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2"/>
  </p:notesMasterIdLst>
  <p:sldIdLst>
    <p:sldId id="468" r:id="rId2"/>
    <p:sldId id="495" r:id="rId3"/>
    <p:sldId id="508" r:id="rId4"/>
    <p:sldId id="509" r:id="rId5"/>
    <p:sldId id="510" r:id="rId6"/>
    <p:sldId id="511" r:id="rId7"/>
    <p:sldId id="513" r:id="rId8"/>
    <p:sldId id="514" r:id="rId9"/>
    <p:sldId id="515" r:id="rId10"/>
    <p:sldId id="516" r:id="rId11"/>
    <p:sldId id="517" r:id="rId12"/>
    <p:sldId id="518" r:id="rId13"/>
    <p:sldId id="519" r:id="rId14"/>
    <p:sldId id="521" r:id="rId15"/>
    <p:sldId id="534" r:id="rId16"/>
    <p:sldId id="523" r:id="rId17"/>
    <p:sldId id="524" r:id="rId18"/>
    <p:sldId id="525" r:id="rId19"/>
    <p:sldId id="526" r:id="rId20"/>
    <p:sldId id="527" r:id="rId21"/>
    <p:sldId id="528" r:id="rId22"/>
    <p:sldId id="529" r:id="rId23"/>
    <p:sldId id="530" r:id="rId24"/>
    <p:sldId id="532" r:id="rId25"/>
    <p:sldId id="533" r:id="rId26"/>
    <p:sldId id="256" r:id="rId27"/>
    <p:sldId id="257" r:id="rId28"/>
    <p:sldId id="258" r:id="rId29"/>
    <p:sldId id="259" r:id="rId30"/>
    <p:sldId id="498" r:id="rId31"/>
    <p:sldId id="260" r:id="rId32"/>
    <p:sldId id="469" r:id="rId33"/>
    <p:sldId id="261" r:id="rId34"/>
    <p:sldId id="262" r:id="rId35"/>
    <p:sldId id="263" r:id="rId36"/>
    <p:sldId id="264" r:id="rId37"/>
    <p:sldId id="265" r:id="rId38"/>
    <p:sldId id="266" r:id="rId39"/>
    <p:sldId id="267" r:id="rId40"/>
    <p:sldId id="268" r:id="rId41"/>
    <p:sldId id="269" r:id="rId42"/>
    <p:sldId id="270" r:id="rId43"/>
    <p:sldId id="271" r:id="rId44"/>
    <p:sldId id="272" r:id="rId45"/>
    <p:sldId id="470" r:id="rId46"/>
    <p:sldId id="273" r:id="rId47"/>
    <p:sldId id="274" r:id="rId48"/>
    <p:sldId id="275" r:id="rId49"/>
    <p:sldId id="276" r:id="rId50"/>
    <p:sldId id="471" r:id="rId51"/>
    <p:sldId id="277" r:id="rId52"/>
    <p:sldId id="278" r:id="rId53"/>
    <p:sldId id="279" r:id="rId54"/>
    <p:sldId id="280" r:id="rId55"/>
    <p:sldId id="281" r:id="rId56"/>
    <p:sldId id="282" r:id="rId57"/>
    <p:sldId id="283" r:id="rId58"/>
    <p:sldId id="284" r:id="rId59"/>
    <p:sldId id="472" r:id="rId60"/>
    <p:sldId id="285" r:id="rId61"/>
    <p:sldId id="286" r:id="rId62"/>
    <p:sldId id="288" r:id="rId63"/>
    <p:sldId id="289" r:id="rId64"/>
    <p:sldId id="290" r:id="rId65"/>
    <p:sldId id="291" r:id="rId66"/>
    <p:sldId id="287" r:id="rId67"/>
    <p:sldId id="292" r:id="rId68"/>
    <p:sldId id="293" r:id="rId69"/>
    <p:sldId id="294" r:id="rId70"/>
    <p:sldId id="295" r:id="rId71"/>
    <p:sldId id="296" r:id="rId72"/>
    <p:sldId id="499" r:id="rId73"/>
    <p:sldId id="297" r:id="rId74"/>
    <p:sldId id="500" r:id="rId75"/>
    <p:sldId id="473" r:id="rId76"/>
    <p:sldId id="475" r:id="rId77"/>
    <p:sldId id="477" r:id="rId78"/>
    <p:sldId id="476" r:id="rId79"/>
    <p:sldId id="474" r:id="rId80"/>
    <p:sldId id="298" r:id="rId81"/>
    <p:sldId id="299" r:id="rId82"/>
    <p:sldId id="300" r:id="rId83"/>
    <p:sldId id="301" r:id="rId84"/>
    <p:sldId id="302" r:id="rId85"/>
    <p:sldId id="478" r:id="rId86"/>
    <p:sldId id="303" r:id="rId87"/>
    <p:sldId id="304" r:id="rId88"/>
    <p:sldId id="481" r:id="rId89"/>
    <p:sldId id="483" r:id="rId90"/>
    <p:sldId id="479" r:id="rId91"/>
    <p:sldId id="480" r:id="rId92"/>
    <p:sldId id="482" r:id="rId93"/>
    <p:sldId id="305" r:id="rId94"/>
    <p:sldId id="306" r:id="rId95"/>
    <p:sldId id="307" r:id="rId96"/>
    <p:sldId id="308" r:id="rId97"/>
    <p:sldId id="309" r:id="rId98"/>
    <p:sldId id="310" r:id="rId99"/>
    <p:sldId id="311" r:id="rId100"/>
    <p:sldId id="312" r:id="rId101"/>
    <p:sldId id="313" r:id="rId102"/>
    <p:sldId id="314" r:id="rId103"/>
    <p:sldId id="315" r:id="rId104"/>
    <p:sldId id="316" r:id="rId105"/>
    <p:sldId id="317" r:id="rId106"/>
    <p:sldId id="318" r:id="rId107"/>
    <p:sldId id="319" r:id="rId108"/>
    <p:sldId id="501" r:id="rId109"/>
    <p:sldId id="320" r:id="rId110"/>
    <p:sldId id="321" r:id="rId111"/>
    <p:sldId id="502" r:id="rId112"/>
    <p:sldId id="484" r:id="rId113"/>
    <p:sldId id="322" r:id="rId114"/>
    <p:sldId id="324" r:id="rId115"/>
    <p:sldId id="325" r:id="rId116"/>
    <p:sldId id="485" r:id="rId117"/>
    <p:sldId id="326" r:id="rId118"/>
    <p:sldId id="327" r:id="rId119"/>
    <p:sldId id="328" r:id="rId120"/>
    <p:sldId id="329" r:id="rId121"/>
    <p:sldId id="330" r:id="rId122"/>
    <p:sldId id="331" r:id="rId123"/>
    <p:sldId id="332" r:id="rId124"/>
    <p:sldId id="333" r:id="rId125"/>
    <p:sldId id="334" r:id="rId126"/>
    <p:sldId id="335" r:id="rId127"/>
    <p:sldId id="336" r:id="rId128"/>
    <p:sldId id="340" r:id="rId129"/>
    <p:sldId id="341" r:id="rId130"/>
    <p:sldId id="342" r:id="rId131"/>
    <p:sldId id="343" r:id="rId132"/>
    <p:sldId id="344" r:id="rId133"/>
    <p:sldId id="345" r:id="rId134"/>
    <p:sldId id="346" r:id="rId135"/>
    <p:sldId id="347" r:id="rId136"/>
    <p:sldId id="348" r:id="rId137"/>
    <p:sldId id="349" r:id="rId138"/>
    <p:sldId id="350" r:id="rId139"/>
    <p:sldId id="351" r:id="rId140"/>
    <p:sldId id="352" r:id="rId141"/>
    <p:sldId id="503" r:id="rId142"/>
    <p:sldId id="353" r:id="rId143"/>
    <p:sldId id="354" r:id="rId144"/>
    <p:sldId id="355" r:id="rId145"/>
    <p:sldId id="356" r:id="rId146"/>
    <p:sldId id="357" r:id="rId147"/>
    <p:sldId id="358" r:id="rId148"/>
    <p:sldId id="360" r:id="rId149"/>
    <p:sldId id="362" r:id="rId150"/>
    <p:sldId id="363" r:id="rId151"/>
    <p:sldId id="364" r:id="rId152"/>
    <p:sldId id="365" r:id="rId153"/>
    <p:sldId id="366" r:id="rId154"/>
    <p:sldId id="367" r:id="rId155"/>
    <p:sldId id="368" r:id="rId156"/>
    <p:sldId id="369" r:id="rId157"/>
    <p:sldId id="370" r:id="rId158"/>
    <p:sldId id="371" r:id="rId159"/>
    <p:sldId id="373" r:id="rId160"/>
    <p:sldId id="374" r:id="rId161"/>
    <p:sldId id="375" r:id="rId162"/>
    <p:sldId id="376" r:id="rId163"/>
    <p:sldId id="377" r:id="rId164"/>
    <p:sldId id="486" r:id="rId165"/>
    <p:sldId id="378" r:id="rId166"/>
    <p:sldId id="379" r:id="rId167"/>
    <p:sldId id="380" r:id="rId168"/>
    <p:sldId id="381" r:id="rId169"/>
    <p:sldId id="382" r:id="rId170"/>
    <p:sldId id="383" r:id="rId171"/>
    <p:sldId id="384" r:id="rId172"/>
    <p:sldId id="385" r:id="rId173"/>
    <p:sldId id="386" r:id="rId174"/>
    <p:sldId id="387" r:id="rId175"/>
    <p:sldId id="388" r:id="rId176"/>
    <p:sldId id="389" r:id="rId177"/>
    <p:sldId id="390" r:id="rId178"/>
    <p:sldId id="391" r:id="rId179"/>
    <p:sldId id="392" r:id="rId180"/>
    <p:sldId id="393" r:id="rId181"/>
    <p:sldId id="394" r:id="rId182"/>
    <p:sldId id="395" r:id="rId183"/>
    <p:sldId id="396" r:id="rId184"/>
    <p:sldId id="504" r:id="rId185"/>
    <p:sldId id="487" r:id="rId186"/>
    <p:sldId id="397" r:id="rId187"/>
    <p:sldId id="398" r:id="rId188"/>
    <p:sldId id="399" r:id="rId189"/>
    <p:sldId id="488" r:id="rId190"/>
    <p:sldId id="400" r:id="rId191"/>
    <p:sldId id="401" r:id="rId192"/>
    <p:sldId id="402" r:id="rId193"/>
    <p:sldId id="492" r:id="rId194"/>
    <p:sldId id="489" r:id="rId195"/>
    <p:sldId id="493" r:id="rId196"/>
    <p:sldId id="490" r:id="rId197"/>
    <p:sldId id="403" r:id="rId198"/>
    <p:sldId id="491" r:id="rId199"/>
    <p:sldId id="404" r:id="rId200"/>
    <p:sldId id="405" r:id="rId201"/>
    <p:sldId id="406" r:id="rId202"/>
    <p:sldId id="407" r:id="rId203"/>
    <p:sldId id="408" r:id="rId204"/>
    <p:sldId id="409" r:id="rId205"/>
    <p:sldId id="410" r:id="rId206"/>
    <p:sldId id="411" r:id="rId207"/>
    <p:sldId id="505" r:id="rId208"/>
    <p:sldId id="412" r:id="rId209"/>
    <p:sldId id="415" r:id="rId210"/>
    <p:sldId id="416" r:id="rId211"/>
    <p:sldId id="417" r:id="rId212"/>
    <p:sldId id="418" r:id="rId213"/>
    <p:sldId id="419" r:id="rId214"/>
    <p:sldId id="420" r:id="rId215"/>
    <p:sldId id="421" r:id="rId216"/>
    <p:sldId id="422" r:id="rId217"/>
    <p:sldId id="423" r:id="rId218"/>
    <p:sldId id="424" r:id="rId219"/>
    <p:sldId id="425" r:id="rId220"/>
    <p:sldId id="426" r:id="rId221"/>
    <p:sldId id="494" r:id="rId222"/>
    <p:sldId id="427" r:id="rId223"/>
    <p:sldId id="428" r:id="rId224"/>
    <p:sldId id="496" r:id="rId225"/>
    <p:sldId id="429" r:id="rId226"/>
    <p:sldId id="497" r:id="rId227"/>
    <p:sldId id="430" r:id="rId228"/>
    <p:sldId id="431" r:id="rId229"/>
    <p:sldId id="506" r:id="rId230"/>
    <p:sldId id="433" r:id="rId231"/>
    <p:sldId id="434" r:id="rId232"/>
    <p:sldId id="435" r:id="rId233"/>
    <p:sldId id="436" r:id="rId234"/>
    <p:sldId id="437" r:id="rId235"/>
    <p:sldId id="438" r:id="rId236"/>
    <p:sldId id="439" r:id="rId237"/>
    <p:sldId id="440" r:id="rId238"/>
    <p:sldId id="441" r:id="rId239"/>
    <p:sldId id="442" r:id="rId240"/>
    <p:sldId id="443" r:id="rId241"/>
    <p:sldId id="444" r:id="rId242"/>
    <p:sldId id="445" r:id="rId243"/>
    <p:sldId id="446" r:id="rId244"/>
    <p:sldId id="447" r:id="rId245"/>
    <p:sldId id="448" r:id="rId246"/>
    <p:sldId id="449" r:id="rId247"/>
    <p:sldId id="507" r:id="rId248"/>
    <p:sldId id="450" r:id="rId249"/>
    <p:sldId id="452" r:id="rId250"/>
    <p:sldId id="453" r:id="rId251"/>
    <p:sldId id="454" r:id="rId252"/>
    <p:sldId id="455" r:id="rId253"/>
    <p:sldId id="456" r:id="rId254"/>
    <p:sldId id="457" r:id="rId255"/>
    <p:sldId id="458" r:id="rId256"/>
    <p:sldId id="459" r:id="rId257"/>
    <p:sldId id="460" r:id="rId258"/>
    <p:sldId id="461" r:id="rId259"/>
    <p:sldId id="462" r:id="rId260"/>
    <p:sldId id="463" r:id="rId261"/>
    <p:sldId id="464" r:id="rId262"/>
    <p:sldId id="465" r:id="rId263"/>
    <p:sldId id="466" r:id="rId264"/>
    <p:sldId id="467" r:id="rId265"/>
    <p:sldId id="535" r:id="rId266"/>
    <p:sldId id="536" r:id="rId267"/>
    <p:sldId id="537" r:id="rId268"/>
    <p:sldId id="538" r:id="rId269"/>
    <p:sldId id="539" r:id="rId270"/>
    <p:sldId id="540" r:id="rId271"/>
    <p:sldId id="541" r:id="rId272"/>
    <p:sldId id="542" r:id="rId273"/>
    <p:sldId id="543" r:id="rId274"/>
    <p:sldId id="544" r:id="rId275"/>
    <p:sldId id="545" r:id="rId276"/>
    <p:sldId id="546" r:id="rId277"/>
    <p:sldId id="547" r:id="rId278"/>
    <p:sldId id="548" r:id="rId279"/>
    <p:sldId id="549" r:id="rId280"/>
    <p:sldId id="550" r:id="rId281"/>
    <p:sldId id="551" r:id="rId282"/>
    <p:sldId id="552" r:id="rId283"/>
    <p:sldId id="553" r:id="rId284"/>
    <p:sldId id="554" r:id="rId285"/>
    <p:sldId id="555" r:id="rId286"/>
    <p:sldId id="608" r:id="rId287"/>
    <p:sldId id="609" r:id="rId288"/>
    <p:sldId id="610" r:id="rId289"/>
    <p:sldId id="607" r:id="rId290"/>
    <p:sldId id="556" r:id="rId291"/>
    <p:sldId id="557" r:id="rId292"/>
    <p:sldId id="558" r:id="rId293"/>
    <p:sldId id="559" r:id="rId294"/>
    <p:sldId id="560" r:id="rId295"/>
    <p:sldId id="561" r:id="rId296"/>
    <p:sldId id="562" r:id="rId297"/>
    <p:sldId id="563" r:id="rId298"/>
    <p:sldId id="564" r:id="rId299"/>
    <p:sldId id="565" r:id="rId300"/>
    <p:sldId id="566" r:id="rId301"/>
    <p:sldId id="567" r:id="rId302"/>
    <p:sldId id="568" r:id="rId303"/>
    <p:sldId id="569" r:id="rId304"/>
    <p:sldId id="570" r:id="rId305"/>
    <p:sldId id="571" r:id="rId306"/>
    <p:sldId id="572" r:id="rId307"/>
    <p:sldId id="573" r:id="rId308"/>
    <p:sldId id="574" r:id="rId309"/>
    <p:sldId id="575" r:id="rId310"/>
    <p:sldId id="576" r:id="rId311"/>
    <p:sldId id="577" r:id="rId312"/>
    <p:sldId id="578" r:id="rId313"/>
    <p:sldId id="579" r:id="rId314"/>
    <p:sldId id="580" r:id="rId315"/>
    <p:sldId id="581" r:id="rId316"/>
    <p:sldId id="582" r:id="rId317"/>
    <p:sldId id="583" r:id="rId318"/>
    <p:sldId id="584" r:id="rId319"/>
    <p:sldId id="585" r:id="rId320"/>
    <p:sldId id="586" r:id="rId321"/>
    <p:sldId id="587" r:id="rId322"/>
    <p:sldId id="588" r:id="rId323"/>
    <p:sldId id="589" r:id="rId324"/>
    <p:sldId id="590" r:id="rId325"/>
    <p:sldId id="591" r:id="rId326"/>
    <p:sldId id="592" r:id="rId327"/>
    <p:sldId id="593" r:id="rId328"/>
    <p:sldId id="594" r:id="rId329"/>
    <p:sldId id="595" r:id="rId330"/>
    <p:sldId id="596" r:id="rId331"/>
    <p:sldId id="597" r:id="rId332"/>
    <p:sldId id="598" r:id="rId333"/>
    <p:sldId id="599" r:id="rId334"/>
    <p:sldId id="600" r:id="rId335"/>
    <p:sldId id="601" r:id="rId336"/>
    <p:sldId id="602" r:id="rId337"/>
    <p:sldId id="603" r:id="rId338"/>
    <p:sldId id="604" r:id="rId339"/>
    <p:sldId id="605" r:id="rId340"/>
    <p:sldId id="606" r:id="rId341"/>
  </p:sldIdLst>
  <p:sldSz cx="12192000" cy="6858000"/>
  <p:notesSz cx="7315200" cy="96012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tableStyles" Target="tableStyle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notesMaster" Target="notesMasters/notes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theme" Target="theme/theme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02:00.925"/>
    </inkml:context>
    <inkml:brush xml:id="br0">
      <inkml:brushProperty name="width" value="0.2" units="cm"/>
      <inkml:brushProperty name="height" value="0.2" units="cm"/>
      <inkml:brushProperty name="color" value="#E71224"/>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18:25.541"/>
    </inkml:context>
    <inkml:brush xml:id="br0">
      <inkml:brushProperty name="width" value="0.2" units="cm"/>
      <inkml:brushProperty name="height" value="0.2" units="cm"/>
      <inkml:brushProperty name="color" value="#E71224"/>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08:24:39.101"/>
    </inkml:context>
    <inkml:brush xml:id="br0">
      <inkml:brushProperty name="width" value="0.2" units="cm"/>
      <inkml:brushProperty name="height" value="0.2" units="cm"/>
      <inkml:brushProperty name="color" value="#008C3A"/>
    </inkml:brush>
  </inkml:definitions>
  <inkml:trace contextRef="#ctx0" brushRef="#br0">1 103 24575,'8'0'0,"0"-2"0,1 1 0,-1-1 0,12-4 0,26-5 0,114-15-247,-109 15 106,1 3-1,76-3 1,18-1 141,-1 0 0,1354 12 671,-1474 2-671,0 0 0,30 8 0,-30-5 0,1-2 0,27 2 0,1282-6 0,-1309 2 0,-1 2 0,0 1 0,46 14 0,-43-11 0,0 0 0,51 4 0,52 2 0,46 0 0,-122-11 0,56 9 0,51 3 0,20-18 0,196 7 0,-340 2 0,62 15 0,-66-11 0,0-2 0,47 3 0,32 3 0,15 0 0,-78-13 0,-5 0 0,1 2 0,66 11 0,25 2 0,-28-4 0,-13-1 0,1-5 0,104-8 0,-45 0 0,-112 4 0,0 1 0,66 11 0,-75-7 0,46 0 0,-49-5 0,0 2 0,35 7 0,-1 3 0,0-2 0,1-4 0,109-2 0,-135-3 0,60 9 0,-59-5 0,56 1 0,494-8 0,-564 3 0,1 0 0,29 8 0,-29-5 0,56 4 0,1300-11 0,-1366 1 0,0-1 0,35-8 0,-34 6 0,1 0 0,25-1 0,-18 2 0,49-10 0,-28 4 0,7-2 0,-30 5 0,0 2 0,45-2 0,-23 5-455,1-2 0,66-12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08:26:39.568"/>
    </inkml:context>
    <inkml:brush xml:id="br0">
      <inkml:brushProperty name="width" value="0.05" units="cm"/>
      <inkml:brushProperty name="height" value="0.05" units="cm"/>
      <inkml:brushProperty name="color" value="#E71224"/>
    </inkml:brush>
  </inkml:definitions>
  <inkml:trace contextRef="#ctx0" brushRef="#br0">384 2476 24575,'0'-18'0,"1"-17"0,-2 0 0,-1 0 0,-12-57 0,9 59 0,1 0 0,1 0 0,2 0 0,3-43 0,-2-66 0,-12 73 0,8 50 0,0 0 0,-1-27 0,4-1 0,-13-87 0,5 72 0,4-1 0,3 0 0,5-65 0,-1 8 0,1-13 0,-6-144 0,-10 208 0,9 50 0,1 0 0,-2-28 0,6-111 0,-3-68 0,-10 157 0,7 50 0,2 0 0,-3-29 0,7 28 0,-3 2 0,1 18 0,0 1 0,0-1 0,0 0 0,0 0 0,0 1 0,0-1 0,0 0 0,0 1 0,0-1 0,0 1 0,0-1 0,0 1 0,0 0 0,0-1 0,1 1 0,-1 0 0,0 0 0,0 0 0,0 0 0,-14 12 0,1 0 0,1 1 0,0 0 0,0 1 0,2 0 0,-19 32 0,24-38 14,0-1 1,-1 1-1,0-1 0,0 0 0,0-1 1,-10 7-1,10-8-177,0-1 0,1 2 1,0-1-1,0 1 0,0 0 0,0 0 1,1 1-1,-7 14 0,6-6-6663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08:26:41.984"/>
    </inkml:context>
    <inkml:brush xml:id="br0">
      <inkml:brushProperty name="width" value="0.05" units="cm"/>
      <inkml:brushProperty name="height" value="0.05" units="cm"/>
      <inkml:brushProperty name="color" value="#E71224"/>
    </inkml:brush>
  </inkml:definitions>
  <inkml:trace contextRef="#ctx0" brushRef="#br0">0 1 24575,'1'9'0,"0"0"0,0 0 0,1 0 0,0-1 0,0 1 0,1 0 0,0-1 0,1 0 0,0 1 0,5 8 0,9 10 0,32 38 0,-10-14 0,36 52 0,-38-63 0,-31-34 0,0 1 0,-1 0 0,1 0 0,-1 0 0,8 14 0,-5-6-1365,0-2-5461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02:06.735"/>
    </inkml:context>
    <inkml:brush xml:id="br0">
      <inkml:brushProperty name="width" value="0.2" units="cm"/>
      <inkml:brushProperty name="height" value="0.2"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8:56:51.746"/>
    </inkml:context>
    <inkml:brush xml:id="br0">
      <inkml:brushProperty name="width" value="0.2" units="cm"/>
      <inkml:brushProperty name="height" value="0.2" units="cm"/>
      <inkml:brushProperty name="color" value="#E71224"/>
    </inkml:brush>
  </inkml:definitions>
  <inkml:trace contextRef="#ctx0" brushRef="#br0">0 0 24575,'0'4'0,"4"2"0,6 0 0,6-2 0,4-1 0,3-1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8:58:23.296"/>
    </inkml:context>
    <inkml:brush xml:id="br0">
      <inkml:brushProperty name="width" value="0.2" units="cm"/>
      <inkml:brushProperty name="height" value="0.2" units="cm"/>
      <inkml:brushProperty name="color" value="#E71224"/>
    </inkml:brush>
  </inkml:definitions>
  <inkml:trace contextRef="#ctx0" brushRef="#br0">5 1 24575,'-5'0'0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01:33.886"/>
    </inkml:context>
    <inkml:brush xml:id="br0">
      <inkml:brushProperty name="width" value="0.2" units="cm"/>
      <inkml:brushProperty name="height" value="0.2" units="cm"/>
      <inkml:brushProperty name="color" value="#E71224"/>
    </inkml:brush>
  </inkml:definitions>
  <inkml:trace contextRef="#ctx0" brushRef="#br0">1 0 24575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8:58:57.426"/>
    </inkml:context>
    <inkml:brush xml:id="br0">
      <inkml:brushProperty name="width" value="0.2" units="cm"/>
      <inkml:brushProperty name="height" value="0.2" units="cm"/>
      <inkml:brushProperty name="color" value="#E7122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01:16.552"/>
    </inkml:context>
    <inkml:brush xml:id="br0">
      <inkml:brushProperty name="width" value="0.2" units="cm"/>
      <inkml:brushProperty name="height" value="0.2" units="cm"/>
      <inkml:brushProperty name="color" value="#E71224"/>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01:24.790"/>
    </inkml:context>
    <inkml:brush xml:id="br0">
      <inkml:brushProperty name="width" value="0.2" units="cm"/>
      <inkml:brushProperty name="height" value="0.2" units="cm"/>
      <inkml:brushProperty name="color" value="#E71224"/>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18:23.862"/>
    </inkml:context>
    <inkml:brush xml:id="br0">
      <inkml:brushProperty name="width" value="0.2" units="cm"/>
      <inkml:brushProperty name="height" value="0.2"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r">
              <a:defRPr sz="1300"/>
            </a:lvl1pPr>
          </a:lstStyle>
          <a:p>
            <a:endParaRPr lang="fa-IR"/>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l">
              <a:defRPr sz="1300"/>
            </a:lvl1pPr>
          </a:lstStyle>
          <a:p>
            <a:fld id="{2688C554-B60A-4D4C-ACA2-D003F2E8F8C1}" type="datetimeFigureOut">
              <a:rPr lang="fa-IR" smtClean="0"/>
              <a:t>09/11/1445</a:t>
            </a:fld>
            <a:endParaRPr lang="fa-I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fa-IR"/>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r">
              <a:defRPr sz="1300"/>
            </a:lvl1pPr>
          </a:lstStyle>
          <a:p>
            <a:endParaRPr lang="fa-I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l">
              <a:defRPr sz="1300"/>
            </a:lvl1pPr>
          </a:lstStyle>
          <a:p>
            <a:fld id="{FDCBCD48-4A01-435C-8679-D6CB1CBB9260}" type="slidenum">
              <a:rPr lang="fa-IR" smtClean="0"/>
              <a:t>‹#›</a:t>
            </a:fld>
            <a:endParaRPr lang="fa-IR"/>
          </a:p>
        </p:txBody>
      </p:sp>
    </p:spTree>
    <p:extLst>
      <p:ext uri="{BB962C8B-B14F-4D97-AF65-F5344CB8AC3E}">
        <p14:creationId xmlns:p14="http://schemas.microsoft.com/office/powerpoint/2010/main" val="380333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3B82C1-86E7-4E4E-BF69-C99A1621E19B}" type="slidenum">
              <a:rPr lang="en-US" smtClean="0"/>
              <a:t>24</a:t>
            </a:fld>
            <a:endParaRPr lang="en-US"/>
          </a:p>
        </p:txBody>
      </p:sp>
    </p:spTree>
    <p:extLst>
      <p:ext uri="{BB962C8B-B14F-4D97-AF65-F5344CB8AC3E}">
        <p14:creationId xmlns:p14="http://schemas.microsoft.com/office/powerpoint/2010/main" val="3085861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FDCBCD48-4A01-435C-8679-D6CB1CBB9260}" type="slidenum">
              <a:rPr lang="fa-IR" smtClean="0"/>
              <a:t>114</a:t>
            </a:fld>
            <a:endParaRPr lang="fa-IR"/>
          </a:p>
        </p:txBody>
      </p:sp>
    </p:spTree>
    <p:extLst>
      <p:ext uri="{BB962C8B-B14F-4D97-AF65-F5344CB8AC3E}">
        <p14:creationId xmlns:p14="http://schemas.microsoft.com/office/powerpoint/2010/main" val="1091694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0AC4E-4D68-DC85-BF59-5BDF33A188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8DE8419C-592E-6047-6DD6-EF1D09829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012052B2-5CAE-1D6F-D945-BF7130F2736B}"/>
              </a:ext>
            </a:extLst>
          </p:cNvPr>
          <p:cNvSpPr>
            <a:spLocks noGrp="1"/>
          </p:cNvSpPr>
          <p:nvPr>
            <p:ph type="dt" sz="half" idx="10"/>
          </p:nvPr>
        </p:nvSpPr>
        <p:spPr/>
        <p:txBody>
          <a:bodyPr/>
          <a:lstStyle/>
          <a:p>
            <a:fld id="{4BC61642-5B87-4FBC-AA47-CEE7DBBBF3BC}" type="datetime8">
              <a:rPr lang="fa-IR" smtClean="0"/>
              <a:t>16 مه 24</a:t>
            </a:fld>
            <a:endParaRPr lang="fa-IR"/>
          </a:p>
        </p:txBody>
      </p:sp>
      <p:sp>
        <p:nvSpPr>
          <p:cNvPr id="5" name="Footer Placeholder 4">
            <a:extLst>
              <a:ext uri="{FF2B5EF4-FFF2-40B4-BE49-F238E27FC236}">
                <a16:creationId xmlns:a16="http://schemas.microsoft.com/office/drawing/2014/main" id="{BF01AF7E-032D-D760-F097-580DD048905C}"/>
              </a:ext>
            </a:extLst>
          </p:cNvPr>
          <p:cNvSpPr>
            <a:spLocks noGrp="1"/>
          </p:cNvSpPr>
          <p:nvPr>
            <p:ph type="ftr" sz="quarter" idx="11"/>
          </p:nvPr>
        </p:nvSpPr>
        <p:spPr/>
        <p:txBody>
          <a:bodyPr/>
          <a:lstStyle/>
          <a:p>
            <a:r>
              <a:rPr lang="fa-IR"/>
              <a:t>دانشگاه علوم پزشکی همدان</a:t>
            </a:r>
          </a:p>
        </p:txBody>
      </p:sp>
      <p:sp>
        <p:nvSpPr>
          <p:cNvPr id="6" name="Slide Number Placeholder 5">
            <a:extLst>
              <a:ext uri="{FF2B5EF4-FFF2-40B4-BE49-F238E27FC236}">
                <a16:creationId xmlns:a16="http://schemas.microsoft.com/office/drawing/2014/main" id="{065D7CEE-5EEC-0405-8C3D-88DE39EE3D9D}"/>
              </a:ext>
            </a:extLst>
          </p:cNvPr>
          <p:cNvSpPr>
            <a:spLocks noGrp="1"/>
          </p:cNvSpPr>
          <p:nvPr>
            <p:ph type="sldNum" sz="quarter" idx="12"/>
          </p:nvPr>
        </p:nvSpPr>
        <p:spPr/>
        <p:txBody>
          <a:bodyPr/>
          <a:lstStyle/>
          <a:p>
            <a:fld id="{BB2C25ED-9582-4648-919A-DAC7DE90A408}" type="slidenum">
              <a:rPr lang="fa-IR" smtClean="0"/>
              <a:t>‹#›</a:t>
            </a:fld>
            <a:endParaRPr lang="fa-IR"/>
          </a:p>
        </p:txBody>
      </p:sp>
    </p:spTree>
    <p:extLst>
      <p:ext uri="{BB962C8B-B14F-4D97-AF65-F5344CB8AC3E}">
        <p14:creationId xmlns:p14="http://schemas.microsoft.com/office/powerpoint/2010/main" val="1573575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3EACD-ABAA-A77B-425C-85DD77ABC8A6}"/>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D862BD69-21A2-A66D-E05E-B8773223F0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383D95EA-0C4B-08AB-C9EC-B311720876DF}"/>
              </a:ext>
            </a:extLst>
          </p:cNvPr>
          <p:cNvSpPr>
            <a:spLocks noGrp="1"/>
          </p:cNvSpPr>
          <p:nvPr>
            <p:ph type="dt" sz="half" idx="10"/>
          </p:nvPr>
        </p:nvSpPr>
        <p:spPr/>
        <p:txBody>
          <a:bodyPr/>
          <a:lstStyle/>
          <a:p>
            <a:fld id="{A8A77879-0739-43A8-A3AB-852B611ECDBD}" type="datetime8">
              <a:rPr lang="fa-IR" smtClean="0"/>
              <a:t>16 مه 24</a:t>
            </a:fld>
            <a:endParaRPr lang="fa-IR"/>
          </a:p>
        </p:txBody>
      </p:sp>
      <p:sp>
        <p:nvSpPr>
          <p:cNvPr id="5" name="Footer Placeholder 4">
            <a:extLst>
              <a:ext uri="{FF2B5EF4-FFF2-40B4-BE49-F238E27FC236}">
                <a16:creationId xmlns:a16="http://schemas.microsoft.com/office/drawing/2014/main" id="{6B113D3E-D6A2-255E-FF4B-33884B94906C}"/>
              </a:ext>
            </a:extLst>
          </p:cNvPr>
          <p:cNvSpPr>
            <a:spLocks noGrp="1"/>
          </p:cNvSpPr>
          <p:nvPr>
            <p:ph type="ftr" sz="quarter" idx="11"/>
          </p:nvPr>
        </p:nvSpPr>
        <p:spPr/>
        <p:txBody>
          <a:bodyPr/>
          <a:lstStyle/>
          <a:p>
            <a:r>
              <a:rPr lang="fa-IR"/>
              <a:t>دانشگاه علوم پزشکی همدان</a:t>
            </a:r>
          </a:p>
        </p:txBody>
      </p:sp>
      <p:sp>
        <p:nvSpPr>
          <p:cNvPr id="6" name="Slide Number Placeholder 5">
            <a:extLst>
              <a:ext uri="{FF2B5EF4-FFF2-40B4-BE49-F238E27FC236}">
                <a16:creationId xmlns:a16="http://schemas.microsoft.com/office/drawing/2014/main" id="{B1EAE3AC-7CE6-7A52-381C-85DFA1953F3E}"/>
              </a:ext>
            </a:extLst>
          </p:cNvPr>
          <p:cNvSpPr>
            <a:spLocks noGrp="1"/>
          </p:cNvSpPr>
          <p:nvPr>
            <p:ph type="sldNum" sz="quarter" idx="12"/>
          </p:nvPr>
        </p:nvSpPr>
        <p:spPr/>
        <p:txBody>
          <a:bodyPr/>
          <a:lstStyle/>
          <a:p>
            <a:fld id="{BB2C25ED-9582-4648-919A-DAC7DE90A408}" type="slidenum">
              <a:rPr lang="fa-IR" smtClean="0"/>
              <a:t>‹#›</a:t>
            </a:fld>
            <a:endParaRPr lang="fa-IR"/>
          </a:p>
        </p:txBody>
      </p:sp>
    </p:spTree>
    <p:extLst>
      <p:ext uri="{BB962C8B-B14F-4D97-AF65-F5344CB8AC3E}">
        <p14:creationId xmlns:p14="http://schemas.microsoft.com/office/powerpoint/2010/main" val="239644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A19542-6C5D-C165-3CAD-2C1DBD5F39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5425B87D-92B2-CC34-0212-0863B57463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32CE2841-ACA0-C823-920C-D35AF9D7A3CF}"/>
              </a:ext>
            </a:extLst>
          </p:cNvPr>
          <p:cNvSpPr>
            <a:spLocks noGrp="1"/>
          </p:cNvSpPr>
          <p:nvPr>
            <p:ph type="dt" sz="half" idx="10"/>
          </p:nvPr>
        </p:nvSpPr>
        <p:spPr/>
        <p:txBody>
          <a:bodyPr/>
          <a:lstStyle/>
          <a:p>
            <a:fld id="{F592EFF0-86F0-4656-8F18-55C1D163C177}" type="datetime8">
              <a:rPr lang="fa-IR" smtClean="0"/>
              <a:t>16 مه 24</a:t>
            </a:fld>
            <a:endParaRPr lang="fa-IR"/>
          </a:p>
        </p:txBody>
      </p:sp>
      <p:sp>
        <p:nvSpPr>
          <p:cNvPr id="5" name="Footer Placeholder 4">
            <a:extLst>
              <a:ext uri="{FF2B5EF4-FFF2-40B4-BE49-F238E27FC236}">
                <a16:creationId xmlns:a16="http://schemas.microsoft.com/office/drawing/2014/main" id="{3E9AA511-BAAF-764D-A251-CB514120F810}"/>
              </a:ext>
            </a:extLst>
          </p:cNvPr>
          <p:cNvSpPr>
            <a:spLocks noGrp="1"/>
          </p:cNvSpPr>
          <p:nvPr>
            <p:ph type="ftr" sz="quarter" idx="11"/>
          </p:nvPr>
        </p:nvSpPr>
        <p:spPr/>
        <p:txBody>
          <a:bodyPr/>
          <a:lstStyle/>
          <a:p>
            <a:r>
              <a:rPr lang="fa-IR"/>
              <a:t>دانشگاه علوم پزشکی همدان</a:t>
            </a:r>
          </a:p>
        </p:txBody>
      </p:sp>
      <p:sp>
        <p:nvSpPr>
          <p:cNvPr id="6" name="Slide Number Placeholder 5">
            <a:extLst>
              <a:ext uri="{FF2B5EF4-FFF2-40B4-BE49-F238E27FC236}">
                <a16:creationId xmlns:a16="http://schemas.microsoft.com/office/drawing/2014/main" id="{E5FD403B-4ECE-D269-0345-A47326A7C01A}"/>
              </a:ext>
            </a:extLst>
          </p:cNvPr>
          <p:cNvSpPr>
            <a:spLocks noGrp="1"/>
          </p:cNvSpPr>
          <p:nvPr>
            <p:ph type="sldNum" sz="quarter" idx="12"/>
          </p:nvPr>
        </p:nvSpPr>
        <p:spPr/>
        <p:txBody>
          <a:bodyPr/>
          <a:lstStyle/>
          <a:p>
            <a:fld id="{BB2C25ED-9582-4648-919A-DAC7DE90A408}" type="slidenum">
              <a:rPr lang="fa-IR" smtClean="0"/>
              <a:t>‹#›</a:t>
            </a:fld>
            <a:endParaRPr lang="fa-IR"/>
          </a:p>
        </p:txBody>
      </p:sp>
    </p:spTree>
    <p:extLst>
      <p:ext uri="{BB962C8B-B14F-4D97-AF65-F5344CB8AC3E}">
        <p14:creationId xmlns:p14="http://schemas.microsoft.com/office/powerpoint/2010/main" val="3283178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8644-E649-3C3B-9BD9-BC52DEAD105B}"/>
              </a:ext>
            </a:extLst>
          </p:cNvPr>
          <p:cNvSpPr>
            <a:spLocks noGrp="1"/>
          </p:cNvSpPr>
          <p:nvPr>
            <p:ph type="title"/>
          </p:nvPr>
        </p:nvSpPr>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1ABB3763-CA10-9716-126E-8096FC65BBB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D43964C9-921E-2958-EE0E-9C07966C4FE5}"/>
              </a:ext>
            </a:extLst>
          </p:cNvPr>
          <p:cNvSpPr>
            <a:spLocks noGrp="1"/>
          </p:cNvSpPr>
          <p:nvPr>
            <p:ph type="dt" sz="half" idx="10"/>
          </p:nvPr>
        </p:nvSpPr>
        <p:spPr/>
        <p:txBody>
          <a:bodyPr/>
          <a:lstStyle/>
          <a:p>
            <a:fld id="{B34C52F3-2DB5-419C-AB6A-8758A838DECC}" type="datetime8">
              <a:rPr lang="fa-IR" smtClean="0"/>
              <a:t>16 مه 24</a:t>
            </a:fld>
            <a:endParaRPr lang="fa-IR"/>
          </a:p>
        </p:txBody>
      </p:sp>
      <p:sp>
        <p:nvSpPr>
          <p:cNvPr id="5" name="Footer Placeholder 4">
            <a:extLst>
              <a:ext uri="{FF2B5EF4-FFF2-40B4-BE49-F238E27FC236}">
                <a16:creationId xmlns:a16="http://schemas.microsoft.com/office/drawing/2014/main" id="{C363FA6F-E2B7-3698-8A12-6F2414090AAD}"/>
              </a:ext>
            </a:extLst>
          </p:cNvPr>
          <p:cNvSpPr>
            <a:spLocks noGrp="1"/>
          </p:cNvSpPr>
          <p:nvPr>
            <p:ph type="ftr" sz="quarter" idx="11"/>
          </p:nvPr>
        </p:nvSpPr>
        <p:spPr/>
        <p:txBody>
          <a:bodyPr/>
          <a:lstStyle/>
          <a:p>
            <a:r>
              <a:rPr lang="fa-IR"/>
              <a:t>دانشگاه علوم پزشکی همدان</a:t>
            </a:r>
          </a:p>
        </p:txBody>
      </p:sp>
      <p:sp>
        <p:nvSpPr>
          <p:cNvPr id="6" name="Slide Number Placeholder 5">
            <a:extLst>
              <a:ext uri="{FF2B5EF4-FFF2-40B4-BE49-F238E27FC236}">
                <a16:creationId xmlns:a16="http://schemas.microsoft.com/office/drawing/2014/main" id="{B480CD2C-A7D0-912D-89FC-CECDEB8B6232}"/>
              </a:ext>
            </a:extLst>
          </p:cNvPr>
          <p:cNvSpPr>
            <a:spLocks noGrp="1"/>
          </p:cNvSpPr>
          <p:nvPr>
            <p:ph type="sldNum" sz="quarter" idx="12"/>
          </p:nvPr>
        </p:nvSpPr>
        <p:spPr/>
        <p:txBody>
          <a:bodyPr/>
          <a:lstStyle/>
          <a:p>
            <a:fld id="{BB2C25ED-9582-4648-919A-DAC7DE90A408}" type="slidenum">
              <a:rPr lang="fa-IR" smtClean="0"/>
              <a:t>‹#›</a:t>
            </a:fld>
            <a:endParaRPr lang="fa-IR"/>
          </a:p>
        </p:txBody>
      </p:sp>
    </p:spTree>
    <p:extLst>
      <p:ext uri="{BB962C8B-B14F-4D97-AF65-F5344CB8AC3E}">
        <p14:creationId xmlns:p14="http://schemas.microsoft.com/office/powerpoint/2010/main" val="377227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9E88-FD0C-7A47-E3D7-20976DE57D33}"/>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0AA6E326-1089-59AD-444C-AF7BB6CB2E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2FE2C2F5-0CA8-21FF-4849-11D0C68D28C9}"/>
              </a:ext>
            </a:extLst>
          </p:cNvPr>
          <p:cNvSpPr>
            <a:spLocks noGrp="1"/>
          </p:cNvSpPr>
          <p:nvPr>
            <p:ph type="dt" sz="half" idx="10"/>
          </p:nvPr>
        </p:nvSpPr>
        <p:spPr/>
        <p:txBody>
          <a:bodyPr/>
          <a:lstStyle/>
          <a:p>
            <a:fld id="{D24F96D2-7A7A-4955-822C-D08602A49552}" type="datetime8">
              <a:rPr lang="fa-IR" smtClean="0"/>
              <a:t>16 مه 24</a:t>
            </a:fld>
            <a:endParaRPr lang="fa-IR"/>
          </a:p>
        </p:txBody>
      </p:sp>
      <p:sp>
        <p:nvSpPr>
          <p:cNvPr id="5" name="Footer Placeholder 4">
            <a:extLst>
              <a:ext uri="{FF2B5EF4-FFF2-40B4-BE49-F238E27FC236}">
                <a16:creationId xmlns:a16="http://schemas.microsoft.com/office/drawing/2014/main" id="{870CCDA0-25CC-BBE6-6A68-022D93B27196}"/>
              </a:ext>
            </a:extLst>
          </p:cNvPr>
          <p:cNvSpPr>
            <a:spLocks noGrp="1"/>
          </p:cNvSpPr>
          <p:nvPr>
            <p:ph type="ftr" sz="quarter" idx="11"/>
          </p:nvPr>
        </p:nvSpPr>
        <p:spPr/>
        <p:txBody>
          <a:bodyPr/>
          <a:lstStyle/>
          <a:p>
            <a:r>
              <a:rPr lang="fa-IR"/>
              <a:t>دانشگاه علوم پزشکی همدان</a:t>
            </a:r>
          </a:p>
        </p:txBody>
      </p:sp>
      <p:sp>
        <p:nvSpPr>
          <p:cNvPr id="6" name="Slide Number Placeholder 5">
            <a:extLst>
              <a:ext uri="{FF2B5EF4-FFF2-40B4-BE49-F238E27FC236}">
                <a16:creationId xmlns:a16="http://schemas.microsoft.com/office/drawing/2014/main" id="{5838506D-9D5C-603B-1DAD-BC56072A0A99}"/>
              </a:ext>
            </a:extLst>
          </p:cNvPr>
          <p:cNvSpPr>
            <a:spLocks noGrp="1"/>
          </p:cNvSpPr>
          <p:nvPr>
            <p:ph type="sldNum" sz="quarter" idx="12"/>
          </p:nvPr>
        </p:nvSpPr>
        <p:spPr/>
        <p:txBody>
          <a:bodyPr/>
          <a:lstStyle/>
          <a:p>
            <a:fld id="{BB2C25ED-9582-4648-919A-DAC7DE90A408}" type="slidenum">
              <a:rPr lang="fa-IR" smtClean="0"/>
              <a:t>‹#›</a:t>
            </a:fld>
            <a:endParaRPr lang="fa-IR"/>
          </a:p>
        </p:txBody>
      </p:sp>
    </p:spTree>
    <p:extLst>
      <p:ext uri="{BB962C8B-B14F-4D97-AF65-F5344CB8AC3E}">
        <p14:creationId xmlns:p14="http://schemas.microsoft.com/office/powerpoint/2010/main" val="2695763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57B4-35C1-1296-EE80-C44EE5274D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27820A73-ED16-B8E3-2642-53676D936C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C786E1-FDEC-78D0-E1D8-1685D5716F5E}"/>
              </a:ext>
            </a:extLst>
          </p:cNvPr>
          <p:cNvSpPr>
            <a:spLocks noGrp="1"/>
          </p:cNvSpPr>
          <p:nvPr>
            <p:ph type="dt" sz="half" idx="10"/>
          </p:nvPr>
        </p:nvSpPr>
        <p:spPr/>
        <p:txBody>
          <a:bodyPr/>
          <a:lstStyle/>
          <a:p>
            <a:fld id="{B3873A7C-BFBE-46DE-8C2D-65A405EBE920}" type="datetime8">
              <a:rPr lang="fa-IR" smtClean="0"/>
              <a:t>16 مه 24</a:t>
            </a:fld>
            <a:endParaRPr lang="fa-IR"/>
          </a:p>
        </p:txBody>
      </p:sp>
      <p:sp>
        <p:nvSpPr>
          <p:cNvPr id="5" name="Footer Placeholder 4">
            <a:extLst>
              <a:ext uri="{FF2B5EF4-FFF2-40B4-BE49-F238E27FC236}">
                <a16:creationId xmlns:a16="http://schemas.microsoft.com/office/drawing/2014/main" id="{9E8B968E-B85A-934F-309A-7E6864EC3CCC}"/>
              </a:ext>
            </a:extLst>
          </p:cNvPr>
          <p:cNvSpPr>
            <a:spLocks noGrp="1"/>
          </p:cNvSpPr>
          <p:nvPr>
            <p:ph type="ftr" sz="quarter" idx="11"/>
          </p:nvPr>
        </p:nvSpPr>
        <p:spPr/>
        <p:txBody>
          <a:bodyPr/>
          <a:lstStyle/>
          <a:p>
            <a:r>
              <a:rPr lang="fa-IR"/>
              <a:t>دانشگاه علوم پزشکی همدان</a:t>
            </a:r>
          </a:p>
        </p:txBody>
      </p:sp>
      <p:sp>
        <p:nvSpPr>
          <p:cNvPr id="6" name="Slide Number Placeholder 5">
            <a:extLst>
              <a:ext uri="{FF2B5EF4-FFF2-40B4-BE49-F238E27FC236}">
                <a16:creationId xmlns:a16="http://schemas.microsoft.com/office/drawing/2014/main" id="{5FDB015D-23C4-245A-9CCA-FBDBB897500E}"/>
              </a:ext>
            </a:extLst>
          </p:cNvPr>
          <p:cNvSpPr>
            <a:spLocks noGrp="1"/>
          </p:cNvSpPr>
          <p:nvPr>
            <p:ph type="sldNum" sz="quarter" idx="12"/>
          </p:nvPr>
        </p:nvSpPr>
        <p:spPr/>
        <p:txBody>
          <a:bodyPr/>
          <a:lstStyle/>
          <a:p>
            <a:fld id="{BB2C25ED-9582-4648-919A-DAC7DE90A408}" type="slidenum">
              <a:rPr lang="fa-IR" smtClean="0"/>
              <a:t>‹#›</a:t>
            </a:fld>
            <a:endParaRPr lang="fa-IR"/>
          </a:p>
        </p:txBody>
      </p:sp>
    </p:spTree>
    <p:extLst>
      <p:ext uri="{BB962C8B-B14F-4D97-AF65-F5344CB8AC3E}">
        <p14:creationId xmlns:p14="http://schemas.microsoft.com/office/powerpoint/2010/main" val="313706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5C99-3983-B2F2-94F4-4B25D09E4454}"/>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19016117-2D14-1083-FC1A-7543219375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0ACF12E0-E31F-48DD-7CE6-9F56C5AD92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142AA8D7-D9D4-CF2B-ECC7-2FD4864C588A}"/>
              </a:ext>
            </a:extLst>
          </p:cNvPr>
          <p:cNvSpPr>
            <a:spLocks noGrp="1"/>
          </p:cNvSpPr>
          <p:nvPr>
            <p:ph type="dt" sz="half" idx="10"/>
          </p:nvPr>
        </p:nvSpPr>
        <p:spPr/>
        <p:txBody>
          <a:bodyPr/>
          <a:lstStyle/>
          <a:p>
            <a:fld id="{743B397E-DAAF-4A46-83E1-1E3F5C2D57FE}" type="datetime8">
              <a:rPr lang="fa-IR" smtClean="0"/>
              <a:t>16 مه 24</a:t>
            </a:fld>
            <a:endParaRPr lang="fa-IR"/>
          </a:p>
        </p:txBody>
      </p:sp>
      <p:sp>
        <p:nvSpPr>
          <p:cNvPr id="6" name="Footer Placeholder 5">
            <a:extLst>
              <a:ext uri="{FF2B5EF4-FFF2-40B4-BE49-F238E27FC236}">
                <a16:creationId xmlns:a16="http://schemas.microsoft.com/office/drawing/2014/main" id="{1998C80E-E84B-252E-5240-A8F3BDDE1CC9}"/>
              </a:ext>
            </a:extLst>
          </p:cNvPr>
          <p:cNvSpPr>
            <a:spLocks noGrp="1"/>
          </p:cNvSpPr>
          <p:nvPr>
            <p:ph type="ftr" sz="quarter" idx="11"/>
          </p:nvPr>
        </p:nvSpPr>
        <p:spPr/>
        <p:txBody>
          <a:bodyPr/>
          <a:lstStyle/>
          <a:p>
            <a:r>
              <a:rPr lang="fa-IR"/>
              <a:t>دانشگاه علوم پزشکی همدان</a:t>
            </a:r>
          </a:p>
        </p:txBody>
      </p:sp>
      <p:sp>
        <p:nvSpPr>
          <p:cNvPr id="7" name="Slide Number Placeholder 6">
            <a:extLst>
              <a:ext uri="{FF2B5EF4-FFF2-40B4-BE49-F238E27FC236}">
                <a16:creationId xmlns:a16="http://schemas.microsoft.com/office/drawing/2014/main" id="{89F793D6-1B55-1868-1A1E-F47DCB5FED1E}"/>
              </a:ext>
            </a:extLst>
          </p:cNvPr>
          <p:cNvSpPr>
            <a:spLocks noGrp="1"/>
          </p:cNvSpPr>
          <p:nvPr>
            <p:ph type="sldNum" sz="quarter" idx="12"/>
          </p:nvPr>
        </p:nvSpPr>
        <p:spPr/>
        <p:txBody>
          <a:bodyPr/>
          <a:lstStyle/>
          <a:p>
            <a:fld id="{BB2C25ED-9582-4648-919A-DAC7DE90A408}" type="slidenum">
              <a:rPr lang="fa-IR" smtClean="0"/>
              <a:t>‹#›</a:t>
            </a:fld>
            <a:endParaRPr lang="fa-IR"/>
          </a:p>
        </p:txBody>
      </p:sp>
    </p:spTree>
    <p:extLst>
      <p:ext uri="{BB962C8B-B14F-4D97-AF65-F5344CB8AC3E}">
        <p14:creationId xmlns:p14="http://schemas.microsoft.com/office/powerpoint/2010/main" val="3859646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F514-169F-4DAF-9D14-CB50811AAA39}"/>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F5FBFE58-B71B-B381-45AD-B95BE53CFD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1F4C4-4CAE-C1F0-A948-9E7196CFE5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61C6D318-A5B1-9F1F-3C88-0BCCD80730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6F9B64-99D0-2F93-6579-4E7C4A119C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23FEFF32-4176-D0F2-5240-8A6955375E57}"/>
              </a:ext>
            </a:extLst>
          </p:cNvPr>
          <p:cNvSpPr>
            <a:spLocks noGrp="1"/>
          </p:cNvSpPr>
          <p:nvPr>
            <p:ph type="dt" sz="half" idx="10"/>
          </p:nvPr>
        </p:nvSpPr>
        <p:spPr/>
        <p:txBody>
          <a:bodyPr/>
          <a:lstStyle/>
          <a:p>
            <a:fld id="{5F274BA9-81C5-4501-9E25-DA0770F688DF}" type="datetime8">
              <a:rPr lang="fa-IR" smtClean="0"/>
              <a:t>16 مه 24</a:t>
            </a:fld>
            <a:endParaRPr lang="fa-IR"/>
          </a:p>
        </p:txBody>
      </p:sp>
      <p:sp>
        <p:nvSpPr>
          <p:cNvPr id="8" name="Footer Placeholder 7">
            <a:extLst>
              <a:ext uri="{FF2B5EF4-FFF2-40B4-BE49-F238E27FC236}">
                <a16:creationId xmlns:a16="http://schemas.microsoft.com/office/drawing/2014/main" id="{9054C6CF-4075-BF26-F091-7A940BEFDB2A}"/>
              </a:ext>
            </a:extLst>
          </p:cNvPr>
          <p:cNvSpPr>
            <a:spLocks noGrp="1"/>
          </p:cNvSpPr>
          <p:nvPr>
            <p:ph type="ftr" sz="quarter" idx="11"/>
          </p:nvPr>
        </p:nvSpPr>
        <p:spPr/>
        <p:txBody>
          <a:bodyPr/>
          <a:lstStyle/>
          <a:p>
            <a:r>
              <a:rPr lang="fa-IR"/>
              <a:t>دانشگاه علوم پزشکی همدان</a:t>
            </a:r>
          </a:p>
        </p:txBody>
      </p:sp>
      <p:sp>
        <p:nvSpPr>
          <p:cNvPr id="9" name="Slide Number Placeholder 8">
            <a:extLst>
              <a:ext uri="{FF2B5EF4-FFF2-40B4-BE49-F238E27FC236}">
                <a16:creationId xmlns:a16="http://schemas.microsoft.com/office/drawing/2014/main" id="{545936B8-092C-1F8B-BBE3-3D2BB40525EC}"/>
              </a:ext>
            </a:extLst>
          </p:cNvPr>
          <p:cNvSpPr>
            <a:spLocks noGrp="1"/>
          </p:cNvSpPr>
          <p:nvPr>
            <p:ph type="sldNum" sz="quarter" idx="12"/>
          </p:nvPr>
        </p:nvSpPr>
        <p:spPr/>
        <p:txBody>
          <a:bodyPr/>
          <a:lstStyle/>
          <a:p>
            <a:fld id="{BB2C25ED-9582-4648-919A-DAC7DE90A408}" type="slidenum">
              <a:rPr lang="fa-IR" smtClean="0"/>
              <a:t>‹#›</a:t>
            </a:fld>
            <a:endParaRPr lang="fa-IR"/>
          </a:p>
        </p:txBody>
      </p:sp>
    </p:spTree>
    <p:extLst>
      <p:ext uri="{BB962C8B-B14F-4D97-AF65-F5344CB8AC3E}">
        <p14:creationId xmlns:p14="http://schemas.microsoft.com/office/powerpoint/2010/main" val="2139774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67564-FF57-C0BE-3ADA-308CFBD297DB}"/>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C6AA6BF4-2D82-8EB7-9D6C-2D0E6C1BF68B}"/>
              </a:ext>
            </a:extLst>
          </p:cNvPr>
          <p:cNvSpPr>
            <a:spLocks noGrp="1"/>
          </p:cNvSpPr>
          <p:nvPr>
            <p:ph type="dt" sz="half" idx="10"/>
          </p:nvPr>
        </p:nvSpPr>
        <p:spPr/>
        <p:txBody>
          <a:bodyPr/>
          <a:lstStyle/>
          <a:p>
            <a:fld id="{F688CC34-8018-44B5-82ED-877298BC72C9}" type="datetime8">
              <a:rPr lang="fa-IR" smtClean="0"/>
              <a:t>16 مه 24</a:t>
            </a:fld>
            <a:endParaRPr lang="fa-IR"/>
          </a:p>
        </p:txBody>
      </p:sp>
      <p:sp>
        <p:nvSpPr>
          <p:cNvPr id="4" name="Footer Placeholder 3">
            <a:extLst>
              <a:ext uri="{FF2B5EF4-FFF2-40B4-BE49-F238E27FC236}">
                <a16:creationId xmlns:a16="http://schemas.microsoft.com/office/drawing/2014/main" id="{B1458333-0844-11C2-B5C8-F19776E1DABE}"/>
              </a:ext>
            </a:extLst>
          </p:cNvPr>
          <p:cNvSpPr>
            <a:spLocks noGrp="1"/>
          </p:cNvSpPr>
          <p:nvPr>
            <p:ph type="ftr" sz="quarter" idx="11"/>
          </p:nvPr>
        </p:nvSpPr>
        <p:spPr/>
        <p:txBody>
          <a:bodyPr/>
          <a:lstStyle/>
          <a:p>
            <a:r>
              <a:rPr lang="fa-IR"/>
              <a:t>دانشگاه علوم پزشکی همدان</a:t>
            </a:r>
          </a:p>
        </p:txBody>
      </p:sp>
      <p:sp>
        <p:nvSpPr>
          <p:cNvPr id="5" name="Slide Number Placeholder 4">
            <a:extLst>
              <a:ext uri="{FF2B5EF4-FFF2-40B4-BE49-F238E27FC236}">
                <a16:creationId xmlns:a16="http://schemas.microsoft.com/office/drawing/2014/main" id="{C0452E63-8ACA-F684-8240-93D5235C3439}"/>
              </a:ext>
            </a:extLst>
          </p:cNvPr>
          <p:cNvSpPr>
            <a:spLocks noGrp="1"/>
          </p:cNvSpPr>
          <p:nvPr>
            <p:ph type="sldNum" sz="quarter" idx="12"/>
          </p:nvPr>
        </p:nvSpPr>
        <p:spPr/>
        <p:txBody>
          <a:bodyPr/>
          <a:lstStyle/>
          <a:p>
            <a:fld id="{BB2C25ED-9582-4648-919A-DAC7DE90A408}" type="slidenum">
              <a:rPr lang="fa-IR" smtClean="0"/>
              <a:t>‹#›</a:t>
            </a:fld>
            <a:endParaRPr lang="fa-IR"/>
          </a:p>
        </p:txBody>
      </p:sp>
      <p:pic>
        <p:nvPicPr>
          <p:cNvPr id="8" name="Picture 7" descr="A blue logo with text&#10;&#10;Description automatically generated">
            <a:extLst>
              <a:ext uri="{FF2B5EF4-FFF2-40B4-BE49-F238E27FC236}">
                <a16:creationId xmlns:a16="http://schemas.microsoft.com/office/drawing/2014/main" id="{F7F6F860-DDA0-FDA4-4433-0167327716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99" y="6017044"/>
            <a:ext cx="672801" cy="672801"/>
          </a:xfrm>
          <a:prstGeom prst="rect">
            <a:avLst/>
          </a:prstGeom>
        </p:spPr>
      </p:pic>
    </p:spTree>
    <p:extLst>
      <p:ext uri="{BB962C8B-B14F-4D97-AF65-F5344CB8AC3E}">
        <p14:creationId xmlns:p14="http://schemas.microsoft.com/office/powerpoint/2010/main" val="4276055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B11A0F-1797-3628-787A-58A51F57DDC6}"/>
              </a:ext>
            </a:extLst>
          </p:cNvPr>
          <p:cNvSpPr>
            <a:spLocks noGrp="1"/>
          </p:cNvSpPr>
          <p:nvPr>
            <p:ph type="dt" sz="half" idx="10"/>
          </p:nvPr>
        </p:nvSpPr>
        <p:spPr/>
        <p:txBody>
          <a:bodyPr/>
          <a:lstStyle/>
          <a:p>
            <a:fld id="{82CCE433-ED8F-4E03-9BE4-4252DCD7412C}" type="datetime8">
              <a:rPr lang="fa-IR" smtClean="0"/>
              <a:t>16 مه 24</a:t>
            </a:fld>
            <a:endParaRPr lang="fa-IR"/>
          </a:p>
        </p:txBody>
      </p:sp>
      <p:sp>
        <p:nvSpPr>
          <p:cNvPr id="3" name="Footer Placeholder 2">
            <a:extLst>
              <a:ext uri="{FF2B5EF4-FFF2-40B4-BE49-F238E27FC236}">
                <a16:creationId xmlns:a16="http://schemas.microsoft.com/office/drawing/2014/main" id="{2FBF3011-1ACC-F477-790B-55EBF5BC6CFB}"/>
              </a:ext>
            </a:extLst>
          </p:cNvPr>
          <p:cNvSpPr>
            <a:spLocks noGrp="1"/>
          </p:cNvSpPr>
          <p:nvPr>
            <p:ph type="ftr" sz="quarter" idx="11"/>
          </p:nvPr>
        </p:nvSpPr>
        <p:spPr/>
        <p:txBody>
          <a:bodyPr/>
          <a:lstStyle/>
          <a:p>
            <a:r>
              <a:rPr lang="fa-IR"/>
              <a:t>دانشگاه علوم پزشکی همدان</a:t>
            </a:r>
          </a:p>
        </p:txBody>
      </p:sp>
      <p:sp>
        <p:nvSpPr>
          <p:cNvPr id="4" name="Slide Number Placeholder 3">
            <a:extLst>
              <a:ext uri="{FF2B5EF4-FFF2-40B4-BE49-F238E27FC236}">
                <a16:creationId xmlns:a16="http://schemas.microsoft.com/office/drawing/2014/main" id="{F1D7BC50-64DC-A295-4866-AAF5D8591601}"/>
              </a:ext>
            </a:extLst>
          </p:cNvPr>
          <p:cNvSpPr>
            <a:spLocks noGrp="1"/>
          </p:cNvSpPr>
          <p:nvPr>
            <p:ph type="sldNum" sz="quarter" idx="12"/>
          </p:nvPr>
        </p:nvSpPr>
        <p:spPr/>
        <p:txBody>
          <a:bodyPr/>
          <a:lstStyle/>
          <a:p>
            <a:fld id="{BB2C25ED-9582-4648-919A-DAC7DE90A408}" type="slidenum">
              <a:rPr lang="fa-IR" smtClean="0"/>
              <a:t>‹#›</a:t>
            </a:fld>
            <a:endParaRPr lang="fa-IR"/>
          </a:p>
        </p:txBody>
      </p:sp>
    </p:spTree>
    <p:extLst>
      <p:ext uri="{BB962C8B-B14F-4D97-AF65-F5344CB8AC3E}">
        <p14:creationId xmlns:p14="http://schemas.microsoft.com/office/powerpoint/2010/main" val="101820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D971-3B1D-6B3F-4A3E-DDC74E4165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BBF073CC-D277-A4DF-0E29-CBAEE3FEA3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97945C26-23A0-1F1C-AF24-8B73A868A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88EECD-D535-9BFC-F765-E464E09539E1}"/>
              </a:ext>
            </a:extLst>
          </p:cNvPr>
          <p:cNvSpPr>
            <a:spLocks noGrp="1"/>
          </p:cNvSpPr>
          <p:nvPr>
            <p:ph type="dt" sz="half" idx="10"/>
          </p:nvPr>
        </p:nvSpPr>
        <p:spPr/>
        <p:txBody>
          <a:bodyPr/>
          <a:lstStyle/>
          <a:p>
            <a:fld id="{04FC5749-541A-46D5-BC56-60DABC03CBE6}" type="datetime8">
              <a:rPr lang="fa-IR" smtClean="0"/>
              <a:t>16 مه 24</a:t>
            </a:fld>
            <a:endParaRPr lang="fa-IR"/>
          </a:p>
        </p:txBody>
      </p:sp>
      <p:sp>
        <p:nvSpPr>
          <p:cNvPr id="6" name="Footer Placeholder 5">
            <a:extLst>
              <a:ext uri="{FF2B5EF4-FFF2-40B4-BE49-F238E27FC236}">
                <a16:creationId xmlns:a16="http://schemas.microsoft.com/office/drawing/2014/main" id="{777BF230-AA74-B9EE-26F0-67416905E54E}"/>
              </a:ext>
            </a:extLst>
          </p:cNvPr>
          <p:cNvSpPr>
            <a:spLocks noGrp="1"/>
          </p:cNvSpPr>
          <p:nvPr>
            <p:ph type="ftr" sz="quarter" idx="11"/>
          </p:nvPr>
        </p:nvSpPr>
        <p:spPr/>
        <p:txBody>
          <a:bodyPr/>
          <a:lstStyle/>
          <a:p>
            <a:r>
              <a:rPr lang="fa-IR"/>
              <a:t>دانشگاه علوم پزشکی همدان</a:t>
            </a:r>
          </a:p>
        </p:txBody>
      </p:sp>
      <p:sp>
        <p:nvSpPr>
          <p:cNvPr id="7" name="Slide Number Placeholder 6">
            <a:extLst>
              <a:ext uri="{FF2B5EF4-FFF2-40B4-BE49-F238E27FC236}">
                <a16:creationId xmlns:a16="http://schemas.microsoft.com/office/drawing/2014/main" id="{288CBC74-4B6B-E601-C475-28C5A62E362F}"/>
              </a:ext>
            </a:extLst>
          </p:cNvPr>
          <p:cNvSpPr>
            <a:spLocks noGrp="1"/>
          </p:cNvSpPr>
          <p:nvPr>
            <p:ph type="sldNum" sz="quarter" idx="12"/>
          </p:nvPr>
        </p:nvSpPr>
        <p:spPr/>
        <p:txBody>
          <a:bodyPr/>
          <a:lstStyle/>
          <a:p>
            <a:fld id="{BB2C25ED-9582-4648-919A-DAC7DE90A408}" type="slidenum">
              <a:rPr lang="fa-IR" smtClean="0"/>
              <a:t>‹#›</a:t>
            </a:fld>
            <a:endParaRPr lang="fa-IR"/>
          </a:p>
        </p:txBody>
      </p:sp>
    </p:spTree>
    <p:extLst>
      <p:ext uri="{BB962C8B-B14F-4D97-AF65-F5344CB8AC3E}">
        <p14:creationId xmlns:p14="http://schemas.microsoft.com/office/powerpoint/2010/main" val="1069357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F261A-9D98-4925-2BAD-CCDF1E736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3E38788F-910B-EE01-084E-F941C59080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a-IR"/>
          </a:p>
        </p:txBody>
      </p:sp>
      <p:sp>
        <p:nvSpPr>
          <p:cNvPr id="4" name="Text Placeholder 3">
            <a:extLst>
              <a:ext uri="{FF2B5EF4-FFF2-40B4-BE49-F238E27FC236}">
                <a16:creationId xmlns:a16="http://schemas.microsoft.com/office/drawing/2014/main" id="{5E2A7145-DB15-D35F-4B99-B4D8463AE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47277-D456-DF82-175B-C7A2A7385DBE}"/>
              </a:ext>
            </a:extLst>
          </p:cNvPr>
          <p:cNvSpPr>
            <a:spLocks noGrp="1"/>
          </p:cNvSpPr>
          <p:nvPr>
            <p:ph type="dt" sz="half" idx="10"/>
          </p:nvPr>
        </p:nvSpPr>
        <p:spPr/>
        <p:txBody>
          <a:bodyPr/>
          <a:lstStyle/>
          <a:p>
            <a:fld id="{239B8C55-7FED-43D1-9D82-43835F721396}" type="datetime8">
              <a:rPr lang="fa-IR" smtClean="0"/>
              <a:t>16 مه 24</a:t>
            </a:fld>
            <a:endParaRPr lang="fa-IR"/>
          </a:p>
        </p:txBody>
      </p:sp>
      <p:sp>
        <p:nvSpPr>
          <p:cNvPr id="6" name="Footer Placeholder 5">
            <a:extLst>
              <a:ext uri="{FF2B5EF4-FFF2-40B4-BE49-F238E27FC236}">
                <a16:creationId xmlns:a16="http://schemas.microsoft.com/office/drawing/2014/main" id="{085A35AA-AF17-1BFF-3A87-35BBF4B7552B}"/>
              </a:ext>
            </a:extLst>
          </p:cNvPr>
          <p:cNvSpPr>
            <a:spLocks noGrp="1"/>
          </p:cNvSpPr>
          <p:nvPr>
            <p:ph type="ftr" sz="quarter" idx="11"/>
          </p:nvPr>
        </p:nvSpPr>
        <p:spPr/>
        <p:txBody>
          <a:bodyPr/>
          <a:lstStyle/>
          <a:p>
            <a:r>
              <a:rPr lang="fa-IR"/>
              <a:t>دانشگاه علوم پزشکی همدان</a:t>
            </a:r>
          </a:p>
        </p:txBody>
      </p:sp>
      <p:sp>
        <p:nvSpPr>
          <p:cNvPr id="7" name="Slide Number Placeholder 6">
            <a:extLst>
              <a:ext uri="{FF2B5EF4-FFF2-40B4-BE49-F238E27FC236}">
                <a16:creationId xmlns:a16="http://schemas.microsoft.com/office/drawing/2014/main" id="{7B700AAF-ACBB-EB78-585C-688558534FE8}"/>
              </a:ext>
            </a:extLst>
          </p:cNvPr>
          <p:cNvSpPr>
            <a:spLocks noGrp="1"/>
          </p:cNvSpPr>
          <p:nvPr>
            <p:ph type="sldNum" sz="quarter" idx="12"/>
          </p:nvPr>
        </p:nvSpPr>
        <p:spPr/>
        <p:txBody>
          <a:bodyPr/>
          <a:lstStyle/>
          <a:p>
            <a:fld id="{BB2C25ED-9582-4648-919A-DAC7DE90A408}" type="slidenum">
              <a:rPr lang="fa-IR" smtClean="0"/>
              <a:t>‹#›</a:t>
            </a:fld>
            <a:endParaRPr lang="fa-IR"/>
          </a:p>
        </p:txBody>
      </p:sp>
    </p:spTree>
    <p:extLst>
      <p:ext uri="{BB962C8B-B14F-4D97-AF65-F5344CB8AC3E}">
        <p14:creationId xmlns:p14="http://schemas.microsoft.com/office/powerpoint/2010/main" val="387725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5FB03-9AD8-44B4-2A60-ED7FB469F624}"/>
              </a:ext>
            </a:extLst>
          </p:cNvPr>
          <p:cNvSpPr>
            <a:spLocks noGrp="1"/>
          </p:cNvSpPr>
          <p:nvPr>
            <p:ph type="title"/>
          </p:nvPr>
        </p:nvSpPr>
        <p:spPr>
          <a:xfrm>
            <a:off x="838200" y="365125"/>
            <a:ext cx="10515600" cy="1325563"/>
          </a:xfrm>
          <a:prstGeom prst="rect">
            <a:avLst/>
          </a:prstGeom>
          <a:solidFill>
            <a:srgbClr val="FFFFCC"/>
          </a:solidFill>
        </p:spPr>
        <p:txBody>
          <a:bodyPr vert="horz" lIns="91440" tIns="45720" rIns="91440" bIns="45720" rtlCol="0" anchor="ctr">
            <a:normAutofit/>
          </a:bodyPr>
          <a:lstStyle/>
          <a:p>
            <a:r>
              <a:rPr lang="en-US" dirty="0"/>
              <a:t>Click to edit Master title style</a:t>
            </a:r>
            <a:endParaRPr lang="fa-IR" dirty="0"/>
          </a:p>
        </p:txBody>
      </p:sp>
      <p:sp>
        <p:nvSpPr>
          <p:cNvPr id="3" name="Text Placeholder 2">
            <a:extLst>
              <a:ext uri="{FF2B5EF4-FFF2-40B4-BE49-F238E27FC236}">
                <a16:creationId xmlns:a16="http://schemas.microsoft.com/office/drawing/2014/main" id="{3B283C9E-F287-102F-FB69-FA866F650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4" name="Date Placeholder 3">
            <a:extLst>
              <a:ext uri="{FF2B5EF4-FFF2-40B4-BE49-F238E27FC236}">
                <a16:creationId xmlns:a16="http://schemas.microsoft.com/office/drawing/2014/main" id="{3ABE50BF-824D-83F6-AA7B-C7A7559469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9BB76B-54D9-4301-846E-04BFF6D28F3C}" type="datetime8">
              <a:rPr lang="fa-IR" smtClean="0"/>
              <a:t>16 مه 24</a:t>
            </a:fld>
            <a:endParaRPr lang="fa-IR"/>
          </a:p>
        </p:txBody>
      </p:sp>
      <p:sp>
        <p:nvSpPr>
          <p:cNvPr id="5" name="Footer Placeholder 4">
            <a:extLst>
              <a:ext uri="{FF2B5EF4-FFF2-40B4-BE49-F238E27FC236}">
                <a16:creationId xmlns:a16="http://schemas.microsoft.com/office/drawing/2014/main" id="{26D7EEF2-F145-E536-70F2-50AA3CF42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a-IR"/>
              <a:t>دانشگاه علوم پزشکی همدان</a:t>
            </a:r>
          </a:p>
        </p:txBody>
      </p:sp>
      <p:sp>
        <p:nvSpPr>
          <p:cNvPr id="6" name="Slide Number Placeholder 5">
            <a:extLst>
              <a:ext uri="{FF2B5EF4-FFF2-40B4-BE49-F238E27FC236}">
                <a16:creationId xmlns:a16="http://schemas.microsoft.com/office/drawing/2014/main" id="{FF66997B-5647-4E13-EDD8-9190276582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2C25ED-9582-4648-919A-DAC7DE90A408}" type="slidenum">
              <a:rPr lang="fa-IR" smtClean="0"/>
              <a:t>‹#›</a:t>
            </a:fld>
            <a:endParaRPr lang="fa-IR"/>
          </a:p>
        </p:txBody>
      </p:sp>
    </p:spTree>
    <p:extLst>
      <p:ext uri="{BB962C8B-B14F-4D97-AF65-F5344CB8AC3E}">
        <p14:creationId xmlns:p14="http://schemas.microsoft.com/office/powerpoint/2010/main" val="3090284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defTabSz="914400" rtl="1" eaLnBrk="1" latinLnBrk="0" hangingPunct="1">
        <a:lnSpc>
          <a:spcPct val="90000"/>
        </a:lnSpc>
        <a:spcBef>
          <a:spcPct val="0"/>
        </a:spcBef>
        <a:buNone/>
        <a:defRPr sz="3200" kern="1200">
          <a:solidFill>
            <a:schemeClr val="tx1"/>
          </a:solidFill>
          <a:latin typeface="+mj-lt"/>
          <a:ea typeface="+mj-ea"/>
          <a:cs typeface="B Titr" panose="00000700000000000000" pitchFamily="2" charset="-78"/>
        </a:defRPr>
      </a:lvl1pPr>
    </p:titleStyle>
    <p:bodyStyle>
      <a:lvl1pPr marL="228600" indent="-228600" algn="just" defTabSz="914400" rtl="1"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B Nazanin" panose="00000400000000000000" pitchFamily="2" charset="-78"/>
        </a:defRPr>
      </a:lvl1pPr>
      <a:lvl2pPr marL="685800" indent="-228600" algn="just"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Nazanin" panose="00000400000000000000" pitchFamily="2" charset="-78"/>
        </a:defRPr>
      </a:lvl2pPr>
      <a:lvl3pPr marL="1143000" indent="-228600" algn="just"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Nazanin" panose="00000400000000000000" pitchFamily="2" charset="-78"/>
        </a:defRPr>
      </a:lvl3pPr>
      <a:lvl4pPr marL="1600200" indent="-228600" algn="just"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Nazanin" panose="00000400000000000000" pitchFamily="2" charset="-78"/>
        </a:defRPr>
      </a:lvl4pPr>
      <a:lvl5pPr marL="2057400" indent="-228600" algn="just"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Nazanin" panose="00000400000000000000" pitchFamily="2" charset="-78"/>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customXml" Target="../ink/ink8.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customXml" Target="../ink/ink10.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11.xml"/><Relationship Id="rId7" Type="http://schemas.openxmlformats.org/officeDocument/2006/relationships/customXml" Target="../ink/ink13.xml"/><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20.png"/><Relationship Id="rId5" Type="http://schemas.openxmlformats.org/officeDocument/2006/relationships/customXml" Target="../ink/ink12.xml"/><Relationship Id="rId4" Type="http://schemas.openxmlformats.org/officeDocument/2006/relationships/image" Target="../media/image21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6.xml.rels><?xml version="1.0" encoding="UTF-8" standalone="yes"?>
<Relationships xmlns="http://schemas.openxmlformats.org/package/2006/relationships"><Relationship Id="rId2" Type="http://schemas.openxmlformats.org/officeDocument/2006/relationships/hyperlink" Target="https://wikihoghoogh.net/wiki/%D9%85%D8%B4%D8%B1%D9%88%D8%B9%DB%8C%D8%AA_%D8%AC%D9%87%D8%AA_%D9%85%D8%B9%D8%A7%D9%85%D9%84%D9%87" TargetMode="External"/><Relationship Id="rId1" Type="http://schemas.openxmlformats.org/officeDocument/2006/relationships/slideLayout" Target="../slideLayouts/slideLayout1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hyperlink" Target="https://www.google.com/url?sa=t&amp;source=web&amp;rct=j&amp;opi=89978449&amp;url=https://www.ncbi.nlm.nih.gov/pmc/articles/PMC8720297/&amp;ved=2ahUKEwjav8b1j_iFAxX77wIHHck4DPcQFnoECBcQAQ&amp;usg=AOvVaw0sHGrkPwERxzmywq2o0ltK" TargetMode="External"/><Relationship Id="rId1" Type="http://schemas.openxmlformats.org/officeDocument/2006/relationships/slideLayout" Target="../slideLayouts/slideLayout1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customXml" Target="../ink/ink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customXml" Target="../ink/ink5.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D517-21BD-889B-91C0-2E0683664584}"/>
              </a:ext>
            </a:extLst>
          </p:cNvPr>
          <p:cNvSpPr>
            <a:spLocks noGrp="1"/>
          </p:cNvSpPr>
          <p:nvPr>
            <p:ph type="title"/>
          </p:nvPr>
        </p:nvSpPr>
        <p:spPr>
          <a:xfrm>
            <a:off x="838200" y="365125"/>
            <a:ext cx="10399776" cy="2012315"/>
          </a:xfrm>
          <a:solidFill>
            <a:schemeClr val="accent5">
              <a:lumMod val="40000"/>
              <a:lumOff val="60000"/>
            </a:schemeClr>
          </a:solidFill>
        </p:spPr>
        <p:txBody>
          <a:bodyPr/>
          <a:lstStyle/>
          <a:p>
            <a:br>
              <a:rPr lang="fa-IR" dirty="0"/>
            </a:br>
            <a:endParaRPr lang="fa-IR" dirty="0"/>
          </a:p>
        </p:txBody>
      </p:sp>
      <p:sp>
        <p:nvSpPr>
          <p:cNvPr id="3" name="Text Placeholder 2">
            <a:extLst>
              <a:ext uri="{FF2B5EF4-FFF2-40B4-BE49-F238E27FC236}">
                <a16:creationId xmlns:a16="http://schemas.microsoft.com/office/drawing/2014/main" id="{7A44A058-B9FB-2975-7500-006E67AB58B7}"/>
              </a:ext>
            </a:extLst>
          </p:cNvPr>
          <p:cNvSpPr>
            <a:spLocks noGrp="1"/>
          </p:cNvSpPr>
          <p:nvPr>
            <p:ph type="body" idx="1"/>
          </p:nvPr>
        </p:nvSpPr>
        <p:spPr>
          <a:xfrm>
            <a:off x="838200" y="2453099"/>
            <a:ext cx="10515600" cy="3794635"/>
          </a:xfrm>
          <a:solidFill>
            <a:srgbClr val="FFFFCC"/>
          </a:solidFill>
        </p:spPr>
        <p:txBody>
          <a:bodyPr>
            <a:normAutofit fontScale="92500" lnSpcReduction="10000"/>
          </a:bodyPr>
          <a:lstStyle/>
          <a:p>
            <a:pPr marL="0" indent="0" algn="ctr">
              <a:buNone/>
            </a:pPr>
            <a:endParaRPr lang="fa-IR" sz="4800" dirty="0">
              <a:solidFill>
                <a:srgbClr val="FF0000"/>
              </a:solidFill>
              <a:cs typeface="B Titr" panose="00000700000000000000" pitchFamily="2" charset="-78"/>
            </a:endParaRPr>
          </a:p>
          <a:p>
            <a:pPr marL="0" indent="0" algn="ctr">
              <a:buNone/>
            </a:pPr>
            <a:r>
              <a:rPr lang="fa-IR" sz="4800" dirty="0">
                <a:solidFill>
                  <a:srgbClr val="FF0000"/>
                </a:solidFill>
                <a:cs typeface="B Titr" panose="00000700000000000000" pitchFamily="2" charset="-78"/>
              </a:rPr>
              <a:t>ملاحظات اخلاقی در پیوند اعضا</a:t>
            </a:r>
          </a:p>
          <a:p>
            <a:pPr marL="0" indent="0" algn="ctr">
              <a:buNone/>
            </a:pPr>
            <a:endParaRPr lang="fa-IR" sz="2800" dirty="0">
              <a:solidFill>
                <a:srgbClr val="FF0000"/>
              </a:solidFill>
              <a:cs typeface="B Titr" panose="00000700000000000000" pitchFamily="2" charset="-78"/>
            </a:endParaRPr>
          </a:p>
          <a:p>
            <a:pPr marL="0" indent="0" algn="ctr">
              <a:buNone/>
            </a:pPr>
            <a:endParaRPr lang="fa-IR" sz="4000" dirty="0">
              <a:cs typeface="B Titr" panose="00000700000000000000" pitchFamily="2" charset="-78"/>
            </a:endParaRPr>
          </a:p>
          <a:p>
            <a:pPr marL="0" indent="0" algn="ctr">
              <a:buNone/>
            </a:pPr>
            <a:r>
              <a:rPr lang="fa-IR" sz="2400" dirty="0">
                <a:cs typeface="B Titr" panose="00000700000000000000" pitchFamily="2" charset="-78"/>
              </a:rPr>
              <a:t>گروه اخلاق در آموزش علوم پزشکی</a:t>
            </a:r>
          </a:p>
          <a:p>
            <a:pPr marL="0" indent="0" algn="ctr">
              <a:buNone/>
            </a:pPr>
            <a:r>
              <a:rPr lang="fa-IR" sz="1600" dirty="0">
                <a:cs typeface="B Titr" panose="00000700000000000000" pitchFamily="2" charset="-78"/>
              </a:rPr>
              <a:t>دکتر بهروز کارخانه ای</a:t>
            </a:r>
          </a:p>
          <a:p>
            <a:pPr marL="0" indent="0" algn="ctr">
              <a:buNone/>
            </a:pPr>
            <a:endParaRPr lang="fa-IR" sz="1600" dirty="0">
              <a:cs typeface="B Titr" panose="00000700000000000000" pitchFamily="2" charset="-78"/>
            </a:endParaRPr>
          </a:p>
          <a:p>
            <a:pPr marL="0" indent="0" algn="ctr">
              <a:buNone/>
            </a:pPr>
            <a:r>
              <a:rPr lang="fa-IR" sz="1600" dirty="0">
                <a:cs typeface="B Titr" panose="00000700000000000000" pitchFamily="2" charset="-78"/>
              </a:rPr>
              <a:t>اردیبهشت 1403</a:t>
            </a:r>
          </a:p>
        </p:txBody>
      </p:sp>
      <p:pic>
        <p:nvPicPr>
          <p:cNvPr id="4" name="Picture 3">
            <a:extLst>
              <a:ext uri="{FF2B5EF4-FFF2-40B4-BE49-F238E27FC236}">
                <a16:creationId xmlns:a16="http://schemas.microsoft.com/office/drawing/2014/main" id="{210B4465-D3E3-5065-E2E1-1546F05D03DB}"/>
              </a:ext>
            </a:extLst>
          </p:cNvPr>
          <p:cNvPicPr>
            <a:picLocks noChangeAspect="1"/>
          </p:cNvPicPr>
          <p:nvPr/>
        </p:nvPicPr>
        <p:blipFill>
          <a:blip r:embed="rId2">
            <a:duotone>
              <a:schemeClr val="accent5">
                <a:shade val="45000"/>
                <a:satMod val="135000"/>
              </a:schemeClr>
              <a:prstClr val="white"/>
            </a:duotone>
          </a:blip>
          <a:stretch>
            <a:fillRect/>
          </a:stretch>
        </p:blipFill>
        <p:spPr>
          <a:xfrm>
            <a:off x="4868989" y="440784"/>
            <a:ext cx="1860995" cy="1860995"/>
          </a:xfrm>
          <a:prstGeom prst="rect">
            <a:avLst/>
          </a:prstGeom>
        </p:spPr>
      </p:pic>
      <p:sp>
        <p:nvSpPr>
          <p:cNvPr id="5" name="Footer Placeholder 4">
            <a:extLst>
              <a:ext uri="{FF2B5EF4-FFF2-40B4-BE49-F238E27FC236}">
                <a16:creationId xmlns:a16="http://schemas.microsoft.com/office/drawing/2014/main" id="{692F1E58-1F95-82D2-6AF1-9A13DCDC0AE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5722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4896" y="602869"/>
            <a:ext cx="2237232" cy="1325563"/>
          </a:xfrm>
        </p:spPr>
        <p:txBody>
          <a:bodyPr>
            <a:normAutofit/>
          </a:bodyPr>
          <a:lstStyle/>
          <a:p>
            <a:r>
              <a:rPr lang="fa-IR" sz="2000" b="0" i="0" u="none" strike="noStrike" kern="1400" baseline="0" dirty="0">
                <a:solidFill>
                  <a:srgbClr val="515D7A"/>
                </a:solidFill>
                <a:latin typeface="Vazir"/>
                <a:cs typeface="B Titr"/>
              </a:rPr>
              <a:t>پیوند کلیه از </a:t>
            </a:r>
            <a:r>
              <a:rPr lang="fa-IR" sz="2000" b="0" i="0" u="none" strike="noStrike" kern="1400" baseline="0" dirty="0" err="1">
                <a:solidFill>
                  <a:srgbClr val="515D7A"/>
                </a:solidFill>
                <a:latin typeface="Vazir"/>
                <a:cs typeface="B Titr"/>
              </a:rPr>
              <a:t>اهداکننده</a:t>
            </a:r>
            <a:r>
              <a:rPr lang="fa-IR" sz="2000" b="0" i="0" u="none" strike="noStrike" kern="1400" baseline="0" dirty="0">
                <a:solidFill>
                  <a:srgbClr val="515D7A"/>
                </a:solidFill>
                <a:latin typeface="Vazir"/>
                <a:cs typeface="B Titr"/>
              </a:rPr>
              <a:t> زنده: رتبه 25</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6" y="283464"/>
            <a:ext cx="9283536" cy="59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D648AD3-3EDD-D0E7-DDE1-9C0223D495AF}"/>
                  </a:ext>
                </a:extLst>
              </p14:cNvPr>
              <p14:cNvContentPartPr/>
              <p14:nvPr/>
            </p14:nvContentPartPr>
            <p14:xfrm>
              <a:off x="2880888" y="5093064"/>
              <a:ext cx="360" cy="360"/>
            </p14:xfrm>
          </p:contentPart>
        </mc:Choice>
        <mc:Fallback xmlns="">
          <p:pic>
            <p:nvPicPr>
              <p:cNvPr id="4" name="Ink 3">
                <a:extLst>
                  <a:ext uri="{FF2B5EF4-FFF2-40B4-BE49-F238E27FC236}">
                    <a16:creationId xmlns:a16="http://schemas.microsoft.com/office/drawing/2014/main" id="{AD648AD3-3EDD-D0E7-DDE1-9C0223D495AF}"/>
                  </a:ext>
                </a:extLst>
              </p:cNvPr>
              <p:cNvPicPr/>
              <p:nvPr/>
            </p:nvPicPr>
            <p:blipFill>
              <a:blip r:embed="rId4"/>
              <a:stretch>
                <a:fillRect/>
              </a:stretch>
            </p:blipFill>
            <p:spPr>
              <a:xfrm>
                <a:off x="2844888" y="5057064"/>
                <a:ext cx="72000" cy="72000"/>
              </a:xfrm>
              <a:prstGeom prst="rect">
                <a:avLst/>
              </a:prstGeom>
            </p:spPr>
          </p:pic>
        </mc:Fallback>
      </mc:AlternateContent>
      <p:sp>
        <p:nvSpPr>
          <p:cNvPr id="5" name="Footer Placeholder 4">
            <a:extLst>
              <a:ext uri="{FF2B5EF4-FFF2-40B4-BE49-F238E27FC236}">
                <a16:creationId xmlns:a16="http://schemas.microsoft.com/office/drawing/2014/main" id="{DD62305E-D89B-603D-7AC3-BD8636BFF81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7314853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36B68-68EF-1AD2-441D-8E90B1CB8AA3}"/>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رویکرد های  عدالت محور در ملاحظات اخلاقی برای اولویت بندی</a:t>
            </a:r>
          </a:p>
        </p:txBody>
      </p:sp>
      <p:sp>
        <p:nvSpPr>
          <p:cNvPr id="3" name="Text Placeholder 2">
            <a:extLst>
              <a:ext uri="{FF2B5EF4-FFF2-40B4-BE49-F238E27FC236}">
                <a16:creationId xmlns:a16="http://schemas.microsoft.com/office/drawing/2014/main" id="{1C9E03B2-8F26-7401-6391-F2A019C22534}"/>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800" b="1" i="0" u="none" strike="noStrike" kern="100" baseline="0" dirty="0">
                <a:solidFill>
                  <a:srgbClr val="FF0000"/>
                </a:solidFill>
                <a:cs typeface="B Compset" panose="00000400000000000000" pitchFamily="2" charset="-78"/>
              </a:rPr>
              <a:t>  2) نیاز پزشکی:</a:t>
            </a:r>
          </a:p>
          <a:p>
            <a:pPr marR="0" lvl="1" rtl="1">
              <a:buFont typeface="Wingdings" panose="05000000000000000000" pitchFamily="2" charset="2"/>
              <a:buChar char="q"/>
            </a:pPr>
            <a:endParaRPr lang="fa-IR" sz="2800" b="1" i="0" u="none" strike="noStrike" kern="100" baseline="0" dirty="0">
              <a:solidFill>
                <a:srgbClr val="FF0000"/>
              </a:solidFill>
              <a:cs typeface="B Compset" panose="00000400000000000000" pitchFamily="2" charset="-78"/>
            </a:endParaRPr>
          </a:p>
          <a:p>
            <a:pPr marR="0" lvl="0" rtl="1"/>
            <a:r>
              <a:rPr lang="fa-IR" sz="2800" b="0" i="0" u="none" strike="noStrike" kern="100" baseline="0" dirty="0">
                <a:cs typeface="B Nazanin" panose="00000400000000000000" pitchFamily="2" charset="-78"/>
              </a:rPr>
              <a:t>در پیوند بیمارانی که بدون پیوند به زودی می میرند در اولویت هستند.( </a:t>
            </a:r>
            <a:r>
              <a:rPr lang="fa-IR" sz="2800" b="0" i="0" u="none" strike="noStrike" kern="100" baseline="0" dirty="0">
                <a:solidFill>
                  <a:srgbClr val="FF0000"/>
                </a:solidFill>
                <a:cs typeface="B Nazanin" panose="00000400000000000000" pitchFamily="2" charset="-78"/>
              </a:rPr>
              <a:t>اورژانس یا شدت</a:t>
            </a:r>
            <a:r>
              <a:rPr lang="fa-IR" sz="2800" b="0" i="0" u="none" strike="noStrike" kern="100" baseline="0" dirty="0">
                <a:cs typeface="B Nazanin" panose="00000400000000000000" pitchFamily="2" charset="-78"/>
              </a:rPr>
              <a:t>)</a:t>
            </a:r>
          </a:p>
          <a:p>
            <a:pPr marR="0" lvl="0" rtl="1"/>
            <a:endParaRPr lang="fa-IR" sz="2800" b="0" i="0" u="none" strike="noStrike" kern="100" baseline="0" dirty="0">
              <a:cs typeface="B Nazanin" panose="00000400000000000000" pitchFamily="2" charset="-78"/>
            </a:endParaRPr>
          </a:p>
          <a:p>
            <a:pPr marR="0" lvl="0" rtl="1"/>
            <a:r>
              <a:rPr lang="fa-IR" sz="2800" b="0" i="0" u="none" strike="noStrike" kern="100" baseline="0" dirty="0">
                <a:solidFill>
                  <a:srgbClr val="FF0000"/>
                </a:solidFill>
                <a:cs typeface="B Nazanin" panose="00000400000000000000" pitchFamily="2" charset="-78"/>
              </a:rPr>
              <a:t>کبد</a:t>
            </a:r>
            <a:r>
              <a:rPr lang="fa-IR" sz="2800" b="0" i="0" u="none" strike="noStrike" kern="100" baseline="0" dirty="0">
                <a:cs typeface="B Nazanin" panose="00000400000000000000" pitchFamily="2" charset="-78"/>
              </a:rPr>
              <a:t> بر اساس معیار </a:t>
            </a:r>
            <a:r>
              <a:rPr lang="en-US" sz="2800" b="0" i="0" u="none" strike="noStrike" kern="100" baseline="0" dirty="0">
                <a:latin typeface="Aptos Display" panose="020B0004020202020204" pitchFamily="34" charset="0"/>
                <a:cs typeface="B Nazanin" panose="00000400000000000000" pitchFamily="2" charset="-78"/>
              </a:rPr>
              <a:t>The </a:t>
            </a:r>
            <a:r>
              <a:rPr lang="en-US" sz="2800" b="0" i="0" u="none" strike="noStrike" kern="100" baseline="0" dirty="0" err="1">
                <a:latin typeface="Aptos Display" panose="020B0004020202020204" pitchFamily="34" charset="0"/>
                <a:cs typeface="B Nazanin" panose="00000400000000000000" pitchFamily="2" charset="-78"/>
              </a:rPr>
              <a:t>Modle</a:t>
            </a:r>
            <a:r>
              <a:rPr lang="en-US" sz="2800" b="0" i="0" u="none" strike="noStrike" kern="100" baseline="0" dirty="0">
                <a:latin typeface="Aptos Display" panose="020B0004020202020204" pitchFamily="34" charset="0"/>
                <a:cs typeface="B Nazanin" panose="00000400000000000000" pitchFamily="2" charset="-78"/>
              </a:rPr>
              <a:t> For End-Stage Liver </a:t>
            </a:r>
            <a:r>
              <a:rPr lang="en-US" sz="2800" b="0" i="0" u="none" strike="noStrike" kern="100" baseline="0" dirty="0" err="1">
                <a:latin typeface="Aptos Display" panose="020B0004020202020204" pitchFamily="34" charset="0"/>
                <a:cs typeface="B Nazanin" panose="00000400000000000000" pitchFamily="2" charset="-78"/>
              </a:rPr>
              <a:t>Deases</a:t>
            </a:r>
            <a:r>
              <a:rPr lang="en-US" sz="2800" b="0" i="0" u="none" strike="noStrike" kern="100" baseline="0" dirty="0">
                <a:latin typeface="Aptos Display" panose="020B0004020202020204" pitchFamily="34" charset="0"/>
                <a:cs typeface="B Nazanin" panose="00000400000000000000" pitchFamily="2" charset="-78"/>
              </a:rPr>
              <a:t> ( MELD)</a:t>
            </a:r>
            <a:r>
              <a:rPr lang="fa-IR" sz="2800" b="0" i="0" u="none" strike="noStrike" kern="100" baseline="0" dirty="0">
                <a:latin typeface="Aptos Display" panose="020B0004020202020204" pitchFamily="34" charset="0"/>
                <a:cs typeface="B Nazanin" panose="00000400000000000000" pitchFamily="2" charset="-78"/>
              </a:rPr>
              <a:t> توزیع می شود.</a:t>
            </a:r>
            <a:r>
              <a:rPr lang="fa-IR" sz="2800" b="0" i="0" u="none" strike="noStrike" kern="100" baseline="0" dirty="0">
                <a:solidFill>
                  <a:srgbClr val="FF0000"/>
                </a:solidFill>
                <a:latin typeface="Aptos Display" panose="020B0004020202020204" pitchFamily="34" charset="0"/>
                <a:cs typeface="B Nazanin" panose="00000400000000000000" pitchFamily="2" charset="-78"/>
              </a:rPr>
              <a:t>( شدت بیماری)</a:t>
            </a:r>
          </a:p>
        </p:txBody>
      </p:sp>
      <p:sp>
        <p:nvSpPr>
          <p:cNvPr id="4" name="Footer Placeholder 3">
            <a:extLst>
              <a:ext uri="{FF2B5EF4-FFF2-40B4-BE49-F238E27FC236}">
                <a16:creationId xmlns:a16="http://schemas.microsoft.com/office/drawing/2014/main" id="{8E143F9F-CF7B-CEFF-7F8D-FCED0088061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1398018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5F06-A375-C97E-5AC1-73FB4CF56B9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رویکرد های  عدالت محور در ملاحظات اخلاقی برای اولویت بندی</a:t>
            </a:r>
          </a:p>
        </p:txBody>
      </p:sp>
      <p:sp>
        <p:nvSpPr>
          <p:cNvPr id="3" name="Text Placeholder 2">
            <a:extLst>
              <a:ext uri="{FF2B5EF4-FFF2-40B4-BE49-F238E27FC236}">
                <a16:creationId xmlns:a16="http://schemas.microsoft.com/office/drawing/2014/main" id="{3A65AC2D-A655-FDC3-7F84-E76D4DCC7FB3}"/>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400" b="1" i="0" u="none" strike="noStrike" kern="100" baseline="0" dirty="0">
                <a:solidFill>
                  <a:srgbClr val="FF0000"/>
                </a:solidFill>
                <a:cs typeface="B Compset" panose="00000400000000000000" pitchFamily="2" charset="-78"/>
              </a:rPr>
              <a:t>  3  ) موقعیت جغرافیایی:</a:t>
            </a:r>
          </a:p>
          <a:p>
            <a:r>
              <a:rPr lang="fa-IR" sz="2400" b="0" i="0" u="none" strike="noStrike" kern="100" baseline="0" dirty="0">
                <a:cs typeface="B Nazanin" panose="00000400000000000000" pitchFamily="2" charset="-78"/>
              </a:rPr>
              <a:t>در مناطق بزرگتر افراد با شرایط بد کبدی، بیشتر در صف انتظار قرار می گیرند.</a:t>
            </a:r>
          </a:p>
          <a:p>
            <a:pPr marR="0" lvl="0" rtl="1"/>
            <a:r>
              <a:rPr lang="fa-IR" sz="2400" b="0" i="0" u="none" strike="noStrike" kern="100" baseline="0" dirty="0">
                <a:cs typeface="B Nazanin" panose="00000400000000000000" pitchFamily="2" charset="-78"/>
              </a:rPr>
              <a:t>در مناطق مختلف زمان پیوند تا 5 برابر متغیر است.</a:t>
            </a:r>
          </a:p>
          <a:p>
            <a:pPr marR="0" lvl="0" rtl="1"/>
            <a:r>
              <a:rPr lang="fa-IR" sz="2400" b="0" i="0" u="none" strike="noStrike" kern="100" baseline="0" dirty="0">
                <a:cs typeface="B Nazanin" panose="00000400000000000000" pitchFamily="2" charset="-78"/>
              </a:rPr>
              <a:t> </a:t>
            </a:r>
            <a:r>
              <a:rPr lang="fa-IR" sz="2400" b="1" i="0" u="none" strike="noStrike" kern="100" baseline="0" dirty="0">
                <a:solidFill>
                  <a:srgbClr val="FF0000"/>
                </a:solidFill>
                <a:cs typeface="B Nazanin" panose="00000400000000000000" pitchFamily="2" charset="-78"/>
              </a:rPr>
              <a:t>راه حل</a:t>
            </a:r>
            <a:r>
              <a:rPr lang="fa-IR" sz="2400" b="0" i="0" u="none" strike="noStrike" kern="100" baseline="0" dirty="0">
                <a:solidFill>
                  <a:srgbClr val="FF0000"/>
                </a:solidFill>
                <a:cs typeface="B Nazanin" panose="00000400000000000000" pitchFamily="2" charset="-78"/>
              </a:rPr>
              <a:t>:</a:t>
            </a:r>
          </a:p>
          <a:p>
            <a:pPr marR="0" lvl="0" rtl="1"/>
            <a:r>
              <a:rPr lang="fa-IR" sz="2400" b="0" i="0" u="none" strike="noStrike" kern="100" baseline="0" dirty="0">
                <a:cs typeface="B Nazanin" panose="00000400000000000000" pitchFamily="2" charset="-78"/>
              </a:rPr>
              <a:t> تاکید کمتر بر نگه داشت اعضا در مناطق جغرافیای و </a:t>
            </a:r>
            <a:r>
              <a:rPr lang="fa-IR" sz="2400" b="0" i="0" u="none" strike="noStrike" kern="100" baseline="0" dirty="0">
                <a:solidFill>
                  <a:srgbClr val="FF0000"/>
                </a:solidFill>
                <a:cs typeface="B Nazanin" panose="00000400000000000000" pitchFamily="2" charset="-78"/>
              </a:rPr>
              <a:t>تاکید بر بیشترین نیاز پزشکی </a:t>
            </a:r>
            <a:r>
              <a:rPr lang="fa-IR" sz="2400" b="0" i="0" u="none" strike="noStrike" kern="100" baseline="0" dirty="0">
                <a:cs typeface="B Nazanin" panose="00000400000000000000" pitchFamily="2" charset="-78"/>
              </a:rPr>
              <a:t>صورت گیرد.</a:t>
            </a:r>
          </a:p>
          <a:p>
            <a:r>
              <a:rPr lang="fa-IR" sz="2400" b="1" i="0" u="none" strike="noStrike" kern="100" baseline="0" dirty="0">
                <a:solidFill>
                  <a:srgbClr val="FF0000"/>
                </a:solidFill>
                <a:cs typeface="B Compset" panose="00000400000000000000" pitchFamily="2" charset="-78"/>
              </a:rPr>
              <a:t>انتقاد ها: </a:t>
            </a:r>
          </a:p>
          <a:p>
            <a:pPr marL="1371600" lvl="2" indent="-457200">
              <a:buFont typeface="+mj-lt"/>
              <a:buAutoNum type="arabicPeriod"/>
            </a:pPr>
            <a:r>
              <a:rPr lang="fa-IR" sz="2400" b="0" i="0" u="none" strike="noStrike" kern="100" baseline="0" dirty="0">
                <a:solidFill>
                  <a:srgbClr val="FF0000"/>
                </a:solidFill>
                <a:cs typeface="B Nazanin" panose="00000400000000000000" pitchFamily="2" charset="-78"/>
              </a:rPr>
              <a:t>تلاش </a:t>
            </a:r>
            <a:r>
              <a:rPr lang="fa-IR" sz="2400" b="0" i="0" u="none" strike="noStrike" kern="100" baseline="0" dirty="0">
                <a:cs typeface="B Nazanin" panose="00000400000000000000" pitchFamily="2" charset="-78"/>
              </a:rPr>
              <a:t>مناطقی که بیشتر برای اهدا تلاش می کنند، هدر می رود.</a:t>
            </a:r>
          </a:p>
          <a:p>
            <a:pPr marL="1371600" lvl="2" indent="-457200">
              <a:buFont typeface="+mj-lt"/>
              <a:buAutoNum type="arabicPeriod"/>
            </a:pPr>
            <a:r>
              <a:rPr lang="fa-IR" sz="2400" b="0" i="0" u="none" strike="noStrike" kern="100" baseline="0" dirty="0">
                <a:cs typeface="B Nazanin" panose="00000400000000000000" pitchFamily="2" charset="-78"/>
              </a:rPr>
              <a:t>نگهداشت عضو سبب ایسکمی و نتیجه بد برای پیوند می شود</a:t>
            </a:r>
            <a:r>
              <a:rPr lang="fa-IR" sz="2400" b="0" i="0" u="none" strike="noStrike" kern="100" baseline="0" dirty="0">
                <a:solidFill>
                  <a:srgbClr val="FF0000"/>
                </a:solidFill>
                <a:cs typeface="B Nazanin" panose="00000400000000000000" pitchFamily="2" charset="-78"/>
              </a:rPr>
              <a:t>.( اثرات منفی انتقال)</a:t>
            </a:r>
          </a:p>
        </p:txBody>
      </p:sp>
      <p:sp>
        <p:nvSpPr>
          <p:cNvPr id="4" name="Footer Placeholder 3">
            <a:extLst>
              <a:ext uri="{FF2B5EF4-FFF2-40B4-BE49-F238E27FC236}">
                <a16:creationId xmlns:a16="http://schemas.microsoft.com/office/drawing/2014/main" id="{4F174509-C597-C712-1839-311BF073F6F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66335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F709-05ED-70B1-AB81-130FAE15FC9D}"/>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رویکرد های  عدالت محور در ملاحظات اخلاقی برای اولویت بندی</a:t>
            </a:r>
          </a:p>
        </p:txBody>
      </p:sp>
      <p:sp>
        <p:nvSpPr>
          <p:cNvPr id="3" name="Text Placeholder 2">
            <a:extLst>
              <a:ext uri="{FF2B5EF4-FFF2-40B4-BE49-F238E27FC236}">
                <a16:creationId xmlns:a16="http://schemas.microsoft.com/office/drawing/2014/main" id="{90644BCC-2B7E-CAFC-33B2-B186E80288B9}"/>
              </a:ext>
            </a:extLst>
          </p:cNvPr>
          <p:cNvSpPr>
            <a:spLocks noGrp="1"/>
          </p:cNvSpPr>
          <p:nvPr>
            <p:ph type="body" idx="1"/>
          </p:nvPr>
        </p:nvSpPr>
        <p:spPr/>
        <p:txBody>
          <a:bodyPr/>
          <a:lstStyle/>
          <a:p>
            <a:pPr marR="0" lvl="1" rtl="1">
              <a:buFont typeface="Wingdings" panose="05000000000000000000" pitchFamily="2" charset="2"/>
              <a:buChar char="q"/>
            </a:pPr>
            <a:r>
              <a:rPr lang="fa-IR" sz="2400" b="1" i="0" u="none" strike="noStrike" kern="100" baseline="0" dirty="0">
                <a:solidFill>
                  <a:srgbClr val="FF0000"/>
                </a:solidFill>
                <a:cs typeface="B Compset" panose="00000400000000000000" pitchFamily="2" charset="-78"/>
              </a:rPr>
              <a:t> 4) توانایی پرداخت</a:t>
            </a:r>
            <a:r>
              <a:rPr lang="fa-IR" sz="2400" b="1" kern="100" dirty="0">
                <a:solidFill>
                  <a:srgbClr val="FF0000"/>
                </a:solidFill>
                <a:cs typeface="B Compset" panose="00000400000000000000" pitchFamily="2" charset="-78"/>
                <a:sym typeface="Wingdings" panose="05000000000000000000" pitchFamily="2" charset="2"/>
              </a:rPr>
              <a:t>(</a:t>
            </a:r>
            <a:r>
              <a:rPr lang="fa-IR" sz="2400" b="1" i="0" u="none" strike="noStrike" kern="100" baseline="0" dirty="0">
                <a:solidFill>
                  <a:srgbClr val="FF0000"/>
                </a:solidFill>
                <a:cs typeface="B Compset" panose="00000400000000000000" pitchFamily="2" charset="-78"/>
                <a:sym typeface="Wingdings" panose="05000000000000000000" pitchFamily="2" charset="2"/>
              </a:rPr>
              <a:t> لیبرالیسم). یا استطاعت مالی</a:t>
            </a:r>
          </a:p>
          <a:p>
            <a:pPr marR="0" lvl="1" rtl="1">
              <a:buFont typeface="Wingdings" panose="05000000000000000000" pitchFamily="2" charset="2"/>
              <a:buChar char="q"/>
            </a:pPr>
            <a:endParaRPr lang="fa-IR" sz="2400" b="1" i="0" u="none" strike="noStrike" kern="100" baseline="0" dirty="0">
              <a:solidFill>
                <a:srgbClr val="FF0000"/>
              </a:solidFill>
              <a:cs typeface="B Compset" panose="00000400000000000000" pitchFamily="2" charset="-78"/>
            </a:endParaRPr>
          </a:p>
          <a:p>
            <a:pPr marL="457200" lvl="0" indent="-457200">
              <a:buFont typeface="+mj-lt"/>
              <a:buAutoNum type="arabicPeriod"/>
            </a:pPr>
            <a:r>
              <a:rPr lang="fa-IR" sz="2400" kern="100" dirty="0"/>
              <a:t>درخواست غنی و فقر برای اهدا عضو </a:t>
            </a:r>
            <a:r>
              <a:rPr lang="fa-IR" sz="2400" kern="100" dirty="0">
                <a:solidFill>
                  <a:srgbClr val="FF0000"/>
                </a:solidFill>
              </a:rPr>
              <a:t>غیر عادلانه </a:t>
            </a:r>
            <a:r>
              <a:rPr lang="fa-IR" sz="2400" kern="100" dirty="0"/>
              <a:t>می شود.</a:t>
            </a:r>
          </a:p>
          <a:p>
            <a:pPr marL="457200" lvl="0" indent="-457200">
              <a:buFont typeface="+mj-lt"/>
              <a:buAutoNum type="arabicPeriod"/>
            </a:pPr>
            <a:r>
              <a:rPr lang="fa-IR" sz="2400" b="0" i="0" u="none" strike="noStrike" kern="100" baseline="0" dirty="0">
                <a:cs typeface="B Nazanin" panose="00000400000000000000" pitchFamily="2" charset="-78"/>
              </a:rPr>
              <a:t>پیوند برای بیمارانی انجام می شود که هزینه آن را پرداخت کنند.</a:t>
            </a:r>
          </a:p>
          <a:p>
            <a:pPr marL="457200" lvl="0" indent="-457200">
              <a:buFont typeface="+mj-lt"/>
              <a:buAutoNum type="arabicPeriod"/>
            </a:pPr>
            <a:endParaRPr lang="fa-IR" sz="2400" b="0" i="0" u="none" strike="noStrike" kern="100" baseline="0" dirty="0">
              <a:cs typeface="B Nazanin" panose="00000400000000000000" pitchFamily="2" charset="-78"/>
            </a:endParaRPr>
          </a:p>
          <a:p>
            <a:pPr marL="0" marR="0" lvl="0" indent="0" rtl="1">
              <a:buNone/>
            </a:pPr>
            <a:r>
              <a:rPr lang="fa-IR" sz="2400" b="1" kern="100" dirty="0">
                <a:solidFill>
                  <a:srgbClr val="FF0000"/>
                </a:solidFill>
              </a:rPr>
              <a:t>راه حل:</a:t>
            </a:r>
          </a:p>
          <a:p>
            <a:pPr marL="457200" marR="0" lvl="0" indent="-457200" rtl="1">
              <a:buFont typeface="+mj-lt"/>
              <a:buAutoNum type="arabicPeriod"/>
            </a:pPr>
            <a:r>
              <a:rPr lang="fa-IR" sz="2400" b="0" i="0" u="none" strike="noStrike" kern="100" baseline="0" dirty="0">
                <a:solidFill>
                  <a:srgbClr val="FF0000"/>
                </a:solidFill>
                <a:cs typeface="B Nazanin" panose="00000400000000000000" pitchFamily="2" charset="-78"/>
              </a:rPr>
              <a:t>بیمه </a:t>
            </a:r>
            <a:r>
              <a:rPr lang="fa-IR" sz="2400" b="0" i="0" u="none" strike="noStrike" kern="100" baseline="0" dirty="0">
                <a:cs typeface="B Nazanin" panose="00000400000000000000" pitchFamily="2" charset="-78"/>
              </a:rPr>
              <a:t>سالمندان، معلولان و اکثر بیمه های خصوصی  پیوند کبد و قلب را پوشش می دهند.</a:t>
            </a:r>
          </a:p>
          <a:p>
            <a:pPr marL="457200" marR="0" lvl="0" indent="-457200" rtl="1">
              <a:buFont typeface="+mj-lt"/>
              <a:buAutoNum type="arabicPeriod"/>
            </a:pPr>
            <a:r>
              <a:rPr lang="fa-IR" sz="2400" b="0" i="0" u="none" strike="noStrike" kern="100" baseline="0" dirty="0">
                <a:cs typeface="B Nazanin" panose="00000400000000000000" pitchFamily="2" charset="-78"/>
              </a:rPr>
              <a:t>افراد فاقد بیمه با </a:t>
            </a:r>
            <a:r>
              <a:rPr lang="fa-IR" sz="2400" b="0" i="0" u="none" strike="noStrike" kern="100" baseline="0" dirty="0">
                <a:solidFill>
                  <a:srgbClr val="FF0000"/>
                </a:solidFill>
                <a:cs typeface="B Nazanin" panose="00000400000000000000" pitchFamily="2" charset="-78"/>
              </a:rPr>
              <a:t>درخواست عمومی هزینه </a:t>
            </a:r>
            <a:r>
              <a:rPr lang="fa-IR" sz="2400" b="0" i="0" u="none" strike="noStrike" kern="100" baseline="0" dirty="0">
                <a:cs typeface="B Nazanin" panose="00000400000000000000" pitchFamily="2" charset="-78"/>
              </a:rPr>
              <a:t>را تامین می کنند</a:t>
            </a:r>
            <a:r>
              <a:rPr lang="fa-IR" sz="2400" kern="100" dirty="0"/>
              <a:t>.</a:t>
            </a:r>
            <a:endParaRPr lang="fa-IR"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1E8D670A-40C1-29BD-15F1-DDAB73FCB03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785968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589-166D-224D-0CAD-0089FD5ACD43}"/>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رویکرد های  عدالت محور در ملاحظات اخلاقی برای اولویت بندی</a:t>
            </a:r>
          </a:p>
        </p:txBody>
      </p:sp>
      <p:sp>
        <p:nvSpPr>
          <p:cNvPr id="3" name="Text Placeholder 2">
            <a:extLst>
              <a:ext uri="{FF2B5EF4-FFF2-40B4-BE49-F238E27FC236}">
                <a16:creationId xmlns:a16="http://schemas.microsoft.com/office/drawing/2014/main" id="{5551239A-8363-FFCF-5F6E-D17135E64C47}"/>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400" b="1" i="0" u="none" strike="noStrike" kern="100" baseline="0" dirty="0">
                <a:solidFill>
                  <a:srgbClr val="FF0000"/>
                </a:solidFill>
                <a:cs typeface="B Compset" panose="00000400000000000000" pitchFamily="2" charset="-78"/>
              </a:rPr>
              <a:t>  5) پیوند قبلی:</a:t>
            </a:r>
          </a:p>
          <a:p>
            <a:pPr marR="0" lvl="0" rtl="1"/>
            <a:r>
              <a:rPr lang="fa-IR" sz="2400" b="0" i="0" u="none" strike="noStrike" kern="100" baseline="0" dirty="0">
                <a:cs typeface="B Nazanin" panose="00000400000000000000" pitchFamily="2" charset="-78"/>
              </a:rPr>
              <a:t>پیوند موفق نشود پیوند دوم میزان موفقیت کمتری دارد.</a:t>
            </a:r>
          </a:p>
          <a:p>
            <a:pPr marR="0" lvl="0" rtl="1"/>
            <a:r>
              <a:rPr lang="fa-IR" sz="2400" b="0" i="0" u="none" strike="noStrike" kern="100" baseline="0" dirty="0">
                <a:cs typeface="B Nazanin" panose="00000400000000000000" pitchFamily="2" charset="-78"/>
              </a:rPr>
              <a:t> علت اخلاقی انجام پیوند دوم پایبندی به "</a:t>
            </a:r>
            <a:r>
              <a:rPr lang="fa-IR" sz="2400" b="0" i="0" u="none" strike="noStrike" kern="100" baseline="0" dirty="0">
                <a:solidFill>
                  <a:srgbClr val="FF0000"/>
                </a:solidFill>
                <a:cs typeface="B Nazanin" panose="00000400000000000000" pitchFamily="2" charset="-78"/>
              </a:rPr>
              <a:t>قول یا </a:t>
            </a:r>
            <a:r>
              <a:rPr lang="fa-IR" sz="2400" b="0" i="0" u="none" strike="noStrike" kern="100" baseline="0" dirty="0" err="1">
                <a:solidFill>
                  <a:srgbClr val="FF0000"/>
                </a:solidFill>
                <a:cs typeface="B Nazanin" panose="00000400000000000000" pitchFamily="2" charset="-78"/>
              </a:rPr>
              <a:t>وفاداری</a:t>
            </a:r>
            <a:r>
              <a:rPr lang="fa-IR" sz="2400" b="0" i="0" u="none" strike="noStrike" kern="100" baseline="0" dirty="0">
                <a:cs typeface="B Nazanin" panose="00000400000000000000" pitchFamily="2" charset="-78"/>
              </a:rPr>
              <a:t>" است. (تعهد جراح به بیمار و عدم رها کردن)</a:t>
            </a:r>
          </a:p>
          <a:p>
            <a:pPr marR="0" lvl="0" rtl="1"/>
            <a:endParaRPr lang="fa-IR" sz="2400" kern="100" dirty="0"/>
          </a:p>
          <a:p>
            <a:pPr marR="0" lvl="0" rtl="1"/>
            <a:endParaRPr lang="fa-IR" sz="2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Nazanin" panose="00000400000000000000" pitchFamily="2" charset="-78"/>
              </a:rPr>
              <a:t>انتقاد: </a:t>
            </a:r>
            <a:r>
              <a:rPr lang="fa-IR" sz="2400" b="0" i="0" u="none" strike="noStrike" kern="100" baseline="0" dirty="0">
                <a:cs typeface="B Nazanin" panose="00000400000000000000" pitchFamily="2" charset="-78"/>
              </a:rPr>
              <a:t>هرز رفتن منابع</a:t>
            </a:r>
            <a:endParaRPr lang="fa-IR" sz="2400" b="1"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F1FFBB93-3177-CFA9-055C-25C4589E216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508918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A2567-8123-4FE4-63DB-3868E40CEA19}"/>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رویکرد های  عدالت محور در ملاحظات اخلاقی برای اولویت بندی</a:t>
            </a:r>
          </a:p>
        </p:txBody>
      </p:sp>
      <p:sp>
        <p:nvSpPr>
          <p:cNvPr id="3" name="Text Placeholder 2">
            <a:extLst>
              <a:ext uri="{FF2B5EF4-FFF2-40B4-BE49-F238E27FC236}">
                <a16:creationId xmlns:a16="http://schemas.microsoft.com/office/drawing/2014/main" id="{8C8141AE-7770-B3BD-08EB-A1F2DDC901B9}"/>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800" b="1" i="0" u="none" strike="noStrike" kern="100" baseline="0" dirty="0">
                <a:solidFill>
                  <a:srgbClr val="FF0000"/>
                </a:solidFill>
                <a:cs typeface="B Compset" panose="00000400000000000000" pitchFamily="2" charset="-78"/>
              </a:rPr>
              <a:t>  6) شهروندی:</a:t>
            </a:r>
          </a:p>
          <a:p>
            <a:pPr marR="0" lvl="0" rtl="1"/>
            <a:r>
              <a:rPr lang="fa-IR" sz="2800" b="0" i="0" u="none" strike="noStrike" kern="100" baseline="0" dirty="0">
                <a:cs typeface="B Nazanin" panose="00000400000000000000" pitchFamily="2" charset="-78"/>
              </a:rPr>
              <a:t>آیا عادلانه است کسانی که مدت کمی شهروند بوده </a:t>
            </a:r>
            <a:r>
              <a:rPr lang="fa-IR" sz="2800" b="0" i="0" u="none" strike="noStrike" kern="100" baseline="0" dirty="0" err="1">
                <a:cs typeface="B Nazanin" panose="00000400000000000000" pitchFamily="2" charset="-78"/>
              </a:rPr>
              <a:t>اند</a:t>
            </a:r>
            <a:r>
              <a:rPr lang="fa-IR" sz="2800" b="0" i="0" u="none" strike="noStrike" kern="100" baseline="0" dirty="0">
                <a:cs typeface="B Nazanin" panose="00000400000000000000" pitchFamily="2" charset="-78"/>
              </a:rPr>
              <a:t> از اعضای اهدایی را دریافت کنند؟</a:t>
            </a:r>
          </a:p>
          <a:p>
            <a:pPr marR="0" lvl="0" rtl="1"/>
            <a:endParaRPr lang="fa-IR" sz="2800" kern="100" dirty="0"/>
          </a:p>
          <a:p>
            <a:pPr marR="0" lvl="0" rtl="1"/>
            <a:endParaRPr lang="fa-IR" sz="2800" b="0" i="0" u="none" strike="noStrike" kern="100" baseline="0" dirty="0">
              <a:cs typeface="B Nazanin" panose="00000400000000000000" pitchFamily="2" charset="-78"/>
            </a:endParaRPr>
          </a:p>
          <a:p>
            <a:pPr marR="0" lvl="0" rtl="1"/>
            <a:r>
              <a:rPr lang="fa-IR" sz="2800" b="0" i="0" u="none" strike="noStrike" kern="100" baseline="0" dirty="0">
                <a:cs typeface="B Nazanin" panose="00000400000000000000" pitchFamily="2" charset="-78"/>
              </a:rPr>
              <a:t> </a:t>
            </a:r>
            <a:r>
              <a:rPr lang="fa-IR" sz="2800" b="1" i="0" u="none" strike="noStrike" kern="100" baseline="0" dirty="0">
                <a:solidFill>
                  <a:srgbClr val="FF0000"/>
                </a:solidFill>
                <a:cs typeface="B Nazanin" panose="00000400000000000000" pitchFamily="2" charset="-78"/>
              </a:rPr>
              <a:t>پاسخ:</a:t>
            </a:r>
          </a:p>
          <a:p>
            <a:pPr marR="0" lvl="0" rtl="1"/>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اتباع خارجی که به اقتصاد کمک می کنند و مالیات می دهند، محروم کردنشان از پیوند، غیر عادلانه است.</a:t>
            </a:r>
          </a:p>
        </p:txBody>
      </p:sp>
      <p:sp>
        <p:nvSpPr>
          <p:cNvPr id="4" name="Footer Placeholder 3">
            <a:extLst>
              <a:ext uri="{FF2B5EF4-FFF2-40B4-BE49-F238E27FC236}">
                <a16:creationId xmlns:a16="http://schemas.microsoft.com/office/drawing/2014/main" id="{4458C2D2-A7B6-D90E-364F-1A952395023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0627131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5885B-7975-CA99-A19F-545FB1BA4D45}"/>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رویکرد های  عدالت محور در ملاحظات اخلاقی برای اولویت بندی</a:t>
            </a:r>
          </a:p>
        </p:txBody>
      </p:sp>
      <p:sp>
        <p:nvSpPr>
          <p:cNvPr id="3" name="Text Placeholder 2">
            <a:extLst>
              <a:ext uri="{FF2B5EF4-FFF2-40B4-BE49-F238E27FC236}">
                <a16:creationId xmlns:a16="http://schemas.microsoft.com/office/drawing/2014/main" id="{1A68678F-0D35-32FC-4580-085C628337E1}"/>
              </a:ext>
            </a:extLst>
          </p:cNvPr>
          <p:cNvSpPr>
            <a:spLocks noGrp="1"/>
          </p:cNvSpPr>
          <p:nvPr>
            <p:ph type="body" idx="1"/>
          </p:nvPr>
        </p:nvSpPr>
        <p:spPr/>
        <p:txBody>
          <a:bodyPr>
            <a:normAutofit fontScale="92500" lnSpcReduction="10000"/>
          </a:bodyPr>
          <a:lstStyle/>
          <a:p>
            <a:pPr marR="0" lvl="1" rtl="1">
              <a:buFont typeface="Wingdings" panose="05000000000000000000" pitchFamily="2" charset="2"/>
              <a:buChar char="q"/>
            </a:pPr>
            <a:r>
              <a:rPr lang="fa-IR" sz="2400" b="1" i="0" u="none" strike="noStrike" kern="100" baseline="0" dirty="0">
                <a:solidFill>
                  <a:srgbClr val="FF0000"/>
                </a:solidFill>
                <a:cs typeface="B Compset" panose="00000400000000000000" pitchFamily="2" charset="-78"/>
              </a:rPr>
              <a:t> پیشینه قومی ( تبعیض):</a:t>
            </a:r>
          </a:p>
          <a:p>
            <a:pPr marR="0" lvl="0" rtl="1"/>
            <a:r>
              <a:rPr lang="fa-IR" sz="2400" b="0" i="0" u="none" strike="noStrike" kern="100" baseline="0" dirty="0">
                <a:cs typeface="B Nazanin" panose="00000400000000000000" pitchFamily="2" charset="-78"/>
              </a:rPr>
              <a:t>افراد افریقایی-امریکایی نسبت به قفقازی ها  بیشتر به </a:t>
            </a:r>
            <a:r>
              <a:rPr lang="fa-IR" sz="2400" b="0" i="0" u="none" strike="noStrike" kern="100" baseline="0" dirty="0">
                <a:solidFill>
                  <a:srgbClr val="FF0000"/>
                </a:solidFill>
                <a:cs typeface="B Nazanin" panose="00000400000000000000" pitchFamily="2" charset="-78"/>
              </a:rPr>
              <a:t>نارسایی کلیه </a:t>
            </a:r>
            <a:r>
              <a:rPr lang="fa-IR" sz="2400" b="0" i="0" u="none" strike="noStrike" kern="100" baseline="0" dirty="0">
                <a:cs typeface="B Nazanin" panose="00000400000000000000" pitchFamily="2" charset="-78"/>
              </a:rPr>
              <a:t>مبتلا می شوند. اما </a:t>
            </a:r>
            <a:r>
              <a:rPr lang="fa-IR" sz="2400" kern="100" dirty="0"/>
              <a:t>ا</a:t>
            </a:r>
            <a:r>
              <a:rPr lang="fa-IR" sz="2400" b="0" i="0" u="none" strike="noStrike" kern="100" baseline="0" dirty="0">
                <a:cs typeface="B Nazanin" panose="00000400000000000000" pitchFamily="2" charset="-78"/>
              </a:rPr>
              <a:t>حتمال دریافت پیوند در لیست قرارگیری </a:t>
            </a:r>
            <a:r>
              <a:rPr lang="fa-IR" sz="2400" b="0" i="0" u="none" strike="noStrike" kern="100" baseline="0" dirty="0" err="1">
                <a:cs typeface="B Nazanin" panose="00000400000000000000" pitchFamily="2" charset="-78"/>
              </a:rPr>
              <a:t>انها</a:t>
            </a:r>
            <a:r>
              <a:rPr lang="fa-IR" sz="2400" b="0" i="0" u="none" strike="noStrike" kern="100" baseline="0" dirty="0">
                <a:cs typeface="B Nazanin" panose="00000400000000000000" pitchFamily="2" charset="-78"/>
              </a:rPr>
              <a:t> کمتر است. دیرتر هم پیوند می شوند.</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solidFill>
                  <a:srgbClr val="FF0000"/>
                </a:solidFill>
                <a:cs typeface="B Nazanin" panose="00000400000000000000" pitchFamily="2" charset="-78"/>
              </a:rPr>
              <a:t> </a:t>
            </a:r>
            <a:r>
              <a:rPr lang="fa-IR" sz="2400" b="1" i="0" u="none" strike="noStrike" kern="100" baseline="0" dirty="0">
                <a:solidFill>
                  <a:srgbClr val="FF0000"/>
                </a:solidFill>
                <a:cs typeface="B Nazanin" panose="00000400000000000000" pitchFamily="2" charset="-78"/>
              </a:rPr>
              <a:t>راه حل:</a:t>
            </a:r>
            <a:r>
              <a:rPr lang="fa-IR" sz="2400" b="0" i="0" u="none" strike="noStrike" kern="100" baseline="0" dirty="0">
                <a:solidFill>
                  <a:srgbClr val="FF0000"/>
                </a:solidFill>
                <a:cs typeface="B Nazanin" panose="00000400000000000000" pitchFamily="2" charset="-78"/>
              </a:rPr>
              <a:t> </a:t>
            </a:r>
          </a:p>
          <a:p>
            <a:pPr marR="0" lvl="0" rtl="1"/>
            <a:r>
              <a:rPr lang="fa-IR" sz="2400" b="0" i="0" u="none" strike="noStrike" kern="100" baseline="0" dirty="0">
                <a:cs typeface="B Nazanin" panose="00000400000000000000" pitchFamily="2" charset="-78"/>
              </a:rPr>
              <a:t>سیستم رتبه دهی یا </a:t>
            </a:r>
            <a:r>
              <a:rPr lang="fa-IR" sz="2400" b="1" i="0" u="none" strike="noStrike" kern="100" baseline="0" dirty="0">
                <a:cs typeface="B Nazanin" panose="00000400000000000000" pitchFamily="2" charset="-78"/>
              </a:rPr>
              <a:t>شبکه متحد اشتراک گذاری اعضا </a:t>
            </a:r>
            <a:r>
              <a:rPr lang="en-US" sz="2400" b="0" i="0" u="none" strike="noStrike" kern="100" baseline="0" dirty="0">
                <a:latin typeface="Aptos Display" panose="020B0004020202020204" pitchFamily="34" charset="0"/>
                <a:cs typeface="B Nazanin" panose="00000400000000000000" pitchFamily="2" charset="-78"/>
              </a:rPr>
              <a:t>The United Network For Organ Sharing ( UNOS)</a:t>
            </a:r>
            <a:r>
              <a:rPr lang="fa-IR" sz="2400" b="0" i="0" u="none" strike="noStrike" kern="100" baseline="0" dirty="0">
                <a:latin typeface="Aptos Display" panose="020B0004020202020204" pitchFamily="34" charset="0"/>
                <a:cs typeface="B Nazanin" panose="00000400000000000000" pitchFamily="2" charset="-78"/>
              </a:rPr>
              <a:t> که  سیستم تعیین سازگاری اعضا ی دهنده با گیرنده  </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فارغ از تبعیضات جنسیتی،  نژادی، یا عوامل اجتماعی</a:t>
            </a:r>
            <a:r>
              <a:rPr lang="fa-IR" sz="2400" b="0" i="0" u="none" strike="noStrike" kern="100" baseline="0" dirty="0">
                <a:latin typeface="Aptos Display" panose="020B0004020202020204" pitchFamily="34" charset="0"/>
                <a:cs typeface="B Nazanin" panose="00000400000000000000" pitchFamily="2" charset="-78"/>
              </a:rPr>
              <a:t> مثل ثروت یا شهرت تبعیض را  ممنوع کرده است. </a:t>
            </a:r>
          </a:p>
          <a:p>
            <a:pPr marR="0" lvl="0" rtl="1"/>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اولویت با سازگاری </a:t>
            </a:r>
            <a:r>
              <a:rPr lang="en-US" sz="2400" b="0" i="0" u="none" strike="noStrike" kern="100" baseline="0" dirty="0">
                <a:solidFill>
                  <a:srgbClr val="FF0000"/>
                </a:solidFill>
                <a:latin typeface="Aptos Display" panose="020B0004020202020204" pitchFamily="34" charset="0"/>
                <a:cs typeface="B Nazanin" panose="00000400000000000000" pitchFamily="2" charset="-78"/>
              </a:rPr>
              <a:t>HLA</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 است </a:t>
            </a:r>
            <a:r>
              <a:rPr lang="fa-IR" sz="2400" b="0" i="0" u="none" strike="noStrike" kern="100" baseline="0" dirty="0">
                <a:latin typeface="Aptos Display" panose="020B0004020202020204" pitchFamily="34" charset="0"/>
                <a:cs typeface="B Nazanin" panose="00000400000000000000" pitchFamily="2" charset="-78"/>
              </a:rPr>
              <a:t>چون پیوند بهتر جواب می دهد. البته به ضرر افریقایی-امریکایی ها است چون سازگاری کمتری برایشان هست.</a:t>
            </a:r>
          </a:p>
          <a:p>
            <a:pPr marR="0" lvl="0" rtl="1"/>
            <a:r>
              <a:rPr lang="fa-IR" sz="2400" b="0" i="0" u="none" strike="noStrike" kern="100" baseline="0" dirty="0">
                <a:cs typeface="B Nazanin" panose="00000400000000000000" pitchFamily="2" charset="-78"/>
              </a:rPr>
              <a:t>با </a:t>
            </a:r>
            <a:r>
              <a:rPr lang="fa-IR" sz="2400" b="0" i="0" u="none" strike="noStrike" kern="100" baseline="0" dirty="0">
                <a:solidFill>
                  <a:srgbClr val="FF0000"/>
                </a:solidFill>
                <a:cs typeface="B Nazanin" panose="00000400000000000000" pitchFamily="2" charset="-78"/>
              </a:rPr>
              <a:t>تغییر سیستم رتبه دهی</a:t>
            </a:r>
            <a:r>
              <a:rPr lang="fa-IR" sz="2400" b="0" i="0" u="none" strike="noStrike" kern="100" baseline="0" dirty="0">
                <a:cs typeface="B Nazanin" panose="00000400000000000000" pitchFamily="2" charset="-78"/>
              </a:rPr>
              <a:t>، برای افریقایی امریکایی ها این سازگاری </a:t>
            </a:r>
            <a:r>
              <a:rPr lang="en-US" sz="2400" b="0" i="0" u="none" strike="noStrike" kern="100" baseline="0" dirty="0">
                <a:latin typeface="Aptos Display" panose="020B0004020202020204" pitchFamily="34" charset="0"/>
                <a:cs typeface="B Nazanin" panose="00000400000000000000" pitchFamily="2" charset="-78"/>
              </a:rPr>
              <a:t>HLA </a:t>
            </a:r>
            <a:r>
              <a:rPr lang="fa-IR" sz="2400" b="0" i="0" u="none" strike="noStrike" kern="100" baseline="0" dirty="0">
                <a:latin typeface="Aptos Display" panose="020B0004020202020204" pitchFamily="34" charset="0"/>
                <a:cs typeface="B Nazanin" panose="00000400000000000000" pitchFamily="2" charset="-78"/>
              </a:rPr>
              <a:t> کمرنگ تر شده تا شانس دریافت عضو </a:t>
            </a:r>
            <a:r>
              <a:rPr lang="fa-IR" sz="2400" b="0" i="0" u="none" strike="noStrike" kern="100" baseline="0" dirty="0" err="1">
                <a:latin typeface="Aptos Display" panose="020B0004020202020204" pitchFamily="34" charset="0"/>
                <a:cs typeface="B Nazanin" panose="00000400000000000000" pitchFamily="2" charset="-78"/>
              </a:rPr>
              <a:t>دراین</a:t>
            </a:r>
            <a:r>
              <a:rPr lang="fa-IR" sz="2400" b="0" i="0" u="none" strike="noStrike" kern="100" baseline="0" dirty="0">
                <a:latin typeface="Aptos Display" panose="020B0004020202020204" pitchFamily="34" charset="0"/>
                <a:cs typeface="B Nazanin" panose="00000400000000000000" pitchFamily="2" charset="-78"/>
              </a:rPr>
              <a:t> افراد بیشتر شود هر چند بقا اندکی کمتر می شود.</a:t>
            </a:r>
          </a:p>
        </p:txBody>
      </p:sp>
      <p:sp>
        <p:nvSpPr>
          <p:cNvPr id="4" name="Footer Placeholder 3">
            <a:extLst>
              <a:ext uri="{FF2B5EF4-FFF2-40B4-BE49-F238E27FC236}">
                <a16:creationId xmlns:a16="http://schemas.microsoft.com/office/drawing/2014/main" id="{99159442-33D8-C591-8B72-D4468C62AFD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4633371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CBE8-8681-84C3-6BFD-90CDC16327B9}"/>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تفاوت در توزیع اعضای مختلف:</a:t>
            </a:r>
          </a:p>
        </p:txBody>
      </p:sp>
      <p:sp>
        <p:nvSpPr>
          <p:cNvPr id="3" name="Text Placeholder 2">
            <a:extLst>
              <a:ext uri="{FF2B5EF4-FFF2-40B4-BE49-F238E27FC236}">
                <a16:creationId xmlns:a16="http://schemas.microsoft.com/office/drawing/2014/main" id="{28E1698C-487D-0429-03C8-C2691EBEA8E7}"/>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توازن میان </a:t>
            </a:r>
            <a:r>
              <a:rPr lang="fa-IR" sz="2400" b="0" i="0" u="none" strike="noStrike" kern="100" baseline="0" dirty="0" err="1">
                <a:cs typeface="B Nazanin" panose="00000400000000000000" pitchFamily="2" charset="-78"/>
              </a:rPr>
              <a:t>سودرسانی</a:t>
            </a:r>
            <a:r>
              <a:rPr lang="fa-IR" sz="2400" b="0" i="0" u="none" strike="noStrike" kern="100" baseline="0" dirty="0">
                <a:cs typeface="B Nazanin" panose="00000400000000000000" pitchFamily="2" charset="-78"/>
              </a:rPr>
              <a:t> و عدالت برای پیوند های مختلف متفاوت است.</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در پیوند</a:t>
            </a:r>
            <a:r>
              <a:rPr lang="fa-IR" sz="2400" b="0" i="0" u="none" strike="noStrike" kern="100" baseline="0" dirty="0">
                <a:solidFill>
                  <a:srgbClr val="FF0000"/>
                </a:solidFill>
                <a:cs typeface="B Nazanin" panose="00000400000000000000" pitchFamily="2" charset="-78"/>
              </a:rPr>
              <a:t> کلیه </a:t>
            </a:r>
            <a:r>
              <a:rPr lang="fa-IR" sz="2400" b="0" i="0" u="none" strike="noStrike" kern="100" baseline="0" dirty="0">
                <a:cs typeface="B Nazanin" panose="00000400000000000000" pitchFamily="2" charset="-78"/>
              </a:rPr>
              <a:t>با دیالیز می توان زندگی کرد و فوریت وجود ندارد.  لذا </a:t>
            </a:r>
            <a:r>
              <a:rPr lang="en-US" sz="2400" b="0" i="0" u="none" strike="noStrike" kern="100" baseline="0" dirty="0">
                <a:latin typeface="Aptos Display" panose="020B0004020202020204" pitchFamily="34" charset="0"/>
                <a:cs typeface="B Nazanin" panose="00000400000000000000" pitchFamily="2" charset="-78"/>
              </a:rPr>
              <a:t>HLA</a:t>
            </a:r>
            <a:r>
              <a:rPr lang="fa-IR" sz="2400" b="0" i="0" u="none" strike="noStrike" kern="100" baseline="0" dirty="0">
                <a:latin typeface="Aptos Display" panose="020B0004020202020204" pitchFamily="34" charset="0"/>
                <a:cs typeface="B Nazanin" panose="00000400000000000000" pitchFamily="2" charset="-78"/>
              </a:rPr>
              <a:t> سازگار نقش مهمی در تعیین بقای عضو پیوندی دارد.</a:t>
            </a:r>
          </a:p>
          <a:p>
            <a:pPr marR="0" lvl="0" rtl="1"/>
            <a:r>
              <a:rPr lang="fa-IR" sz="2400" b="0" i="0" u="none" strike="noStrike" kern="100" baseline="0" dirty="0">
                <a:cs typeface="B Nazanin" panose="00000400000000000000" pitchFamily="2" charset="-78"/>
              </a:rPr>
              <a:t>در پیوند </a:t>
            </a:r>
            <a:r>
              <a:rPr lang="fa-IR" sz="2400" b="0" i="0" u="none" strike="noStrike" kern="100" baseline="0" dirty="0">
                <a:solidFill>
                  <a:srgbClr val="FF0000"/>
                </a:solidFill>
                <a:cs typeface="B Nazanin" panose="00000400000000000000" pitchFamily="2" charset="-78"/>
              </a:rPr>
              <a:t>کبد</a:t>
            </a:r>
            <a:r>
              <a:rPr lang="fa-IR" sz="2400" b="0" i="0" u="none" strike="noStrike" kern="100" baseline="0" dirty="0">
                <a:cs typeface="B Nazanin" panose="00000400000000000000" pitchFamily="2" charset="-78"/>
              </a:rPr>
              <a:t> جایگزینی مثل دیالیز نیست لذا شرایط وخیم موجب اولویت می شود  و </a:t>
            </a:r>
            <a:r>
              <a:rPr lang="en-US" sz="2400" b="0" i="0" u="none" strike="noStrike" kern="100" baseline="0" dirty="0">
                <a:latin typeface="Aptos Display" panose="020B0004020202020204" pitchFamily="34" charset="0"/>
                <a:cs typeface="B Nazanin" panose="00000400000000000000" pitchFamily="2" charset="-78"/>
              </a:rPr>
              <a:t>HLA</a:t>
            </a:r>
            <a:r>
              <a:rPr lang="fa-IR" sz="2400" b="0" i="0" u="none" strike="noStrike" kern="100" baseline="0" dirty="0">
                <a:latin typeface="Aptos Display" panose="020B0004020202020204" pitchFamily="34" charset="0"/>
                <a:cs typeface="B Nazanin" panose="00000400000000000000" pitchFamily="2" charset="-78"/>
              </a:rPr>
              <a:t> در نظر گرفته </a:t>
            </a:r>
            <a:r>
              <a:rPr lang="fa-IR" sz="2400" b="0" i="0" u="none" strike="noStrike" kern="100" baseline="0" dirty="0" err="1">
                <a:latin typeface="Aptos Display" panose="020B0004020202020204" pitchFamily="34" charset="0"/>
                <a:cs typeface="B Nazanin" panose="00000400000000000000" pitchFamily="2" charset="-78"/>
              </a:rPr>
              <a:t>نمی</a:t>
            </a:r>
            <a:r>
              <a:rPr lang="fa-IR" sz="2400" b="0" i="0" u="none" strike="noStrike" kern="100" baseline="0" dirty="0">
                <a:latin typeface="Aptos Display" panose="020B0004020202020204" pitchFamily="34" charset="0"/>
                <a:cs typeface="B Nazanin" panose="00000400000000000000" pitchFamily="2" charset="-78"/>
              </a:rPr>
              <a:t> شود.</a:t>
            </a:r>
          </a:p>
          <a:p>
            <a:pPr marR="0" lvl="0" rtl="1"/>
            <a:r>
              <a:rPr lang="fa-IR" sz="2400" kern="100" dirty="0">
                <a:latin typeface="Aptos Display" panose="020B0004020202020204" pitchFamily="34" charset="0"/>
              </a:rPr>
              <a:t>شرایط وخیم موجب</a:t>
            </a:r>
            <a:r>
              <a:rPr lang="fa-IR" sz="2400" b="0" i="0" u="none" strike="noStrike" kern="100" baseline="0" dirty="0">
                <a:latin typeface="Aptos Display" panose="020B0004020202020204" pitchFamily="34" charset="0"/>
                <a:cs typeface="B Nazanin" panose="00000400000000000000" pitchFamily="2" charset="-78"/>
              </a:rPr>
              <a:t> از نظر اخلاقی</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 تعارض </a:t>
            </a:r>
            <a:r>
              <a:rPr lang="fa-IR" sz="2400" b="0" i="0" u="none" strike="noStrike" kern="100" baseline="0" dirty="0">
                <a:latin typeface="Aptos Display" panose="020B0004020202020204" pitchFamily="34" charset="0"/>
                <a:cs typeface="B Nazanin" panose="00000400000000000000" pitchFamily="2" charset="-78"/>
              </a:rPr>
              <a:t>می گردد. چون بیشترین نیاز فوری سبب </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نتیجه بدتر و اتلاف هزینه </a:t>
            </a:r>
            <a:r>
              <a:rPr lang="fa-IR" sz="2400" b="0" i="0" u="none" strike="noStrike" kern="100" baseline="0" dirty="0">
                <a:latin typeface="Aptos Display" panose="020B0004020202020204" pitchFamily="34" charset="0"/>
                <a:cs typeface="B Nazanin" panose="00000400000000000000" pitchFamily="2" charset="-78"/>
              </a:rPr>
              <a:t>می شود نسبت به افراد پایدار تر.</a:t>
            </a:r>
          </a:p>
        </p:txBody>
      </p:sp>
      <p:sp>
        <p:nvSpPr>
          <p:cNvPr id="4" name="Footer Placeholder 3">
            <a:extLst>
              <a:ext uri="{FF2B5EF4-FFF2-40B4-BE49-F238E27FC236}">
                <a16:creationId xmlns:a16="http://schemas.microsoft.com/office/drawing/2014/main" id="{67A5D657-17F7-724D-1FE7-899240F3DC1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0957873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C583-B5D7-1980-547D-21321C6AF5D0}"/>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رفتارهای  موثر در ایجاد بیماری و  بقای پیوند</a:t>
            </a:r>
          </a:p>
        </p:txBody>
      </p:sp>
      <p:sp>
        <p:nvSpPr>
          <p:cNvPr id="3" name="Text Placeholder 2">
            <a:extLst>
              <a:ext uri="{FF2B5EF4-FFF2-40B4-BE49-F238E27FC236}">
                <a16:creationId xmlns:a16="http://schemas.microsoft.com/office/drawing/2014/main" id="{DE0E1A7B-7556-880E-E6B4-E53E3D81E750}"/>
              </a:ext>
            </a:extLst>
          </p:cNvPr>
          <p:cNvSpPr>
            <a:spLocks noGrp="1"/>
          </p:cNvSpPr>
          <p:nvPr>
            <p:ph type="body" idx="1"/>
          </p:nvPr>
        </p:nvSpPr>
        <p:spPr/>
        <p:txBody>
          <a:bodyPr>
            <a:normAutofit/>
          </a:bodyPr>
          <a:lstStyle/>
          <a:p>
            <a:pPr marR="0" lvl="0" rtl="1"/>
            <a:r>
              <a:rPr lang="fa-IR" sz="2400" b="0" i="0" u="none" strike="noStrike" kern="100" baseline="0" dirty="0">
                <a:solidFill>
                  <a:srgbClr val="FF0000"/>
                </a:solidFill>
                <a:cs typeface="B Nazanin" panose="00000400000000000000" pitchFamily="2" charset="-78"/>
              </a:rPr>
              <a:t>پیوند کبد </a:t>
            </a:r>
            <a:r>
              <a:rPr lang="fa-IR" sz="2400" b="0" i="0" u="none" strike="noStrike" kern="100" baseline="0" dirty="0">
                <a:cs typeface="B Nazanin" panose="00000400000000000000" pitchFamily="2" charset="-78"/>
              </a:rPr>
              <a:t>در فرد الکلی نتیجه برابر با غیر الکلی ها دارد.( عدم تفاوت در نتیجه)</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 گفته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 که این بیماران در مقابل بیماری خود مسئول هستند.</a:t>
            </a:r>
          </a:p>
          <a:p>
            <a:pPr marR="0" lvl="0" rtl="1"/>
            <a:r>
              <a:rPr lang="fa-IR" sz="2400" b="0" i="0" u="none" strike="noStrike" kern="100" baseline="0" dirty="0">
                <a:cs typeface="B Nazanin" panose="00000400000000000000" pitchFamily="2" charset="-78"/>
              </a:rPr>
              <a:t> برخی معتقدند که بیمارانی که </a:t>
            </a:r>
            <a:r>
              <a:rPr lang="fa-IR" sz="2400" b="1" i="0" u="none" strike="noStrike" kern="100" baseline="0" dirty="0">
                <a:solidFill>
                  <a:srgbClr val="FF0000"/>
                </a:solidFill>
                <a:cs typeface="B Nazanin" panose="00000400000000000000" pitchFamily="2" charset="-78"/>
              </a:rPr>
              <a:t>بدون انجام هیچ اشتباهی</a:t>
            </a:r>
            <a:r>
              <a:rPr lang="fa-IR" sz="2400" b="0" i="0" u="none" strike="noStrike" kern="100" baseline="0" dirty="0">
                <a:solidFill>
                  <a:srgbClr val="FF0000"/>
                </a:solidFill>
                <a:cs typeface="B Nazanin" panose="00000400000000000000" pitchFamily="2" charset="-78"/>
              </a:rPr>
              <a:t> نیاز به پیوند کبد دارند دارای اولویت در اهدا عضو هستند نسبت به فرضاً معتادان .</a:t>
            </a:r>
          </a:p>
          <a:p>
            <a:pPr marR="0" lvl="0" rtl="1"/>
            <a:endParaRPr lang="fa-IR" sz="2400" b="0" i="0" u="none" strike="noStrike" kern="100" baseline="0" dirty="0">
              <a:cs typeface="B Nazanin" panose="00000400000000000000" pitchFamily="2" charset="-78"/>
            </a:endParaRPr>
          </a:p>
          <a:p>
            <a:pPr marR="0" lvl="0" rtl="1"/>
            <a:r>
              <a:rPr lang="fa-IR" sz="2400" b="1" kern="100" dirty="0">
                <a:solidFill>
                  <a:srgbClr val="FF0000"/>
                </a:solidFill>
              </a:rPr>
              <a:t>موانع پیوند:</a:t>
            </a:r>
          </a:p>
          <a:p>
            <a:pPr lvl="2"/>
            <a:r>
              <a:rPr lang="fa-IR" sz="2400" b="0" i="0" u="none" strike="noStrike" kern="100" baseline="0" dirty="0">
                <a:cs typeface="B Nazanin" panose="00000400000000000000" pitchFamily="2" charset="-78"/>
              </a:rPr>
              <a:t>مصرف مخدر یا الکل </a:t>
            </a:r>
          </a:p>
          <a:p>
            <a:pPr lvl="2"/>
            <a:r>
              <a:rPr lang="fa-IR" sz="2400" b="0" i="0" u="none" strike="noStrike" kern="100" baseline="0" dirty="0">
                <a:cs typeface="B Nazanin" panose="00000400000000000000" pitchFamily="2" charset="-78"/>
              </a:rPr>
              <a:t>سابقه عدم پیروی از دستورات پزشکی</a:t>
            </a:r>
          </a:p>
        </p:txBody>
      </p:sp>
      <p:sp>
        <p:nvSpPr>
          <p:cNvPr id="4" name="Footer Placeholder 3">
            <a:extLst>
              <a:ext uri="{FF2B5EF4-FFF2-40B4-BE49-F238E27FC236}">
                <a16:creationId xmlns:a16="http://schemas.microsoft.com/office/drawing/2014/main" id="{20532904-5DA8-9220-9227-A8B5AC772C4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69898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C583-B5D7-1980-547D-21321C6AF5D0}"/>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رفتارهای  موثر در ایجاد بیماری و  بقای پیوند</a:t>
            </a:r>
          </a:p>
        </p:txBody>
      </p:sp>
      <p:sp>
        <p:nvSpPr>
          <p:cNvPr id="3" name="Text Placeholder 2">
            <a:extLst>
              <a:ext uri="{FF2B5EF4-FFF2-40B4-BE49-F238E27FC236}">
                <a16:creationId xmlns:a16="http://schemas.microsoft.com/office/drawing/2014/main" id="{DE0E1A7B-7556-880E-E6B4-E53E3D81E750}"/>
              </a:ext>
            </a:extLst>
          </p:cNvPr>
          <p:cNvSpPr>
            <a:spLocks noGrp="1"/>
          </p:cNvSpPr>
          <p:nvPr>
            <p:ph type="body" idx="1"/>
          </p:nvPr>
        </p:nvSpPr>
        <p:spPr/>
        <p:txBody>
          <a:bodyPr>
            <a:normAutofit/>
          </a:bodyPr>
          <a:lstStyle/>
          <a:p>
            <a:pPr marL="0" marR="0" lvl="0" indent="0" rtl="1">
              <a:buNone/>
            </a:pPr>
            <a:endParaRPr lang="fa-IR" b="1" kern="100" dirty="0">
              <a:solidFill>
                <a:srgbClr val="FF0000"/>
              </a:solidFill>
            </a:endParaRPr>
          </a:p>
          <a:p>
            <a:pPr marR="0" lvl="0" rtl="1"/>
            <a:r>
              <a:rPr lang="fa-IR" sz="2400" b="1" i="0" u="none" strike="noStrike" kern="100" baseline="0" dirty="0">
                <a:solidFill>
                  <a:srgbClr val="FF0000"/>
                </a:solidFill>
              </a:rPr>
              <a:t>انتقاد به </a:t>
            </a:r>
            <a:r>
              <a:rPr lang="fa-IR" sz="2400" b="1" i="0" u="none" strike="noStrike" kern="100" baseline="0" dirty="0" err="1">
                <a:solidFill>
                  <a:srgbClr val="FF0000"/>
                </a:solidFill>
              </a:rPr>
              <a:t>تبیض</a:t>
            </a:r>
            <a:r>
              <a:rPr lang="fa-IR" sz="2400" b="1" i="0" u="none" strike="noStrike" kern="100" baseline="0" dirty="0">
                <a:solidFill>
                  <a:srgbClr val="FF0000"/>
                </a:solidFill>
              </a:rPr>
              <a:t> روانی اجتماعی </a:t>
            </a:r>
            <a:r>
              <a:rPr lang="fa-IR" sz="2400" b="1" i="0" u="none" strike="noStrike" kern="100" baseline="0" dirty="0"/>
              <a:t>: </a:t>
            </a:r>
          </a:p>
          <a:p>
            <a:pPr marR="0" lvl="0" rtl="1"/>
            <a:endParaRPr lang="fa-IR" sz="2400" b="1" i="0" u="none" strike="noStrike" kern="100" baseline="0" dirty="0"/>
          </a:p>
          <a:p>
            <a:pPr lvl="1"/>
            <a:r>
              <a:rPr lang="fa-IR" sz="2400" b="0" i="0" u="none" strike="noStrike" kern="100" baseline="0" dirty="0"/>
              <a:t>استناد به موانع </a:t>
            </a:r>
            <a:r>
              <a:rPr lang="fa-IR" sz="2400" b="0" i="0" u="none" strike="noStrike" kern="100" baseline="0" dirty="0">
                <a:solidFill>
                  <a:srgbClr val="FF0000"/>
                </a:solidFill>
              </a:rPr>
              <a:t>روانی اجتماعی </a:t>
            </a:r>
            <a:r>
              <a:rPr lang="fa-IR" sz="2400" b="0" i="0" u="none" strike="noStrike" kern="100" baseline="0" dirty="0"/>
              <a:t>می تواند تعصبات مرتبط با  نژاد، طبقه، سایر عواملی که اگر </a:t>
            </a:r>
            <a:r>
              <a:rPr lang="fa-IR" sz="2400" b="0" i="0" u="none" strike="noStrike" kern="100" baseline="0" dirty="0" err="1"/>
              <a:t>اشکار</a:t>
            </a:r>
            <a:r>
              <a:rPr lang="fa-IR" sz="2400" b="0" i="0" u="none" strike="noStrike" kern="100" baseline="0" dirty="0"/>
              <a:t> شود قابل تحمل نیست را </a:t>
            </a:r>
            <a:r>
              <a:rPr lang="fa-IR" sz="2400" b="0" i="0" u="none" strike="noStrike" kern="100" baseline="0" dirty="0">
                <a:solidFill>
                  <a:srgbClr val="FF0000"/>
                </a:solidFill>
              </a:rPr>
              <a:t>پنهان</a:t>
            </a:r>
            <a:r>
              <a:rPr lang="fa-IR" sz="2400" b="0" i="0" u="none" strike="noStrike" kern="100" baseline="0" dirty="0"/>
              <a:t> کند. </a:t>
            </a:r>
          </a:p>
          <a:p>
            <a:pPr lvl="1"/>
            <a:r>
              <a:rPr lang="fa-IR" sz="2400" b="0" i="0" u="none" strike="noStrike" kern="100" baseline="0" dirty="0"/>
              <a:t>موانع</a:t>
            </a:r>
            <a:r>
              <a:rPr lang="fa-IR" sz="2400" b="0" i="0" u="none" strike="noStrike" kern="100" baseline="0" dirty="0">
                <a:solidFill>
                  <a:srgbClr val="FF0000"/>
                </a:solidFill>
              </a:rPr>
              <a:t> روانی اجتماعی</a:t>
            </a:r>
            <a:r>
              <a:rPr lang="fa-IR" sz="2400" b="0" i="0" u="none" strike="noStrike" kern="100" baseline="0" dirty="0"/>
              <a:t> با</a:t>
            </a:r>
            <a:r>
              <a:rPr lang="fa-IR" sz="2400" b="0" i="0" u="none" strike="noStrike" kern="100" baseline="0" dirty="0">
                <a:solidFill>
                  <a:srgbClr val="FF0000"/>
                </a:solidFill>
              </a:rPr>
              <a:t> توانبخشی و حمایت روانی اجتماعی </a:t>
            </a:r>
            <a:r>
              <a:rPr lang="fa-IR" sz="2400" b="0" i="0" u="none" strike="noStrike" kern="100" baseline="0" dirty="0"/>
              <a:t>رفع می شود.</a:t>
            </a:r>
          </a:p>
          <a:p>
            <a:pPr lvl="1"/>
            <a:r>
              <a:rPr lang="fa-IR" sz="2400" b="0" i="0" u="none" strike="noStrike" kern="100" baseline="0" dirty="0"/>
              <a:t>محدودیت پیوند کبد برای افراد الکلی  ناعادلانه است. </a:t>
            </a:r>
          </a:p>
          <a:p>
            <a:pPr lvl="8"/>
            <a:r>
              <a:rPr lang="fa-IR" sz="2200" kern="100" dirty="0">
                <a:cs typeface="B Nazanin" panose="00000400000000000000" pitchFamily="2" charset="-78"/>
              </a:rPr>
              <a:t>چون الکل تاثیر بر موفقیت پیوند ندارد.</a:t>
            </a:r>
            <a:endParaRPr lang="fa-IR" sz="2200" b="0" i="0" u="none" strike="noStrike" kern="100" baseline="0" dirty="0">
              <a:cs typeface="B Nazanin" panose="00000400000000000000" pitchFamily="2" charset="-78"/>
            </a:endParaRPr>
          </a:p>
          <a:p>
            <a:pPr lvl="1"/>
            <a:r>
              <a:rPr lang="fa-IR" sz="2400" b="0" i="0" u="none" strike="noStrike" kern="100" baseline="0" dirty="0"/>
              <a:t> اعتیاد به الکل </a:t>
            </a:r>
            <a:r>
              <a:rPr lang="fa-IR" sz="2400" b="0" i="0" u="none" strike="noStrike" kern="100" baseline="0" dirty="0" err="1"/>
              <a:t>مولفه</a:t>
            </a:r>
            <a:r>
              <a:rPr lang="fa-IR" sz="2400" b="0" i="0" u="none" strike="noStrike" kern="100" baseline="0" dirty="0"/>
              <a:t> </a:t>
            </a:r>
            <a:r>
              <a:rPr lang="fa-IR" sz="2400" b="0" i="0" u="none" strike="noStrike" kern="100" baseline="0" dirty="0">
                <a:solidFill>
                  <a:srgbClr val="FF0000"/>
                </a:solidFill>
              </a:rPr>
              <a:t>ژنتیک و  محیطی </a:t>
            </a:r>
            <a:r>
              <a:rPr lang="fa-IR" sz="2400" b="0" i="0" u="none" strike="noStrike" kern="100" baseline="0" dirty="0"/>
              <a:t>دارد که خارج از کنترل فرد است.</a:t>
            </a:r>
          </a:p>
        </p:txBody>
      </p:sp>
      <p:sp>
        <p:nvSpPr>
          <p:cNvPr id="4" name="Footer Placeholder 3">
            <a:extLst>
              <a:ext uri="{FF2B5EF4-FFF2-40B4-BE49-F238E27FC236}">
                <a16:creationId xmlns:a16="http://schemas.microsoft.com/office/drawing/2014/main" id="{95224625-5F12-F73C-9509-C7EF0F0B553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46669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0DFDE-5B6A-B5E1-E020-0458CDDFD2E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رفتارهای  موثر در ایجاد بیماری و  بقای پیوند</a:t>
            </a:r>
          </a:p>
        </p:txBody>
      </p:sp>
      <p:sp>
        <p:nvSpPr>
          <p:cNvPr id="3" name="Text Placeholder 2">
            <a:extLst>
              <a:ext uri="{FF2B5EF4-FFF2-40B4-BE49-F238E27FC236}">
                <a16:creationId xmlns:a16="http://schemas.microsoft.com/office/drawing/2014/main" id="{255C9921-BAF0-5366-395D-97E1765E1BAE}"/>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rPr>
              <a:t>انتقاد به </a:t>
            </a:r>
            <a:r>
              <a:rPr lang="fa-IR" sz="2400" b="1" i="0" u="none" strike="noStrike" kern="100" baseline="0" dirty="0" err="1">
                <a:solidFill>
                  <a:srgbClr val="FF0000"/>
                </a:solidFill>
              </a:rPr>
              <a:t>تبیض</a:t>
            </a:r>
            <a:r>
              <a:rPr lang="fa-IR" sz="2400" b="1" i="0" u="none" strike="noStrike" kern="100" baseline="0" dirty="0">
                <a:solidFill>
                  <a:srgbClr val="FF0000"/>
                </a:solidFill>
              </a:rPr>
              <a:t> روانی اجتماعی </a:t>
            </a:r>
            <a:r>
              <a:rPr lang="fa-IR" sz="2400" b="1" i="0" u="none" strike="noStrike" kern="100" baseline="0" dirty="0"/>
              <a:t>: </a:t>
            </a:r>
          </a:p>
          <a:p>
            <a:pPr marR="0" lvl="0" rtl="1"/>
            <a:endParaRPr lang="fa-IR" sz="2400" b="0" i="0" u="none" strike="noStrike" kern="100" baseline="0" dirty="0">
              <a:cs typeface="B Nazanin" panose="00000400000000000000" pitchFamily="2" charset="-78"/>
            </a:endParaRPr>
          </a:p>
          <a:p>
            <a:pPr lvl="1"/>
            <a:r>
              <a:rPr lang="fa-IR" sz="2400" b="0" i="0" u="none" strike="noStrike" kern="100" baseline="0" dirty="0">
                <a:cs typeface="B Nazanin" panose="00000400000000000000" pitchFamily="2" charset="-78"/>
              </a:rPr>
              <a:t>معیار سلب صلاحیت به </a:t>
            </a:r>
            <a:r>
              <a:rPr lang="fa-IR" sz="2400" b="0" i="0" u="none" strike="noStrike" kern="100" baseline="0" dirty="0">
                <a:solidFill>
                  <a:srgbClr val="FF0000"/>
                </a:solidFill>
              </a:rPr>
              <a:t>روانی اجتماعی، </a:t>
            </a:r>
            <a:r>
              <a:rPr lang="fa-IR" sz="2400" b="0" i="0" u="none" strike="noStrike" kern="100" baseline="0" dirty="0">
                <a:solidFill>
                  <a:srgbClr val="FF0000"/>
                </a:solidFill>
                <a:cs typeface="B Nazanin" panose="00000400000000000000" pitchFamily="2" charset="-78"/>
              </a:rPr>
              <a:t>خود سرانه </a:t>
            </a:r>
            <a:r>
              <a:rPr lang="fa-IR" sz="2400" b="0" i="0" u="none" strike="noStrike" kern="100" baseline="0" dirty="0">
                <a:cs typeface="B Nazanin" panose="00000400000000000000" pitchFamily="2" charset="-78"/>
              </a:rPr>
              <a:t>است.  </a:t>
            </a:r>
          </a:p>
          <a:p>
            <a:pPr lvl="1"/>
            <a:r>
              <a:rPr lang="fa-IR" sz="2400" b="0" i="0" u="none" strike="noStrike" kern="100" baseline="0" dirty="0">
                <a:cs typeface="B Nazanin" panose="00000400000000000000" pitchFamily="2" charset="-78"/>
              </a:rPr>
              <a:t>ضرورت 6 ماه پرهیز از الکل </a:t>
            </a:r>
            <a:r>
              <a:rPr lang="fa-IR" sz="2400" b="0" i="0" u="none" strike="noStrike" kern="100" baseline="0" dirty="0">
                <a:solidFill>
                  <a:srgbClr val="FF0000"/>
                </a:solidFill>
                <a:cs typeface="B Nazanin" panose="00000400000000000000" pitchFamily="2" charset="-78"/>
              </a:rPr>
              <a:t>قبل از پیوند  </a:t>
            </a:r>
            <a:r>
              <a:rPr lang="fa-IR" sz="2400" b="0" i="0" u="none" strike="noStrike" kern="100" baseline="0" dirty="0">
                <a:cs typeface="B Nazanin" panose="00000400000000000000" pitchFamily="2" charset="-78"/>
              </a:rPr>
              <a:t>مبتنی بر </a:t>
            </a:r>
            <a:r>
              <a:rPr lang="fa-IR" sz="2400" b="0" i="0" u="none" strike="noStrike" kern="100" baseline="0" dirty="0">
                <a:solidFill>
                  <a:srgbClr val="FF0000"/>
                </a:solidFill>
                <a:cs typeface="B Nazanin" panose="00000400000000000000" pitchFamily="2" charset="-78"/>
              </a:rPr>
              <a:t>شواهد </a:t>
            </a:r>
            <a:r>
              <a:rPr lang="fa-IR" sz="2400" b="0" i="0" u="none" strike="noStrike" kern="100" baseline="0" dirty="0">
                <a:cs typeface="B Nazanin" panose="00000400000000000000" pitchFamily="2" charset="-78"/>
              </a:rPr>
              <a:t>نیست.</a:t>
            </a:r>
          </a:p>
          <a:p>
            <a:pPr lvl="1"/>
            <a:r>
              <a:rPr lang="fa-IR" sz="2400" kern="100" dirty="0">
                <a:solidFill>
                  <a:srgbClr val="FF0000"/>
                </a:solidFill>
              </a:rPr>
              <a:t>بعد از پیوند </a:t>
            </a:r>
            <a:r>
              <a:rPr lang="fa-IR" sz="2400" kern="100" dirty="0"/>
              <a:t>ممکن است درمان وابستگی به الکل ارائه نشود.</a:t>
            </a:r>
            <a:endParaRPr lang="fa-IR" sz="2400" b="0" i="0" u="none" strike="noStrike" kern="100" baseline="0" dirty="0">
              <a:cs typeface="B Nazanin" panose="00000400000000000000" pitchFamily="2" charset="-78"/>
            </a:endParaRPr>
          </a:p>
          <a:p>
            <a:pPr lvl="1"/>
            <a:r>
              <a:rPr lang="fa-IR" sz="2400" b="0" i="0" u="none" strike="noStrike" kern="100" baseline="0" dirty="0">
                <a:cs typeface="B Nazanin" panose="00000400000000000000" pitchFamily="2" charset="-78"/>
              </a:rPr>
              <a:t>در سایر بیماری ها در مورد مسئولیت اخلاقی،</a:t>
            </a:r>
            <a:r>
              <a:rPr lang="fa-IR" sz="2400" b="0" i="0" u="none" strike="noStrike" kern="100" baseline="0" dirty="0">
                <a:solidFill>
                  <a:srgbClr val="FF0000"/>
                </a:solidFill>
                <a:cs typeface="B Nazanin" panose="00000400000000000000" pitchFamily="2" charset="-78"/>
              </a:rPr>
              <a:t> قضاوت </a:t>
            </a:r>
            <a:r>
              <a:rPr lang="fa-IR" sz="2400" b="0" i="0" u="none" strike="noStrike" kern="100" baseline="0" dirty="0" err="1">
                <a:cs typeface="B Nazanin" panose="00000400000000000000" pitchFamily="2" charset="-78"/>
              </a:rPr>
              <a:t>نمی</a:t>
            </a:r>
            <a:r>
              <a:rPr lang="fa-IR" sz="2400" b="0" i="0" u="none" strike="noStrike" kern="100" baseline="0" dirty="0">
                <a:cs typeface="B Nazanin" panose="00000400000000000000" pitchFamily="2" charset="-78"/>
              </a:rPr>
              <a:t> شود. ( فقط الکل و مواد مخدر )</a:t>
            </a:r>
          </a:p>
          <a:p>
            <a:pPr lvl="1"/>
            <a:r>
              <a:rPr lang="fa-IR" sz="2400" kern="100" dirty="0"/>
              <a:t>اغلب مراکز در پیوند کبد یک </a:t>
            </a:r>
            <a:r>
              <a:rPr lang="fa-IR" sz="2400" kern="100" dirty="0">
                <a:solidFill>
                  <a:srgbClr val="FF0000"/>
                </a:solidFill>
              </a:rPr>
              <a:t>دوره آزمایش از عدم مصرف الکل </a:t>
            </a:r>
            <a:r>
              <a:rPr lang="fa-IR" sz="2400" kern="100" dirty="0"/>
              <a:t>را امتحان می کنند </a:t>
            </a:r>
            <a:r>
              <a:rPr lang="fa-IR" sz="2400" kern="100" dirty="0">
                <a:solidFill>
                  <a:srgbClr val="FF0000"/>
                </a:solidFill>
              </a:rPr>
              <a:t>تا ببیند </a:t>
            </a:r>
            <a:r>
              <a:rPr lang="fa-IR" sz="2400" kern="100" dirty="0"/>
              <a:t>پس از پیوند فرد می تواند امتناع را ادامه دهد.</a:t>
            </a:r>
            <a:endParaRPr lang="fa-IR" sz="2400" b="0" i="0" u="none" strike="noStrike" kern="100" baseline="0" dirty="0">
              <a:cs typeface="B Nazanin" panose="00000400000000000000" pitchFamily="2" charset="-78"/>
            </a:endParaRPr>
          </a:p>
          <a:p>
            <a:pPr lvl="1"/>
            <a:r>
              <a:rPr lang="fa-IR" sz="2400" b="0" i="0" u="none" strike="noStrike" kern="100" baseline="0" dirty="0">
                <a:cs typeface="B Nazanin" panose="00000400000000000000" pitchFamily="2" charset="-78"/>
              </a:rPr>
              <a:t>در مصرف </a:t>
            </a:r>
            <a:r>
              <a:rPr lang="fa-IR" sz="2400" b="0" i="0" u="none" strike="noStrike" kern="100" baseline="0" dirty="0" err="1">
                <a:cs typeface="B Nazanin" panose="00000400000000000000" pitchFamily="2" charset="-78"/>
              </a:rPr>
              <a:t>کنندگان</a:t>
            </a:r>
            <a:r>
              <a:rPr lang="fa-IR" sz="2400" b="0" i="0" u="none" strike="noStrike" kern="100" baseline="0" dirty="0">
                <a:cs typeface="B Nazanin" panose="00000400000000000000" pitchFamily="2" charset="-78"/>
              </a:rPr>
              <a:t> مخدر </a:t>
            </a:r>
            <a:r>
              <a:rPr lang="fa-IR" sz="2400" b="0" i="0" u="none" strike="noStrike" kern="100" baseline="0" dirty="0">
                <a:solidFill>
                  <a:srgbClr val="FF0000"/>
                </a:solidFill>
                <a:cs typeface="B Nazanin" panose="00000400000000000000" pitchFamily="2" charset="-78"/>
              </a:rPr>
              <a:t>تست اثبات پرهیز </a:t>
            </a:r>
            <a:r>
              <a:rPr lang="fa-IR" sz="2400" b="0" i="0" u="none" strike="noStrike" kern="100" baseline="0" dirty="0">
                <a:cs typeface="B Nazanin" panose="00000400000000000000" pitchFamily="2" charset="-78"/>
              </a:rPr>
              <a:t>بایست داده شود. </a:t>
            </a:r>
          </a:p>
        </p:txBody>
      </p:sp>
      <p:sp>
        <p:nvSpPr>
          <p:cNvPr id="4" name="Footer Placeholder 3">
            <a:extLst>
              <a:ext uri="{FF2B5EF4-FFF2-40B4-BE49-F238E27FC236}">
                <a16:creationId xmlns:a16="http://schemas.microsoft.com/office/drawing/2014/main" id="{B1054475-32C3-A9B9-F4D7-83639ACE79B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9351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4856" y="365125"/>
            <a:ext cx="2218944" cy="1325563"/>
          </a:xfrm>
        </p:spPr>
        <p:txBody>
          <a:bodyPr>
            <a:normAutofit/>
          </a:bodyPr>
          <a:lstStyle/>
          <a:p>
            <a:r>
              <a:rPr lang="fa-IR" sz="1800" b="0" i="0" u="none" strike="noStrike" kern="1400" baseline="0" dirty="0">
                <a:solidFill>
                  <a:srgbClr val="515D7A"/>
                </a:solidFill>
                <a:latin typeface="Vazir"/>
                <a:cs typeface="B Titr"/>
              </a:rPr>
              <a:t>پیوند کبد از </a:t>
            </a:r>
            <a:r>
              <a:rPr lang="fa-IR" sz="1800" b="0" i="0" u="none" strike="noStrike" kern="1400" baseline="0" dirty="0" err="1">
                <a:solidFill>
                  <a:srgbClr val="515D7A"/>
                </a:solidFill>
                <a:latin typeface="Vazir"/>
                <a:cs typeface="B Titr"/>
              </a:rPr>
              <a:t>اهداکننده</a:t>
            </a:r>
            <a:r>
              <a:rPr lang="fa-IR" sz="1800" b="0" i="0" u="none" strike="noStrike" kern="1400" baseline="0" dirty="0">
                <a:solidFill>
                  <a:srgbClr val="515D7A"/>
                </a:solidFill>
                <a:latin typeface="Vazir"/>
                <a:cs typeface="B Titr"/>
              </a:rPr>
              <a:t> مرگ مغزی: رتبه 15</a:t>
            </a:r>
          </a:p>
        </p:txBody>
      </p:sp>
      <p:pic>
        <p:nvPicPr>
          <p:cNvPr id="4" name="Picture 3" descr="https://podspace.pod.ir/api/files/38Q91Q51TBWLCVER?dl=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39912" cy="6858000"/>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832E644-2600-5F1E-D5A0-E8EE5E309DBA}"/>
                  </a:ext>
                </a:extLst>
              </p14:cNvPr>
              <p14:cNvContentPartPr/>
              <p14:nvPr/>
            </p14:nvContentPartPr>
            <p14:xfrm>
              <a:off x="1911024" y="5321736"/>
              <a:ext cx="360" cy="360"/>
            </p14:xfrm>
          </p:contentPart>
        </mc:Choice>
        <mc:Fallback xmlns="">
          <p:pic>
            <p:nvPicPr>
              <p:cNvPr id="5" name="Ink 4">
                <a:extLst>
                  <a:ext uri="{FF2B5EF4-FFF2-40B4-BE49-F238E27FC236}">
                    <a16:creationId xmlns:a16="http://schemas.microsoft.com/office/drawing/2014/main" id="{B832E644-2600-5F1E-D5A0-E8EE5E309DBA}"/>
                  </a:ext>
                </a:extLst>
              </p:cNvPr>
              <p:cNvPicPr/>
              <p:nvPr/>
            </p:nvPicPr>
            <p:blipFill>
              <a:blip r:embed="rId4"/>
              <a:stretch>
                <a:fillRect/>
              </a:stretch>
            </p:blipFill>
            <p:spPr>
              <a:xfrm>
                <a:off x="1875024" y="528609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86E63233-E5CC-5A92-4E96-D7DBFC6425A0}"/>
                  </a:ext>
                </a:extLst>
              </p14:cNvPr>
              <p14:cNvContentPartPr/>
              <p14:nvPr/>
            </p14:nvContentPartPr>
            <p14:xfrm>
              <a:off x="1911024" y="3547656"/>
              <a:ext cx="360" cy="360"/>
            </p14:xfrm>
          </p:contentPart>
        </mc:Choice>
        <mc:Fallback xmlns="">
          <p:pic>
            <p:nvPicPr>
              <p:cNvPr id="6" name="Ink 5">
                <a:extLst>
                  <a:ext uri="{FF2B5EF4-FFF2-40B4-BE49-F238E27FC236}">
                    <a16:creationId xmlns:a16="http://schemas.microsoft.com/office/drawing/2014/main" id="{86E63233-E5CC-5A92-4E96-D7DBFC6425A0}"/>
                  </a:ext>
                </a:extLst>
              </p:cNvPr>
              <p:cNvPicPr/>
              <p:nvPr/>
            </p:nvPicPr>
            <p:blipFill>
              <a:blip r:embed="rId4"/>
              <a:stretch>
                <a:fillRect/>
              </a:stretch>
            </p:blipFill>
            <p:spPr>
              <a:xfrm>
                <a:off x="1875024" y="3512016"/>
                <a:ext cx="72000" cy="72000"/>
              </a:xfrm>
              <a:prstGeom prst="rect">
                <a:avLst/>
              </a:prstGeom>
            </p:spPr>
          </p:pic>
        </mc:Fallback>
      </mc:AlternateContent>
      <p:sp>
        <p:nvSpPr>
          <p:cNvPr id="7" name="Footer Placeholder 6">
            <a:extLst>
              <a:ext uri="{FF2B5EF4-FFF2-40B4-BE49-F238E27FC236}">
                <a16:creationId xmlns:a16="http://schemas.microsoft.com/office/drawing/2014/main" id="{72DBC22C-3B97-FD1A-F88F-F7FF02AD512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8776989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D27A-9F10-45C4-84FF-4BC7192F9FB3}"/>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اهدای مستقیم  عضو به افراد غریبه</a:t>
            </a:r>
          </a:p>
        </p:txBody>
      </p:sp>
      <p:sp>
        <p:nvSpPr>
          <p:cNvPr id="3" name="Text Placeholder 2">
            <a:extLst>
              <a:ext uri="{FF2B5EF4-FFF2-40B4-BE49-F238E27FC236}">
                <a16:creationId xmlns:a16="http://schemas.microsoft.com/office/drawing/2014/main" id="{88BD7923-A9D7-F08F-D9A1-26EF97ECB4E5}"/>
              </a:ext>
            </a:extLst>
          </p:cNvPr>
          <p:cNvSpPr>
            <a:spLocks noGrp="1"/>
          </p:cNvSpPr>
          <p:nvPr>
            <p:ph type="body" idx="1"/>
          </p:nvPr>
        </p:nvSpPr>
        <p:spPr>
          <a:xfrm>
            <a:off x="838200" y="2423159"/>
            <a:ext cx="10515600" cy="3753803"/>
          </a:xfrm>
        </p:spPr>
        <p:txBody>
          <a:bodyPr>
            <a:normAutofit/>
          </a:bodyPr>
          <a:lstStyle/>
          <a:p>
            <a:pPr marR="0" lvl="0" rtl="1"/>
            <a:r>
              <a:rPr lang="fa-IR" sz="2400" b="0" i="0" u="none" strike="noStrike" kern="100" baseline="0" dirty="0">
                <a:cs typeface="B Nazanin" panose="00000400000000000000" pitchFamily="2" charset="-78"/>
              </a:rPr>
              <a:t>در اهدا مستقیم،  </a:t>
            </a:r>
            <a:r>
              <a:rPr lang="fa-IR" sz="2400" b="0" i="0" u="none" strike="noStrike" kern="100" baseline="0" dirty="0">
                <a:solidFill>
                  <a:srgbClr val="FF0000"/>
                </a:solidFill>
                <a:cs typeface="B Nazanin" panose="00000400000000000000" pitchFamily="2" charset="-78"/>
              </a:rPr>
              <a:t>اهدا به افراد خاصی </a:t>
            </a:r>
            <a:r>
              <a:rPr lang="fa-IR" sz="2400" b="0" i="0" u="none" strike="noStrike" kern="100" baseline="0" dirty="0">
                <a:cs typeface="B Nazanin" panose="00000400000000000000" pitchFamily="2" charset="-78"/>
              </a:rPr>
              <a:t>صورت </a:t>
            </a:r>
            <a:r>
              <a:rPr lang="fa-IR" sz="2400" kern="100" dirty="0"/>
              <a:t>می </a:t>
            </a:r>
            <a:r>
              <a:rPr lang="fa-IR" sz="2400" b="0" i="0" u="none" strike="noStrike" kern="100" baseline="0" dirty="0">
                <a:cs typeface="B Nazanin" panose="00000400000000000000" pitchFamily="2" charset="-78"/>
              </a:rPr>
              <a:t>گیرد، خصوصاً در مرگ ناگهانی اقوام.</a:t>
            </a:r>
          </a:p>
          <a:p>
            <a:pPr marR="0" lvl="0" rtl="1"/>
            <a:r>
              <a:rPr lang="fa-IR" sz="2400" b="0" i="0" u="none" strike="noStrike" kern="100" baseline="0" dirty="0">
                <a:cs typeface="B Nazanin" panose="00000400000000000000" pitchFamily="2" charset="-78"/>
              </a:rPr>
              <a:t>برخی از </a:t>
            </a:r>
            <a:r>
              <a:rPr lang="fa-IR" sz="2400" b="0" i="0" u="none" strike="noStrike" kern="100" baseline="0" dirty="0">
                <a:solidFill>
                  <a:srgbClr val="FF0000"/>
                </a:solidFill>
                <a:cs typeface="B Nazanin" panose="00000400000000000000" pitchFamily="2" charset="-78"/>
              </a:rPr>
              <a:t>طریق اخبار یا اینترنت یا آگهی در </a:t>
            </a:r>
            <a:r>
              <a:rPr lang="fa-IR" sz="2400" b="0" i="0" u="none" strike="noStrike" kern="100" baseline="0" dirty="0" err="1">
                <a:solidFill>
                  <a:srgbClr val="FF0000"/>
                </a:solidFill>
                <a:cs typeface="B Nazanin" panose="00000400000000000000" pitchFamily="2" charset="-78"/>
              </a:rPr>
              <a:t>بیلبرد</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شرایطشان</a:t>
            </a:r>
            <a:r>
              <a:rPr lang="fa-IR" sz="2400" b="0" i="0" u="none" strike="noStrike" kern="100" baseline="0" dirty="0">
                <a:cs typeface="B Nazanin" panose="00000400000000000000" pitchFamily="2" charset="-78"/>
              </a:rPr>
              <a:t> نشر می یابد  و </a:t>
            </a:r>
            <a:r>
              <a:rPr lang="fa-IR" sz="2400" b="0" i="0" u="none" strike="noStrike" kern="100" baseline="0" dirty="0">
                <a:solidFill>
                  <a:srgbClr val="FF0000"/>
                </a:solidFill>
                <a:cs typeface="B Nazanin" panose="00000400000000000000" pitchFamily="2" charset="-78"/>
              </a:rPr>
              <a:t>دهنده گان به این افراد </a:t>
            </a:r>
            <a:r>
              <a:rPr lang="fa-IR" sz="2400" b="0" i="0" u="none" strike="noStrike" kern="100" baseline="0" dirty="0">
                <a:cs typeface="B Nazanin" panose="00000400000000000000" pitchFamily="2" charset="-78"/>
              </a:rPr>
              <a:t>عضو می دهند.</a:t>
            </a:r>
          </a:p>
          <a:p>
            <a:pPr marR="0" lvl="0" rtl="1"/>
            <a:endParaRPr lang="fa-IR" sz="2400" b="0" i="0" u="none" strike="noStrike" kern="100" baseline="0" dirty="0">
              <a:cs typeface="B Nazanin" panose="00000400000000000000" pitchFamily="2" charset="-78"/>
            </a:endParaRPr>
          </a:p>
          <a:p>
            <a:pPr marR="0" lvl="0" rtl="1"/>
            <a:r>
              <a:rPr lang="fa-IR" sz="2400" b="1" kern="100" dirty="0">
                <a:solidFill>
                  <a:srgbClr val="FF0000"/>
                </a:solidFill>
              </a:rPr>
              <a:t>علت ناعادلانه  بودن تبلیغات:</a:t>
            </a:r>
            <a:endParaRPr lang="fa-IR" sz="2400" b="1" i="0" u="none" strike="noStrike" kern="100" baseline="0" dirty="0">
              <a:solidFill>
                <a:srgbClr val="FF0000"/>
              </a:solidFill>
              <a:cs typeface="B Nazanin" panose="00000400000000000000" pitchFamily="2" charset="-78"/>
            </a:endParaRPr>
          </a:p>
          <a:p>
            <a:pPr marL="914400" lvl="1" indent="-457200">
              <a:buFont typeface="+mj-lt"/>
              <a:buAutoNum type="arabicPeriod"/>
            </a:pPr>
            <a:r>
              <a:rPr lang="fa-IR" sz="2400" b="0" i="0" u="none" strike="noStrike" kern="100" baseline="0" dirty="0">
                <a:cs typeface="B Nazanin" panose="00000400000000000000" pitchFamily="2" charset="-78"/>
              </a:rPr>
              <a:t>اهدا از طریق درج آگهی در </a:t>
            </a:r>
            <a:r>
              <a:rPr lang="fa-IR" sz="2400" b="0" i="0" u="none" strike="noStrike" kern="100" baseline="0" dirty="0" err="1">
                <a:cs typeface="B Nazanin" panose="00000400000000000000" pitchFamily="2" charset="-78"/>
              </a:rPr>
              <a:t>بیلبرد</a:t>
            </a: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ناعادلانه</a:t>
            </a:r>
            <a:r>
              <a:rPr lang="fa-IR" sz="2400" b="0" i="0" u="none" strike="noStrike" kern="100" baseline="0" dirty="0">
                <a:cs typeface="B Nazanin" panose="00000400000000000000" pitchFamily="2" charset="-78"/>
              </a:rPr>
              <a:t> است. </a:t>
            </a:r>
            <a:r>
              <a:rPr lang="fa-IR" sz="2400" b="0" i="0" u="none" strike="noStrike" kern="100" baseline="0" dirty="0">
                <a:solidFill>
                  <a:srgbClr val="FF0000"/>
                </a:solidFill>
                <a:cs typeface="B Nazanin" panose="00000400000000000000" pitchFamily="2" charset="-78"/>
              </a:rPr>
              <a:t>خصوصاً</a:t>
            </a:r>
            <a:r>
              <a:rPr lang="fa-IR" sz="2400" b="0" i="0" u="none" strike="noStrike" kern="100" baseline="0" dirty="0">
                <a:cs typeface="B Nazanin" panose="00000400000000000000" pitchFamily="2" charset="-78"/>
              </a:rPr>
              <a:t> اگر بیماری پیشرفته داشته باشند.</a:t>
            </a:r>
          </a:p>
          <a:p>
            <a:pPr marL="914400" lvl="1" indent="-457200">
              <a:buFont typeface="+mj-lt"/>
              <a:buAutoNum type="arabicPeriod"/>
            </a:pPr>
            <a:r>
              <a:rPr lang="fa-IR" sz="2400" b="0" i="0" u="none" strike="noStrike" kern="100" baseline="0" dirty="0">
                <a:cs typeface="B Nazanin" panose="00000400000000000000" pitchFamily="2" charset="-78"/>
              </a:rPr>
              <a:t>تبلیغات سبب </a:t>
            </a:r>
            <a:r>
              <a:rPr lang="fa-IR" sz="2400" b="0" i="0" u="none" strike="noStrike" kern="100" baseline="0" dirty="0">
                <a:solidFill>
                  <a:srgbClr val="FF0000"/>
                </a:solidFill>
                <a:cs typeface="B Nazanin" panose="00000400000000000000" pitchFamily="2" charset="-78"/>
              </a:rPr>
              <a:t>استثنا شدن </a:t>
            </a:r>
            <a:r>
              <a:rPr lang="fa-IR" sz="2400" b="0" i="0" u="none" strike="noStrike" kern="100" baseline="0" dirty="0">
                <a:cs typeface="B Nazanin" panose="00000400000000000000" pitchFamily="2" charset="-78"/>
              </a:rPr>
              <a:t>از لیست انتظار می شود. خصوصاً برای تحصیلکردگان یا ثروتمندان.</a:t>
            </a:r>
          </a:p>
        </p:txBody>
      </p:sp>
      <p:sp>
        <p:nvSpPr>
          <p:cNvPr id="4" name="Footer Placeholder 3">
            <a:extLst>
              <a:ext uri="{FF2B5EF4-FFF2-40B4-BE49-F238E27FC236}">
                <a16:creationId xmlns:a16="http://schemas.microsoft.com/office/drawing/2014/main" id="{3A3F5C4B-5B0C-C0BC-3504-C7AE41DBB32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1963577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D27A-9F10-45C4-84FF-4BC7192F9FB3}"/>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اهدای مستقیم  عضو به افراد غریبه</a:t>
            </a:r>
          </a:p>
        </p:txBody>
      </p:sp>
      <p:sp>
        <p:nvSpPr>
          <p:cNvPr id="3" name="Text Placeholder 2">
            <a:extLst>
              <a:ext uri="{FF2B5EF4-FFF2-40B4-BE49-F238E27FC236}">
                <a16:creationId xmlns:a16="http://schemas.microsoft.com/office/drawing/2014/main" id="{88BD7923-A9D7-F08F-D9A1-26EF97ECB4E5}"/>
              </a:ext>
            </a:extLst>
          </p:cNvPr>
          <p:cNvSpPr>
            <a:spLocks noGrp="1"/>
          </p:cNvSpPr>
          <p:nvPr>
            <p:ph type="body" idx="1"/>
          </p:nvPr>
        </p:nvSpPr>
        <p:spPr/>
        <p:txBody>
          <a:bodyPr>
            <a:normAutofit/>
          </a:bodyPr>
          <a:lstStyle/>
          <a:p>
            <a:pPr marR="0" lvl="0" rtl="1"/>
            <a:endParaRPr lang="fa-IR" sz="2400" kern="100" dirty="0"/>
          </a:p>
          <a:p>
            <a:pPr marR="0" lvl="0" rtl="1"/>
            <a:r>
              <a:rPr lang="fa-IR" sz="2400" kern="100" dirty="0"/>
              <a:t>اهدای عضو بستگی به درک جامعه از</a:t>
            </a:r>
            <a:r>
              <a:rPr lang="fa-IR" sz="2400" kern="100" dirty="0">
                <a:solidFill>
                  <a:srgbClr val="FF0000"/>
                </a:solidFill>
              </a:rPr>
              <a:t> عدالت </a:t>
            </a:r>
            <a:r>
              <a:rPr lang="fa-IR" sz="2400" kern="100" dirty="0"/>
              <a:t>دارد. ( جلوگیری از رفتار احساسی)</a:t>
            </a:r>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هیچ داوطلب عضوی به جهت </a:t>
            </a:r>
            <a:r>
              <a:rPr lang="fa-IR" sz="2400" b="0" i="0" u="none" strike="noStrike" kern="100" baseline="0" dirty="0">
                <a:solidFill>
                  <a:srgbClr val="FF0000"/>
                </a:solidFill>
                <a:cs typeface="B Nazanin" panose="00000400000000000000" pitchFamily="2" charset="-78"/>
              </a:rPr>
              <a:t>موقعیت شغلی یا اجتماعی یا ثروت </a:t>
            </a:r>
            <a:r>
              <a:rPr lang="fa-IR" sz="2400" b="0" i="0" u="none" strike="noStrike" kern="100" baseline="0" dirty="0">
                <a:cs typeface="B Nazanin" panose="00000400000000000000" pitchFamily="2" charset="-78"/>
              </a:rPr>
              <a:t>ارجحیت پیدا </a:t>
            </a:r>
            <a:r>
              <a:rPr lang="fa-IR" sz="2400" b="0" i="0" u="none" strike="noStrike" kern="100" baseline="0" dirty="0" err="1">
                <a:cs typeface="B Nazanin" panose="00000400000000000000" pitchFamily="2" charset="-78"/>
              </a:rPr>
              <a:t>نمی</a:t>
            </a:r>
            <a:r>
              <a:rPr lang="fa-IR" sz="2400" b="0" i="0" u="none" strike="noStrike" kern="100" baseline="0" dirty="0">
                <a:cs typeface="B Nazanin" panose="00000400000000000000" pitchFamily="2" charset="-78"/>
              </a:rPr>
              <a:t> کند.</a:t>
            </a:r>
          </a:p>
          <a:p>
            <a:pPr marR="0" lvl="0" rtl="1"/>
            <a:endParaRPr lang="fa-IR" sz="2400" b="0" i="0" u="none" strike="noStrike" kern="100" baseline="0" dirty="0">
              <a:cs typeface="B Nazanin" panose="00000400000000000000" pitchFamily="2" charset="-78"/>
            </a:endParaRPr>
          </a:p>
          <a:p>
            <a:pPr lvl="0"/>
            <a:r>
              <a:rPr lang="fa-IR" sz="2400" b="0" i="0" u="none" strike="noStrike" kern="100" baseline="0" dirty="0">
                <a:solidFill>
                  <a:srgbClr val="FF0000"/>
                </a:solidFill>
                <a:cs typeface="B Nazanin" panose="00000400000000000000" pitchFamily="2" charset="-78"/>
              </a:rPr>
              <a:t>رضایت آگاهانه </a:t>
            </a:r>
            <a:r>
              <a:rPr lang="fa-IR" sz="2400" b="0" i="0" u="none" strike="noStrike" kern="100" baseline="0" dirty="0">
                <a:cs typeface="B Nazanin" panose="00000400000000000000" pitchFamily="2" charset="-78"/>
              </a:rPr>
              <a:t>فرصتی است که اهدا </a:t>
            </a:r>
            <a:r>
              <a:rPr lang="fa-IR" sz="2400" b="0" i="0" u="none" strike="noStrike" kern="100" baseline="0" dirty="0" err="1">
                <a:cs typeface="B Nazanin" panose="00000400000000000000" pitchFamily="2" charset="-78"/>
              </a:rPr>
              <a:t>کنندگان</a:t>
            </a:r>
            <a:r>
              <a:rPr lang="fa-IR" sz="2400" b="0" i="0" u="none" strike="noStrike" kern="100" baseline="0" dirty="0">
                <a:cs typeface="B Nazanin" panose="00000400000000000000" pitchFamily="2" charset="-78"/>
              </a:rPr>
              <a:t> </a:t>
            </a:r>
            <a:r>
              <a:rPr lang="fa-IR" sz="2400" kern="100" dirty="0"/>
              <a:t>مطلع شوند </a:t>
            </a:r>
            <a:r>
              <a:rPr lang="fa-IR" sz="2400" b="0" i="0" u="none" strike="noStrike" kern="100" baseline="0" dirty="0">
                <a:cs typeface="B Nazanin" panose="00000400000000000000" pitchFamily="2" charset="-78"/>
              </a:rPr>
              <a:t>از:</a:t>
            </a:r>
          </a:p>
          <a:p>
            <a:pPr marL="2286000" lvl="4" indent="-457200">
              <a:buFont typeface="+mj-lt"/>
              <a:buAutoNum type="arabicPeriod"/>
            </a:pPr>
            <a:r>
              <a:rPr lang="fa-IR" sz="2400" b="0" i="0" u="none" strike="noStrike" kern="100" baseline="0" dirty="0">
                <a:cs typeface="B Nazanin" panose="00000400000000000000" pitchFamily="2" charset="-78"/>
              </a:rPr>
              <a:t> شرایط بدتر برخی بیماران</a:t>
            </a:r>
          </a:p>
          <a:p>
            <a:pPr marL="2286000" lvl="4" indent="-457200">
              <a:buFont typeface="+mj-lt"/>
              <a:buAutoNum type="arabicPeriod"/>
            </a:pPr>
            <a:r>
              <a:rPr lang="fa-IR" sz="2400" b="0" i="0" u="none" strike="noStrike" kern="100" baseline="0" dirty="0">
                <a:cs typeface="B Nazanin" panose="00000400000000000000" pitchFamily="2" charset="-78"/>
              </a:rPr>
              <a:t>برنامه </a:t>
            </a:r>
            <a:r>
              <a:rPr lang="fa-IR" sz="2400" b="0" i="0" u="none" strike="noStrike" kern="100" baseline="0" dirty="0" err="1">
                <a:cs typeface="B Nazanin" panose="00000400000000000000" pitchFamily="2" charset="-78"/>
              </a:rPr>
              <a:t>ضربدری</a:t>
            </a:r>
            <a:endParaRPr lang="fa-IR"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FE47AA03-7C3B-DA1A-5C5E-29AC7585863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2088182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66675-791B-0B90-5905-B60973C752DA}"/>
              </a:ext>
            </a:extLst>
          </p:cNvPr>
          <p:cNvSpPr>
            <a:spLocks noGrp="1"/>
          </p:cNvSpPr>
          <p:nvPr>
            <p:ph type="title"/>
          </p:nvPr>
        </p:nvSpPr>
        <p:spPr/>
        <p:txBody>
          <a:bodyPr/>
          <a:lstStyle/>
          <a:p>
            <a:r>
              <a:rPr lang="fa-IR" dirty="0"/>
              <a:t>غیر اخلاقی</a:t>
            </a:r>
          </a:p>
        </p:txBody>
      </p:sp>
      <p:pic>
        <p:nvPicPr>
          <p:cNvPr id="4" name="Picture 3">
            <a:extLst>
              <a:ext uri="{FF2B5EF4-FFF2-40B4-BE49-F238E27FC236}">
                <a16:creationId xmlns:a16="http://schemas.microsoft.com/office/drawing/2014/main" id="{61DE787E-B25B-E806-714C-911C941DE2D0}"/>
              </a:ext>
            </a:extLst>
          </p:cNvPr>
          <p:cNvPicPr>
            <a:picLocks noChangeAspect="1"/>
          </p:cNvPicPr>
          <p:nvPr/>
        </p:nvPicPr>
        <p:blipFill>
          <a:blip r:embed="rId2"/>
          <a:stretch>
            <a:fillRect/>
          </a:stretch>
        </p:blipFill>
        <p:spPr>
          <a:xfrm>
            <a:off x="5410200" y="2374573"/>
            <a:ext cx="5943600" cy="3662744"/>
          </a:xfrm>
          <a:prstGeom prst="rect">
            <a:avLst/>
          </a:prstGeom>
        </p:spPr>
      </p:pic>
      <p:pic>
        <p:nvPicPr>
          <p:cNvPr id="5" name="Picture 4">
            <a:extLst>
              <a:ext uri="{FF2B5EF4-FFF2-40B4-BE49-F238E27FC236}">
                <a16:creationId xmlns:a16="http://schemas.microsoft.com/office/drawing/2014/main" id="{9E213133-1B26-24FA-DDE5-CCCBE74DA1AF}"/>
              </a:ext>
            </a:extLst>
          </p:cNvPr>
          <p:cNvPicPr>
            <a:picLocks noChangeAspect="1"/>
          </p:cNvPicPr>
          <p:nvPr/>
        </p:nvPicPr>
        <p:blipFill>
          <a:blip r:embed="rId3"/>
          <a:stretch>
            <a:fillRect/>
          </a:stretch>
        </p:blipFill>
        <p:spPr>
          <a:xfrm rot="21156527">
            <a:off x="958963" y="2358557"/>
            <a:ext cx="4077878" cy="2140886"/>
          </a:xfrm>
          <a:prstGeom prst="rect">
            <a:avLst/>
          </a:prstGeom>
        </p:spPr>
      </p:pic>
      <p:sp>
        <p:nvSpPr>
          <p:cNvPr id="3" name="Footer Placeholder 2">
            <a:extLst>
              <a:ext uri="{FF2B5EF4-FFF2-40B4-BE49-F238E27FC236}">
                <a16:creationId xmlns:a16="http://schemas.microsoft.com/office/drawing/2014/main" id="{2484AD32-A392-3652-446A-7290EB30C15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087314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C1CB-077D-DBAD-A360-0C41704866BC}"/>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آخرین کلام در این بخش</a:t>
            </a:r>
          </a:p>
        </p:txBody>
      </p:sp>
      <p:sp>
        <p:nvSpPr>
          <p:cNvPr id="3" name="Text Placeholder 2">
            <a:extLst>
              <a:ext uri="{FF2B5EF4-FFF2-40B4-BE49-F238E27FC236}">
                <a16:creationId xmlns:a16="http://schemas.microsoft.com/office/drawing/2014/main" id="{EEC9F128-9BF8-1099-B545-49C411BCBFA5}"/>
              </a:ext>
            </a:extLst>
          </p:cNvPr>
          <p:cNvSpPr>
            <a:spLocks noGrp="1"/>
          </p:cNvSpPr>
          <p:nvPr>
            <p:ph type="body" idx="1"/>
          </p:nvPr>
        </p:nvSpPr>
        <p:spPr>
          <a:xfrm>
            <a:off x="838200" y="2487167"/>
            <a:ext cx="10515600" cy="3689795"/>
          </a:xfrm>
        </p:spPr>
        <p:txBody>
          <a:bodyPr>
            <a:normAutofit/>
          </a:bodyPr>
          <a:lstStyle/>
          <a:p>
            <a:pPr marR="0" lvl="0" rtl="1"/>
            <a:r>
              <a:rPr lang="fa-IR" sz="2400" b="0" i="0" u="none" strike="noStrike" kern="100" baseline="0" dirty="0">
                <a:cs typeface="B Nazanin" panose="00000400000000000000" pitchFamily="2" charset="-78"/>
              </a:rPr>
              <a:t>مرکز پیوند و حامی باید مطمئن شوند که اهدا کننده:</a:t>
            </a:r>
          </a:p>
          <a:p>
            <a:pPr marL="1828800" lvl="3" indent="-457200">
              <a:buFont typeface="+mj-lt"/>
              <a:buAutoNum type="arabicPeriod"/>
            </a:pPr>
            <a:r>
              <a:rPr lang="fa-IR" sz="2400" b="0" i="0" u="none" strike="noStrike" kern="100" baseline="0" dirty="0">
                <a:solidFill>
                  <a:srgbClr val="FF0000"/>
                </a:solidFill>
                <a:cs typeface="B Nazanin" panose="00000400000000000000" pitchFamily="2" charset="-78"/>
              </a:rPr>
              <a:t> آگاه </a:t>
            </a:r>
            <a:r>
              <a:rPr lang="fa-IR" sz="2400" b="0" i="0" u="none" strike="noStrike" kern="100" baseline="0" dirty="0">
                <a:cs typeface="B Nazanin" panose="00000400000000000000" pitchFamily="2" charset="-78"/>
              </a:rPr>
              <a:t>است.</a:t>
            </a:r>
          </a:p>
          <a:p>
            <a:pPr marL="1828800" lvl="3" indent="-457200">
              <a:buFont typeface="+mj-lt"/>
              <a:buAutoNum type="arabicPeriod"/>
            </a:pP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توقع</a:t>
            </a:r>
            <a:r>
              <a:rPr lang="fa-IR" sz="2400" b="0" i="0" u="none" strike="noStrike" kern="100" baseline="0" dirty="0">
                <a:cs typeface="B Nazanin" panose="00000400000000000000" pitchFamily="2" charset="-78"/>
              </a:rPr>
              <a:t> تبلیغ یا منفعت مالی ندارد.</a:t>
            </a:r>
          </a:p>
          <a:p>
            <a:pPr marL="1828800" lvl="3" indent="-457200">
              <a:buFont typeface="+mj-lt"/>
              <a:buAutoNum type="arabicPeriod"/>
            </a:pPr>
            <a:r>
              <a:rPr lang="fa-IR" sz="2400" b="0" i="0" u="none" strike="noStrike" kern="100" baseline="0" dirty="0">
                <a:solidFill>
                  <a:srgbClr val="FF0000"/>
                </a:solidFill>
                <a:cs typeface="B Nazanin" panose="00000400000000000000" pitchFamily="2" charset="-78"/>
              </a:rPr>
              <a:t>ارزیابی کامل </a:t>
            </a:r>
            <a:r>
              <a:rPr lang="fa-IR" sz="2400" b="0" i="0" u="none" strike="noStrike" kern="100" baseline="0" dirty="0">
                <a:cs typeface="B Nazanin" panose="00000400000000000000" pitchFamily="2" charset="-78"/>
              </a:rPr>
              <a:t>شده است.</a:t>
            </a:r>
          </a:p>
          <a:p>
            <a:pPr marL="1828800" lvl="3" indent="-457200">
              <a:buFont typeface="+mj-lt"/>
              <a:buAutoNum type="arabicPeriod"/>
            </a:pPr>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برای </a:t>
            </a:r>
            <a:r>
              <a:rPr lang="fa-IR" sz="2400" b="0" i="0" u="none" strike="noStrike" kern="100" baseline="0" dirty="0">
                <a:solidFill>
                  <a:srgbClr val="FF0000"/>
                </a:solidFill>
                <a:cs typeface="B Nazanin" panose="00000400000000000000" pitchFamily="2" charset="-78"/>
              </a:rPr>
              <a:t>حفظ تمایل جامعه </a:t>
            </a:r>
            <a:r>
              <a:rPr lang="fa-IR" sz="2400" b="0" i="0" u="none" strike="noStrike" kern="100" baseline="0" dirty="0">
                <a:cs typeface="B Nazanin" panose="00000400000000000000" pitchFamily="2" charset="-78"/>
              </a:rPr>
              <a:t>به اهدای عضو ضروری است که </a:t>
            </a:r>
            <a:r>
              <a:rPr lang="fa-IR" sz="2400" b="0" i="0" u="none" strike="noStrike" kern="100" baseline="0" dirty="0">
                <a:solidFill>
                  <a:srgbClr val="FF0000"/>
                </a:solidFill>
                <a:cs typeface="B Nazanin" panose="00000400000000000000" pitchFamily="2" charset="-78"/>
              </a:rPr>
              <a:t>شفافیت و پاسخگویی </a:t>
            </a:r>
            <a:r>
              <a:rPr lang="fa-IR" sz="2400" b="0" i="0" u="none" strike="noStrike" kern="100" baseline="0" dirty="0">
                <a:cs typeface="B Nazanin" panose="00000400000000000000" pitchFamily="2" charset="-78"/>
              </a:rPr>
              <a:t>در فرایند پیوند وجود داشته باشد.</a:t>
            </a:r>
          </a:p>
        </p:txBody>
      </p:sp>
      <p:sp>
        <p:nvSpPr>
          <p:cNvPr id="4" name="Footer Placeholder 3">
            <a:extLst>
              <a:ext uri="{FF2B5EF4-FFF2-40B4-BE49-F238E27FC236}">
                <a16:creationId xmlns:a16="http://schemas.microsoft.com/office/drawing/2014/main" id="{B53E7424-58D5-CE34-085F-5CCB7731E85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953663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0480A-956B-9DDB-3B19-BB56DD4EB5A0}"/>
              </a:ext>
            </a:extLst>
          </p:cNvPr>
          <p:cNvSpPr>
            <a:spLocks noGrp="1"/>
          </p:cNvSpPr>
          <p:nvPr>
            <p:ph type="title"/>
          </p:nvPr>
        </p:nvSpPr>
        <p:spPr>
          <a:xfrm>
            <a:off x="838200" y="365125"/>
            <a:ext cx="10515600" cy="5697347"/>
          </a:xfrm>
          <a:solidFill>
            <a:schemeClr val="accent5">
              <a:lumMod val="20000"/>
              <a:lumOff val="80000"/>
            </a:schemeClr>
          </a:solidFill>
        </p:spPr>
        <p:txBody>
          <a:bodyPr>
            <a:normAutofit/>
          </a:bodyPr>
          <a:lstStyle/>
          <a:p>
            <a:pPr marR="0" rtl="1"/>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بخش سوم</a:t>
            </a: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از کتاب پزشک و ملاحظات اخلاقی فصل بیستم از جلد دوم</a:t>
            </a: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FF0000"/>
                </a:solidFill>
                <a:cs typeface="B Titr" panose="00000700000000000000" pitchFamily="2" charset="-78"/>
              </a:rPr>
              <a:t>پیوند عضو</a:t>
            </a:r>
          </a:p>
        </p:txBody>
      </p:sp>
      <p:sp>
        <p:nvSpPr>
          <p:cNvPr id="4" name="TextBox 3">
            <a:extLst>
              <a:ext uri="{FF2B5EF4-FFF2-40B4-BE49-F238E27FC236}">
                <a16:creationId xmlns:a16="http://schemas.microsoft.com/office/drawing/2014/main" id="{A1429DF7-5903-FFE5-F74B-32567DEB69E4}"/>
              </a:ext>
            </a:extLst>
          </p:cNvPr>
          <p:cNvSpPr txBox="1"/>
          <p:nvPr/>
        </p:nvSpPr>
        <p:spPr>
          <a:xfrm>
            <a:off x="9984486" y="5674852"/>
            <a:ext cx="1369314" cy="369332"/>
          </a:xfrm>
          <a:prstGeom prst="rect">
            <a:avLst/>
          </a:prstGeom>
          <a:noFill/>
        </p:spPr>
        <p:txBody>
          <a:bodyPr wrap="square">
            <a:spAutoFit/>
          </a:bodyPr>
          <a:lstStyle/>
          <a:p>
            <a:r>
              <a:rPr lang="fa-IR" dirty="0"/>
              <a:t>بخش سوالات </a:t>
            </a:r>
          </a:p>
        </p:txBody>
      </p:sp>
      <p:sp>
        <p:nvSpPr>
          <p:cNvPr id="5" name="Footer Placeholder 4">
            <a:extLst>
              <a:ext uri="{FF2B5EF4-FFF2-40B4-BE49-F238E27FC236}">
                <a16:creationId xmlns:a16="http://schemas.microsoft.com/office/drawing/2014/main" id="{071E4ABB-6C26-B5C7-8AD5-BA15560B53DC}"/>
              </a:ext>
            </a:extLst>
          </p:cNvPr>
          <p:cNvSpPr>
            <a:spLocks noGrp="1"/>
          </p:cNvSpPr>
          <p:nvPr>
            <p:ph type="ftr" sz="quarter" idx="11"/>
          </p:nvPr>
        </p:nvSpPr>
        <p:spPr/>
        <p:txBody>
          <a:bodyPr/>
          <a:lstStyle/>
          <a:p>
            <a:r>
              <a:rPr lang="fa-IR"/>
              <a:t>دانشگاه علوم پزشکی همدان</a:t>
            </a:r>
          </a:p>
        </p:txBody>
      </p:sp>
      <p:pic>
        <p:nvPicPr>
          <p:cNvPr id="6" name="Picture 5">
            <a:extLst>
              <a:ext uri="{FF2B5EF4-FFF2-40B4-BE49-F238E27FC236}">
                <a16:creationId xmlns:a16="http://schemas.microsoft.com/office/drawing/2014/main" id="{4E239B84-3671-F295-8C72-70DE1210F9EA}"/>
              </a:ext>
            </a:extLst>
          </p:cNvPr>
          <p:cNvPicPr>
            <a:picLocks noChangeAspect="1"/>
          </p:cNvPicPr>
          <p:nvPr/>
        </p:nvPicPr>
        <p:blipFill>
          <a:blip r:embed="rId3"/>
          <a:stretch>
            <a:fillRect/>
          </a:stretch>
        </p:blipFill>
        <p:spPr>
          <a:xfrm>
            <a:off x="5181514" y="365125"/>
            <a:ext cx="1975275" cy="1975275"/>
          </a:xfrm>
          <a:prstGeom prst="rect">
            <a:avLst/>
          </a:prstGeom>
        </p:spPr>
      </p:pic>
    </p:spTree>
    <p:extLst>
      <p:ext uri="{BB962C8B-B14F-4D97-AF65-F5344CB8AC3E}">
        <p14:creationId xmlns:p14="http://schemas.microsoft.com/office/powerpoint/2010/main" val="11942190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342ED-3467-3999-4EC5-DC15ADB145BE}"/>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پیوند عضو چیست؟</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Organ Transplantation </a:t>
            </a:r>
            <a:r>
              <a:rPr lang="fa-IR" b="0" i="0" u="none" strike="noStrike" kern="100" baseline="0" dirty="0">
                <a:solidFill>
                  <a:srgbClr val="7030A0"/>
                </a:solidFill>
                <a:latin typeface="Aptos Display" panose="020B0004020202020204" pitchFamily="34" charset="0"/>
                <a:cs typeface="B Titr" panose="00000700000000000000" pitchFamily="2" charset="-78"/>
              </a:rPr>
              <a:t> )</a:t>
            </a:r>
          </a:p>
        </p:txBody>
      </p:sp>
      <p:sp>
        <p:nvSpPr>
          <p:cNvPr id="3" name="Text Placeholder 2">
            <a:extLst>
              <a:ext uri="{FF2B5EF4-FFF2-40B4-BE49-F238E27FC236}">
                <a16:creationId xmlns:a16="http://schemas.microsoft.com/office/drawing/2014/main" id="{362E5F7B-5431-AD48-7C91-3BB74BE41199}"/>
              </a:ext>
            </a:extLst>
          </p:cNvPr>
          <p:cNvSpPr>
            <a:spLocks noGrp="1"/>
          </p:cNvSpPr>
          <p:nvPr>
            <p:ph type="body" idx="1"/>
          </p:nvPr>
        </p:nvSpPr>
        <p:spPr>
          <a:xfrm>
            <a:off x="5568696" y="1825625"/>
            <a:ext cx="5785103" cy="4351338"/>
          </a:xfrm>
        </p:spPr>
        <p:txBody>
          <a:bodyPr>
            <a:normAutofit/>
          </a:bodyPr>
          <a:lstStyle/>
          <a:p>
            <a:pPr marR="0" lvl="0" algn="just" rtl="1"/>
            <a:r>
              <a:rPr lang="fa-IR" sz="2800" b="0" i="0" u="none" strike="noStrike" kern="100" baseline="0" dirty="0">
                <a:solidFill>
                  <a:srgbClr val="FF0000"/>
                </a:solidFill>
                <a:cs typeface="B Nazanin" panose="00000400000000000000" pitchFamily="2" charset="-78"/>
              </a:rPr>
              <a:t>اقدامی پزشکی </a:t>
            </a:r>
            <a:r>
              <a:rPr lang="fa-IR" sz="2800" b="0" i="0" u="none" strike="noStrike" kern="100" baseline="0" dirty="0">
                <a:cs typeface="B Nazanin" panose="00000400000000000000" pitchFamily="2" charset="-78"/>
              </a:rPr>
              <a:t>است بخش سوالات که:</a:t>
            </a:r>
          </a:p>
          <a:p>
            <a:pPr marR="0" lvl="0" algn="just" rtl="1"/>
            <a:r>
              <a:rPr lang="fa-IR" sz="2800" b="0" i="0" u="none" strike="noStrike" kern="100" baseline="0" dirty="0">
                <a:cs typeface="B Nazanin" panose="00000400000000000000" pitchFamily="2" charset="-78"/>
              </a:rPr>
              <a:t> هم </a:t>
            </a:r>
            <a:r>
              <a:rPr lang="fa-IR" sz="2800" b="0" i="0" u="none" strike="noStrike" kern="100" baseline="0" dirty="0">
                <a:solidFill>
                  <a:srgbClr val="FF0000"/>
                </a:solidFill>
                <a:cs typeface="B Nazanin" panose="00000400000000000000" pitchFamily="2" charset="-78"/>
              </a:rPr>
              <a:t>طولانی کننده زندگی </a:t>
            </a:r>
            <a:r>
              <a:rPr lang="fa-IR" sz="2800" b="0" i="0" u="none" strike="noStrike" kern="100" baseline="0" dirty="0">
                <a:cs typeface="B Nazanin" panose="00000400000000000000" pitchFamily="2" charset="-78"/>
              </a:rPr>
              <a:t>و هم </a:t>
            </a:r>
            <a:r>
              <a:rPr lang="fa-IR" sz="2800" b="0" i="0" u="none" strike="noStrike" kern="100" baseline="0" dirty="0">
                <a:solidFill>
                  <a:srgbClr val="FF0000"/>
                </a:solidFill>
                <a:cs typeface="B Nazanin" panose="00000400000000000000" pitchFamily="2" charset="-78"/>
              </a:rPr>
              <a:t>نجات دهنده </a:t>
            </a:r>
            <a:r>
              <a:rPr lang="fa-IR" sz="2800" b="0" i="0" u="none" strike="noStrike" kern="100" baseline="0" dirty="0">
                <a:cs typeface="B Nazanin" panose="00000400000000000000" pitchFamily="2" charset="-78"/>
              </a:rPr>
              <a:t>زندگی می باشد و طی آن</a:t>
            </a:r>
          </a:p>
          <a:p>
            <a:pPr marR="0" lvl="0" algn="just" rtl="1"/>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تمامی یا بخشی </a:t>
            </a:r>
            <a:r>
              <a:rPr lang="fa-IR" sz="2800" b="0" i="0" u="none" strike="noStrike" kern="100" baseline="0" dirty="0">
                <a:cs typeface="B Nazanin" panose="00000400000000000000" pitchFamily="2" charset="-78"/>
              </a:rPr>
              <a:t>از یک عضو ( یا سلول در سلول درمانی) از</a:t>
            </a:r>
          </a:p>
          <a:p>
            <a:pPr marR="0" lvl="0" algn="just" rtl="1"/>
            <a:r>
              <a:rPr lang="fa-IR" sz="2800" b="0" i="0" u="none" strike="noStrike" kern="100" baseline="0" dirty="0">
                <a:cs typeface="B Nazanin" panose="00000400000000000000" pitchFamily="2" charset="-78"/>
              </a:rPr>
              <a:t>شخص </a:t>
            </a:r>
            <a:r>
              <a:rPr lang="fa-IR" sz="2800" b="0" i="0" u="none" strike="noStrike" kern="100" baseline="0" dirty="0">
                <a:solidFill>
                  <a:srgbClr val="FF0000"/>
                </a:solidFill>
                <a:cs typeface="B Nazanin" panose="00000400000000000000" pitchFamily="2" charset="-78"/>
              </a:rPr>
              <a:t>مرده یا زنده </a:t>
            </a:r>
            <a:r>
              <a:rPr lang="fa-IR" sz="2800" b="0" i="0" u="none" strike="noStrike" kern="100" baseline="0" dirty="0">
                <a:cs typeface="B Nazanin" panose="00000400000000000000" pitchFamily="2" charset="-78"/>
              </a:rPr>
              <a:t>به فرد دیگر پیوند می شود، به نحوی که </a:t>
            </a:r>
          </a:p>
          <a:p>
            <a:pPr marR="0" lvl="0" algn="just" rtl="1"/>
            <a:r>
              <a:rPr lang="fa-IR" sz="2800" b="0" i="0" u="none" strike="noStrike" kern="100" baseline="0" dirty="0">
                <a:cs typeface="B Nazanin" panose="00000400000000000000" pitchFamily="2" charset="-78"/>
              </a:rPr>
              <a:t>عضو فاقد عملکرد فرد گیرنده با عضو دارای عملکرد  فرد اهدا کننده </a:t>
            </a:r>
            <a:r>
              <a:rPr lang="fa-IR" sz="2800" b="0" i="0" u="none" strike="noStrike" kern="100" baseline="0" dirty="0">
                <a:solidFill>
                  <a:srgbClr val="FF0000"/>
                </a:solidFill>
                <a:cs typeface="B Nazanin" panose="00000400000000000000" pitchFamily="2" charset="-78"/>
              </a:rPr>
              <a:t>جایگزین</a:t>
            </a:r>
            <a:r>
              <a:rPr lang="fa-IR" sz="2800" b="0" i="0" u="none" strike="noStrike" kern="100" baseline="0" dirty="0">
                <a:cs typeface="B Nazanin" panose="00000400000000000000" pitchFamily="2" charset="-78"/>
              </a:rPr>
              <a:t> می گردد.</a:t>
            </a:r>
          </a:p>
        </p:txBody>
      </p:sp>
      <p:pic>
        <p:nvPicPr>
          <p:cNvPr id="4" name="Picture 3">
            <a:extLst>
              <a:ext uri="{FF2B5EF4-FFF2-40B4-BE49-F238E27FC236}">
                <a16:creationId xmlns:a16="http://schemas.microsoft.com/office/drawing/2014/main" id="{CFCBC413-07EE-51F9-9F57-E9A6622C7988}"/>
              </a:ext>
            </a:extLst>
          </p:cNvPr>
          <p:cNvPicPr>
            <a:picLocks noChangeAspect="1"/>
          </p:cNvPicPr>
          <p:nvPr/>
        </p:nvPicPr>
        <p:blipFill>
          <a:blip r:embed="rId2"/>
          <a:stretch>
            <a:fillRect/>
          </a:stretch>
        </p:blipFill>
        <p:spPr>
          <a:xfrm>
            <a:off x="838199" y="1825625"/>
            <a:ext cx="4553197" cy="3984048"/>
          </a:xfrm>
          <a:prstGeom prst="rect">
            <a:avLst/>
          </a:prstGeom>
        </p:spPr>
      </p:pic>
      <p:sp>
        <p:nvSpPr>
          <p:cNvPr id="5" name="Footer Placeholder 4">
            <a:extLst>
              <a:ext uri="{FF2B5EF4-FFF2-40B4-BE49-F238E27FC236}">
                <a16:creationId xmlns:a16="http://schemas.microsoft.com/office/drawing/2014/main" id="{7C9F35C8-556A-5A00-E096-9BA60C0FCA1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57472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342ED-3467-3999-4EC5-DC15ADB145BE}"/>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پیوند عضو چیست؟</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Organ Transplantation </a:t>
            </a:r>
            <a:r>
              <a:rPr lang="fa-IR" b="0" i="0" u="none" strike="noStrike" kern="100" baseline="0" dirty="0">
                <a:solidFill>
                  <a:srgbClr val="7030A0"/>
                </a:solidFill>
                <a:latin typeface="Aptos Display" panose="020B0004020202020204" pitchFamily="34" charset="0"/>
                <a:cs typeface="B Titr" panose="00000700000000000000" pitchFamily="2" charset="-78"/>
              </a:rPr>
              <a:t> )</a:t>
            </a:r>
          </a:p>
        </p:txBody>
      </p:sp>
      <p:sp>
        <p:nvSpPr>
          <p:cNvPr id="3" name="Text Placeholder 2">
            <a:extLst>
              <a:ext uri="{FF2B5EF4-FFF2-40B4-BE49-F238E27FC236}">
                <a16:creationId xmlns:a16="http://schemas.microsoft.com/office/drawing/2014/main" id="{362E5F7B-5431-AD48-7C91-3BB74BE41199}"/>
              </a:ext>
            </a:extLst>
          </p:cNvPr>
          <p:cNvSpPr>
            <a:spLocks noGrp="1"/>
          </p:cNvSpPr>
          <p:nvPr>
            <p:ph type="body" idx="1"/>
          </p:nvPr>
        </p:nvSpPr>
        <p:spPr>
          <a:xfrm>
            <a:off x="950976" y="1825625"/>
            <a:ext cx="10402823" cy="4351338"/>
          </a:xfrm>
        </p:spPr>
        <p:txBody>
          <a:bodyPr>
            <a:normAutofit/>
          </a:bodyPr>
          <a:lstStyle/>
          <a:p>
            <a:pPr marR="0" lvl="0" algn="just" rtl="1"/>
            <a:r>
              <a:rPr lang="fa-IR" sz="2800" b="0" i="0" u="none" strike="noStrike" kern="100" baseline="0" dirty="0">
                <a:cs typeface="B Nazanin" panose="00000400000000000000" pitchFamily="2" charset="-78"/>
              </a:rPr>
              <a:t>از سال 1980 به بعد </a:t>
            </a:r>
            <a:r>
              <a:rPr lang="fa-IR" sz="2800" b="0" i="0" u="none" strike="noStrike" kern="100" baseline="0" dirty="0">
                <a:solidFill>
                  <a:srgbClr val="FF0000"/>
                </a:solidFill>
                <a:cs typeface="B Nazanin" panose="00000400000000000000" pitchFamily="2" charset="-78"/>
              </a:rPr>
              <a:t>پیشرفت در دانش پیوند</a:t>
            </a:r>
            <a:r>
              <a:rPr lang="fa-IR" sz="2800" kern="100" dirty="0">
                <a:solidFill>
                  <a:srgbClr val="FF0000"/>
                </a:solidFill>
              </a:rPr>
              <a:t> سبب:</a:t>
            </a:r>
          </a:p>
          <a:p>
            <a:pPr marL="1428750" lvl="2" indent="-514350" algn="just">
              <a:buFont typeface="+mj-lt"/>
              <a:buAutoNum type="arabicPeriod"/>
            </a:pPr>
            <a:r>
              <a:rPr lang="fa-IR" sz="2800" b="0" i="0" u="none" strike="noStrike" kern="100" baseline="0" dirty="0">
                <a:cs typeface="B Nazanin" panose="00000400000000000000" pitchFamily="2" charset="-78"/>
              </a:rPr>
              <a:t> افزایش اعضای قابل پیوند</a:t>
            </a:r>
          </a:p>
          <a:p>
            <a:pPr marL="1428750" lvl="2" indent="-514350" algn="just">
              <a:buFont typeface="+mj-lt"/>
              <a:buAutoNum type="arabicPeriod"/>
            </a:pPr>
            <a:r>
              <a:rPr lang="fa-IR" sz="2800" kern="100" dirty="0"/>
              <a:t>بهبود </a:t>
            </a:r>
            <a:r>
              <a:rPr lang="fa-IR" sz="2800" b="0" i="0" u="none" strike="noStrike" kern="100" baseline="0" dirty="0">
                <a:cs typeface="B Nazanin" panose="00000400000000000000" pitchFamily="2" charset="-78"/>
              </a:rPr>
              <a:t>پیامد عمل پیوند</a:t>
            </a:r>
          </a:p>
          <a:p>
            <a:pPr marL="1428750" lvl="2" indent="-514350" algn="just">
              <a:buFont typeface="+mj-lt"/>
              <a:buAutoNum type="arabicPeriod"/>
            </a:pPr>
            <a:endParaRPr lang="fa-IR" sz="2800" b="0" i="0" u="none" strike="noStrike" kern="100" baseline="0" dirty="0">
              <a:cs typeface="B Nazanin" panose="00000400000000000000" pitchFamily="2" charset="-78"/>
            </a:endParaRPr>
          </a:p>
          <a:p>
            <a:pPr marR="0" lvl="0" algn="just" rtl="1"/>
            <a:r>
              <a:rPr lang="fa-IR" sz="2800" b="0" i="0" u="none" strike="noStrike" kern="100" baseline="0" dirty="0">
                <a:solidFill>
                  <a:srgbClr val="FF0000"/>
                </a:solidFill>
                <a:cs typeface="B Nazanin" panose="00000400000000000000" pitchFamily="2" charset="-78"/>
              </a:rPr>
              <a:t>مراکز مختلف جهان </a:t>
            </a:r>
            <a:r>
              <a:rPr lang="fa-IR" sz="2800" b="0" i="0" u="none" strike="noStrike" kern="100" baseline="0" dirty="0">
                <a:cs typeface="B Nazanin" panose="00000400000000000000" pitchFamily="2" charset="-78"/>
              </a:rPr>
              <a:t>با </a:t>
            </a:r>
            <a:r>
              <a:rPr lang="fa-IR" sz="2800" b="0" i="0" u="none" strike="noStrike" kern="100" baseline="0" dirty="0" err="1">
                <a:cs typeface="B Nazanin" panose="00000400000000000000" pitchFamily="2" charset="-78"/>
              </a:rPr>
              <a:t>موافقیت</a:t>
            </a:r>
            <a:r>
              <a:rPr lang="fa-IR" sz="2800" b="0" i="0" u="none" strike="noStrike" kern="100" baseline="0" dirty="0">
                <a:cs typeface="B Nazanin" panose="00000400000000000000" pitchFamily="2" charset="-78"/>
              </a:rPr>
              <a:t> اقدام به پیوند کلیه، کبد، قلب، پانکراس و اعضای گوارشی  می کنند.</a:t>
            </a:r>
          </a:p>
          <a:p>
            <a:pPr marR="0" lvl="0" algn="just" rtl="1"/>
            <a:r>
              <a:rPr lang="fa-IR" sz="2800" b="0" i="0" u="none" strike="noStrike" kern="100" baseline="0" dirty="0">
                <a:cs typeface="B Nazanin" panose="00000400000000000000" pitchFamily="2" charset="-78"/>
              </a:rPr>
              <a:t>پیوند، </a:t>
            </a:r>
            <a:r>
              <a:rPr lang="fa-IR" sz="2800" b="0" i="0" u="none" strike="noStrike" kern="100" baseline="0" dirty="0">
                <a:solidFill>
                  <a:srgbClr val="FF0000"/>
                </a:solidFill>
                <a:cs typeface="B Nazanin" panose="00000400000000000000" pitchFamily="2" charset="-78"/>
              </a:rPr>
              <a:t>درمان </a:t>
            </a:r>
            <a:r>
              <a:rPr lang="fa-IR" sz="2800" b="0" i="0" u="none" strike="noStrike" kern="100" baseline="0" dirty="0" err="1">
                <a:solidFill>
                  <a:srgbClr val="FF0000"/>
                </a:solidFill>
                <a:cs typeface="B Nazanin" panose="00000400000000000000" pitchFamily="2" charset="-78"/>
              </a:rPr>
              <a:t>ترجیحی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بسیاری از </a:t>
            </a:r>
            <a:r>
              <a:rPr lang="fa-IR" sz="2800" b="0" i="0" u="none" strike="noStrike" kern="100" baseline="0" dirty="0" err="1">
                <a:cs typeface="B Nazanin" panose="00000400000000000000" pitchFamily="2" charset="-78"/>
              </a:rPr>
              <a:t>اندیکاسیونها</a:t>
            </a:r>
            <a:r>
              <a:rPr lang="fa-IR" sz="2800" b="0" i="0" u="none" strike="noStrike" kern="100" baseline="0" dirty="0">
                <a:cs typeface="B Nazanin" panose="00000400000000000000" pitchFamily="2" charset="-78"/>
              </a:rPr>
              <a:t> می باشد.</a:t>
            </a:r>
          </a:p>
          <a:p>
            <a:pPr marR="0" lvl="0" algn="just" rtl="1"/>
            <a:r>
              <a:rPr lang="fa-IR" sz="2800" b="0" i="0" u="none" strike="noStrike" kern="100" baseline="0" dirty="0">
                <a:cs typeface="B Nazanin" panose="00000400000000000000" pitchFamily="2" charset="-78"/>
              </a:rPr>
              <a:t>پس از </a:t>
            </a:r>
            <a:r>
              <a:rPr lang="fa-IR" sz="2800" b="0" i="0" u="none" strike="noStrike" kern="100" baseline="0" dirty="0">
                <a:solidFill>
                  <a:srgbClr val="FF0000"/>
                </a:solidFill>
                <a:cs typeface="B Nazanin" panose="00000400000000000000" pitchFamily="2" charset="-78"/>
              </a:rPr>
              <a:t>اولین پیوند کلیه در سال 1957</a:t>
            </a:r>
            <a:r>
              <a:rPr lang="fa-IR" sz="2800" b="0" i="0" u="none" strike="noStrike" kern="100" baseline="0" dirty="0">
                <a:cs typeface="B Nazanin" panose="00000400000000000000" pitchFamily="2" charset="-78"/>
              </a:rPr>
              <a:t> تقاضا برای پیوند افزایش یافته است.</a:t>
            </a:r>
          </a:p>
        </p:txBody>
      </p:sp>
      <p:pic>
        <p:nvPicPr>
          <p:cNvPr id="6" name="Picture 5">
            <a:extLst>
              <a:ext uri="{FF2B5EF4-FFF2-40B4-BE49-F238E27FC236}">
                <a16:creationId xmlns:a16="http://schemas.microsoft.com/office/drawing/2014/main" id="{47B9F039-0322-6C2E-928B-3D7B4018759B}"/>
              </a:ext>
            </a:extLst>
          </p:cNvPr>
          <p:cNvPicPr>
            <a:picLocks noChangeAspect="1"/>
          </p:cNvPicPr>
          <p:nvPr/>
        </p:nvPicPr>
        <p:blipFill>
          <a:blip r:embed="rId2"/>
          <a:stretch>
            <a:fillRect/>
          </a:stretch>
        </p:blipFill>
        <p:spPr>
          <a:xfrm>
            <a:off x="1287319" y="1690688"/>
            <a:ext cx="3147779" cy="1769052"/>
          </a:xfrm>
          <a:prstGeom prst="rect">
            <a:avLst/>
          </a:prstGeom>
        </p:spPr>
      </p:pic>
      <p:sp>
        <p:nvSpPr>
          <p:cNvPr id="4" name="Footer Placeholder 3">
            <a:extLst>
              <a:ext uri="{FF2B5EF4-FFF2-40B4-BE49-F238E27FC236}">
                <a16:creationId xmlns:a16="http://schemas.microsoft.com/office/drawing/2014/main" id="{122E4FBC-4AA9-EEA6-230A-8EE8CC95B56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1994088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6EEA-597D-B9A2-5486-46F4F34C46D9}"/>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کمبود عضو پیوندی</a:t>
            </a:r>
          </a:p>
        </p:txBody>
      </p:sp>
      <p:sp>
        <p:nvSpPr>
          <p:cNvPr id="3" name="Text Placeholder 2">
            <a:extLst>
              <a:ext uri="{FF2B5EF4-FFF2-40B4-BE49-F238E27FC236}">
                <a16:creationId xmlns:a16="http://schemas.microsoft.com/office/drawing/2014/main" id="{05FA7EBF-E39E-194C-E9E9-6F30BB4220D0}"/>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کمبود عضو پیوندی انگیزه ای شده است برای </a:t>
            </a:r>
            <a:r>
              <a:rPr lang="fa-IR" sz="2400" b="1" i="0" u="none" strike="noStrike" kern="100" baseline="0" dirty="0">
                <a:solidFill>
                  <a:srgbClr val="FF0000"/>
                </a:solidFill>
                <a:cs typeface="B Nazanin" panose="00000400000000000000" pitchFamily="2" charset="-78"/>
              </a:rPr>
              <a:t>جستجوی مداوم و ابداع راههای جایگزین</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در جهت افزایش اعضا و بافتهای پیوندی</a:t>
            </a:r>
          </a:p>
          <a:p>
            <a:pPr marR="0" lvl="0" rtl="1"/>
            <a:r>
              <a:rPr lang="fa-IR" sz="2400" b="0" i="0" u="none" strike="noStrike" kern="100" baseline="0" dirty="0">
                <a:cs typeface="B Nazanin" panose="00000400000000000000" pitchFamily="2" charset="-78"/>
              </a:rPr>
              <a:t>یک پیشرفت بزرگ استحصال اعضا از </a:t>
            </a:r>
            <a:r>
              <a:rPr lang="fa-IR" sz="2400" b="0" i="0" u="none" strike="noStrike" kern="100" baseline="0" dirty="0">
                <a:solidFill>
                  <a:srgbClr val="FF0000"/>
                </a:solidFill>
                <a:cs typeface="B Nazanin" panose="00000400000000000000" pitchFamily="2" charset="-78"/>
              </a:rPr>
              <a:t>خانواده و </a:t>
            </a:r>
            <a:r>
              <a:rPr lang="fa-IR" sz="2400" b="0" i="0" u="none" strike="noStrike" kern="100" baseline="0" dirty="0" err="1">
                <a:solidFill>
                  <a:srgbClr val="FF0000"/>
                </a:solidFill>
                <a:cs typeface="B Nazanin" panose="00000400000000000000" pitchFamily="2" charset="-78"/>
              </a:rPr>
              <a:t>اخیراً</a:t>
            </a:r>
            <a:r>
              <a:rPr lang="fa-IR" sz="2400" b="0" i="0" u="none" strike="noStrike" kern="100" baseline="0" dirty="0">
                <a:solidFill>
                  <a:srgbClr val="FF0000"/>
                </a:solidFill>
                <a:cs typeface="B Nazanin" panose="00000400000000000000" pitchFamily="2" charset="-78"/>
              </a:rPr>
              <a:t> دوستان و حتی از غریبه ها </a:t>
            </a:r>
            <a:r>
              <a:rPr lang="fa-IR" sz="2400" b="0" i="0" u="none" strike="noStrike" kern="100" baseline="0" dirty="0">
                <a:cs typeface="B Nazanin" panose="00000400000000000000" pitchFamily="2" charset="-78"/>
              </a:rPr>
              <a:t>بوده است.</a:t>
            </a:r>
          </a:p>
          <a:p>
            <a:pPr marR="0" lvl="0" rtl="1"/>
            <a:endParaRPr lang="fa-IR" sz="2400" b="0" i="0" u="none" strike="noStrike" kern="100" baseline="0" dirty="0">
              <a:cs typeface="B Nazanin" panose="00000400000000000000" pitchFamily="2" charset="-78"/>
            </a:endParaRPr>
          </a:p>
          <a:p>
            <a:pPr marR="0" lvl="1" rtl="1"/>
            <a:r>
              <a:rPr lang="fa-IR" sz="2400" b="1" i="0" u="none" strike="noStrike" kern="100" baseline="0" dirty="0">
                <a:solidFill>
                  <a:srgbClr val="FF0000"/>
                </a:solidFill>
                <a:cs typeface="B Compset" panose="00000400000000000000" pitchFamily="2" charset="-78"/>
              </a:rPr>
              <a:t> برخی موضوعات قابل بحث اخلاقی در پیوند :</a:t>
            </a:r>
          </a:p>
          <a:p>
            <a:pPr marL="457200" marR="0" lvl="0" indent="-457200" rtl="1">
              <a:buFont typeface="+mj-lt"/>
              <a:buAutoNum type="arabicPeriod"/>
            </a:pPr>
            <a:r>
              <a:rPr lang="fa-IR" sz="2400" b="0" i="0" u="none" strike="noStrike" kern="100" baseline="0" dirty="0">
                <a:cs typeface="B Nazanin" panose="00000400000000000000" pitchFamily="2" charset="-78"/>
              </a:rPr>
              <a:t>عده ای در اینترنت به جستجوی عضو می گردند و </a:t>
            </a:r>
            <a:r>
              <a:rPr lang="fa-IR" sz="2400" b="0" i="0" u="none" strike="noStrike" kern="100" baseline="0" dirty="0">
                <a:solidFill>
                  <a:srgbClr val="FF0000"/>
                </a:solidFill>
                <a:cs typeface="B Nazanin" panose="00000400000000000000" pitchFamily="2" charset="-78"/>
              </a:rPr>
              <a:t>هزینه</a:t>
            </a:r>
            <a:r>
              <a:rPr lang="fa-IR" sz="2400" b="0" i="0" u="none" strike="noStrike" kern="100" baseline="0" dirty="0">
                <a:cs typeface="B Nazanin" panose="00000400000000000000" pitchFamily="2" charset="-78"/>
              </a:rPr>
              <a:t> مرتبط را برای اهدا کننده زنده جبران می کنند  و حتی </a:t>
            </a:r>
            <a:r>
              <a:rPr lang="fa-IR" sz="2400" b="0" i="0" u="none" strike="noStrike" kern="100" baseline="0" dirty="0">
                <a:solidFill>
                  <a:srgbClr val="FF0000"/>
                </a:solidFill>
                <a:cs typeface="B Nazanin" panose="00000400000000000000" pitchFamily="2" charset="-78"/>
              </a:rPr>
              <a:t>پاداش مالی </a:t>
            </a:r>
            <a:r>
              <a:rPr lang="fa-IR" sz="2400" b="0" i="0" u="none" strike="noStrike" kern="100" baseline="0" dirty="0">
                <a:cs typeface="B Nazanin" panose="00000400000000000000" pitchFamily="2" charset="-78"/>
              </a:rPr>
              <a:t>نیز می دهند.</a:t>
            </a:r>
          </a:p>
          <a:p>
            <a:pPr marL="457200" marR="0" lvl="0" indent="-457200" rtl="1">
              <a:buFont typeface="+mj-lt"/>
              <a:buAutoNum type="arabicPeriod"/>
            </a:pPr>
            <a:r>
              <a:rPr lang="fa-IR" sz="2400" b="0" i="0" u="none" strike="noStrike" kern="100" baseline="0" dirty="0">
                <a:cs typeface="B Nazanin" panose="00000400000000000000" pitchFamily="2" charset="-78"/>
              </a:rPr>
              <a:t>استفاده از اعضای </a:t>
            </a:r>
            <a:r>
              <a:rPr lang="fa-IR" sz="2400" b="0" i="0" u="none" strike="noStrike" kern="100" baseline="0" dirty="0">
                <a:solidFill>
                  <a:srgbClr val="FF0000"/>
                </a:solidFill>
                <a:cs typeface="B Nazanin" panose="00000400000000000000" pitchFamily="2" charset="-78"/>
              </a:rPr>
              <a:t>حیوانات</a:t>
            </a:r>
            <a:r>
              <a:rPr lang="fa-IR" sz="2400" b="0" i="0" u="none" strike="noStrike" kern="100" baseline="0" dirty="0">
                <a:cs typeface="B Nazanin" panose="00000400000000000000" pitchFamily="2" charset="-78"/>
              </a:rPr>
              <a:t> برای پیوند در حال پژوهش است.</a:t>
            </a:r>
          </a:p>
          <a:p>
            <a:pPr marL="457200" marR="0" lvl="0" indent="-457200" rtl="1">
              <a:buFont typeface="+mj-lt"/>
              <a:buAutoNum type="arabicPeriod"/>
            </a:pP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خرید و فروش </a:t>
            </a:r>
            <a:r>
              <a:rPr lang="fa-IR" sz="2400" b="0" i="0" u="none" strike="noStrike" kern="100" baseline="0" dirty="0">
                <a:cs typeface="B Nazanin" panose="00000400000000000000" pitchFamily="2" charset="-78"/>
              </a:rPr>
              <a:t>عضو پیوند از دغدغه ها است.</a:t>
            </a:r>
          </a:p>
        </p:txBody>
      </p:sp>
      <p:sp>
        <p:nvSpPr>
          <p:cNvPr id="4" name="Footer Placeholder 3">
            <a:extLst>
              <a:ext uri="{FF2B5EF4-FFF2-40B4-BE49-F238E27FC236}">
                <a16:creationId xmlns:a16="http://schemas.microsoft.com/office/drawing/2014/main" id="{4889C03F-249F-7486-CFA7-7678F3268D3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1123054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812F-4F1A-B3F7-CC61-46F549A03158}"/>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چرا پیوند عضو دارای اهمیت است؟</a:t>
            </a:r>
          </a:p>
        </p:txBody>
      </p:sp>
      <p:sp>
        <p:nvSpPr>
          <p:cNvPr id="3" name="Text Placeholder 2">
            <a:extLst>
              <a:ext uri="{FF2B5EF4-FFF2-40B4-BE49-F238E27FC236}">
                <a16:creationId xmlns:a16="http://schemas.microsoft.com/office/drawing/2014/main" id="{4C6B6978-4E1C-B4CE-A05B-E570844FFD3B}"/>
              </a:ext>
            </a:extLst>
          </p:cNvPr>
          <p:cNvSpPr>
            <a:spLocks noGrp="1"/>
          </p:cNvSpPr>
          <p:nvPr>
            <p:ph type="body" idx="1"/>
          </p:nvPr>
        </p:nvSpPr>
        <p:spPr/>
        <p:txBody>
          <a:bodyPr>
            <a:normAutofit/>
          </a:bodyPr>
          <a:lstStyle/>
          <a:p>
            <a:pPr marR="0" lvl="0" rtl="1"/>
            <a:r>
              <a:rPr lang="fa-IR" sz="3200" b="0" i="0" u="none" strike="noStrike" kern="100" baseline="0" dirty="0">
                <a:cs typeface="B Nazanin" panose="00000400000000000000" pitchFamily="2" charset="-78"/>
              </a:rPr>
              <a:t>از چهار منظر به این موضوع می توان پاسخ داد:</a:t>
            </a:r>
          </a:p>
          <a:p>
            <a:pPr marL="1428750" lvl="2" indent="-514350">
              <a:buFont typeface="+mj-lt"/>
              <a:buAutoNum type="arabicPeriod"/>
            </a:pPr>
            <a:r>
              <a:rPr lang="fa-IR" sz="3200" b="0" i="0" u="none" strike="noStrike" kern="100" baseline="0" dirty="0">
                <a:solidFill>
                  <a:srgbClr val="FF0000"/>
                </a:solidFill>
                <a:cs typeface="B Nazanin" panose="00000400000000000000" pitchFamily="2" charset="-78"/>
              </a:rPr>
              <a:t>اخلاق</a:t>
            </a:r>
          </a:p>
          <a:p>
            <a:pPr marL="1428750" lvl="2" indent="-514350">
              <a:buFont typeface="+mj-lt"/>
              <a:buAutoNum type="arabicPeriod"/>
            </a:pPr>
            <a:r>
              <a:rPr lang="fa-IR" sz="3200" b="0" i="0" u="none" strike="noStrike" kern="100" baseline="0" dirty="0">
                <a:solidFill>
                  <a:srgbClr val="FF0000"/>
                </a:solidFill>
                <a:cs typeface="B Nazanin" panose="00000400000000000000" pitchFamily="2" charset="-78"/>
              </a:rPr>
              <a:t>قانون</a:t>
            </a:r>
          </a:p>
          <a:p>
            <a:pPr marL="1428750" lvl="2" indent="-514350">
              <a:buFont typeface="+mj-lt"/>
              <a:buAutoNum type="arabicPeriod"/>
            </a:pPr>
            <a:r>
              <a:rPr lang="fa-IR" sz="3200" b="0" i="0" u="none" strike="noStrike" kern="100" baseline="0" dirty="0">
                <a:solidFill>
                  <a:srgbClr val="FF0000"/>
                </a:solidFill>
                <a:cs typeface="B Nazanin" panose="00000400000000000000" pitchFamily="2" charset="-78"/>
              </a:rPr>
              <a:t>سیاستگذاری</a:t>
            </a:r>
          </a:p>
          <a:p>
            <a:pPr marL="1428750" lvl="2" indent="-514350">
              <a:buFont typeface="+mj-lt"/>
              <a:buAutoNum type="arabicPeriod"/>
            </a:pPr>
            <a:r>
              <a:rPr lang="fa-IR" sz="3200" b="0" i="0" u="none" strike="noStrike" kern="100" baseline="0" dirty="0">
                <a:solidFill>
                  <a:srgbClr val="FF0000"/>
                </a:solidFill>
                <a:cs typeface="B Nazanin" panose="00000400000000000000" pitchFamily="2" charset="-78"/>
              </a:rPr>
              <a:t>مطالعات تجربی</a:t>
            </a:r>
          </a:p>
        </p:txBody>
      </p:sp>
      <p:sp>
        <p:nvSpPr>
          <p:cNvPr id="4" name="Footer Placeholder 3">
            <a:extLst>
              <a:ext uri="{FF2B5EF4-FFF2-40B4-BE49-F238E27FC236}">
                <a16:creationId xmlns:a16="http://schemas.microsoft.com/office/drawing/2014/main" id="{64251820-BAE3-3B34-C0F5-B3EC5CE66DB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5775870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93BC6-84DC-3489-0815-5E92A3E2BEBB}"/>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اخلاق و  پیوند</a:t>
            </a:r>
          </a:p>
        </p:txBody>
      </p:sp>
      <p:sp>
        <p:nvSpPr>
          <p:cNvPr id="3" name="Text Placeholder 2">
            <a:extLst>
              <a:ext uri="{FF2B5EF4-FFF2-40B4-BE49-F238E27FC236}">
                <a16:creationId xmlns:a16="http://schemas.microsoft.com/office/drawing/2014/main" id="{D7CD3C8D-6FF7-2611-75C7-AC2D5D5E30BE}"/>
              </a:ext>
            </a:extLst>
          </p:cNvPr>
          <p:cNvSpPr>
            <a:spLocks noGrp="1"/>
          </p:cNvSpPr>
          <p:nvPr>
            <p:ph type="body" idx="1"/>
          </p:nvPr>
        </p:nvSpPr>
        <p:spPr/>
        <p:txBody>
          <a:bodyPr>
            <a:normAutofit/>
          </a:bodyPr>
          <a:lstStyle/>
          <a:p>
            <a:pPr marR="0" lvl="0" rtl="1"/>
            <a:r>
              <a:rPr lang="fa-IR" sz="3200" b="0" i="0" u="none" strike="noStrike" kern="100" baseline="0" dirty="0">
                <a:cs typeface="B Nazanin" panose="00000400000000000000" pitchFamily="2" charset="-78"/>
              </a:rPr>
              <a:t>چالش های اخلاقی پیوند عضو:</a:t>
            </a:r>
          </a:p>
          <a:p>
            <a:pPr marL="971550" lvl="1" indent="-514350">
              <a:buFont typeface="+mj-lt"/>
              <a:buAutoNum type="arabicPeriod"/>
            </a:pPr>
            <a:r>
              <a:rPr lang="fa-IR" sz="3200" b="0" i="0" u="none" strike="noStrike" kern="100" baseline="0" dirty="0">
                <a:solidFill>
                  <a:srgbClr val="FF0000"/>
                </a:solidFill>
                <a:cs typeface="B Nazanin" panose="00000400000000000000" pitchFamily="2" charset="-78"/>
              </a:rPr>
              <a:t>تعیین مرگ</a:t>
            </a:r>
          </a:p>
          <a:p>
            <a:pPr marL="971550" lvl="1" indent="-514350">
              <a:buFont typeface="+mj-lt"/>
              <a:buAutoNum type="arabicPeriod"/>
            </a:pPr>
            <a:r>
              <a:rPr lang="fa-IR" sz="3200" b="0" i="0" u="none" strike="noStrike" kern="100" baseline="0" dirty="0">
                <a:solidFill>
                  <a:srgbClr val="FF0000"/>
                </a:solidFill>
                <a:cs typeface="B Nazanin" panose="00000400000000000000" pitchFamily="2" charset="-78"/>
              </a:rPr>
              <a:t>استحصال عضو</a:t>
            </a:r>
          </a:p>
          <a:p>
            <a:pPr marL="971550" lvl="1" indent="-514350">
              <a:buFont typeface="+mj-lt"/>
              <a:buAutoNum type="arabicPeriod"/>
            </a:pPr>
            <a:r>
              <a:rPr lang="fa-IR" sz="3200" b="0" i="0" u="none" strike="noStrike" kern="100" baseline="0" dirty="0">
                <a:solidFill>
                  <a:srgbClr val="FF0000"/>
                </a:solidFill>
                <a:cs typeface="B Nazanin" panose="00000400000000000000" pitchFamily="2" charset="-78"/>
              </a:rPr>
              <a:t>تخصیص عضو</a:t>
            </a:r>
          </a:p>
        </p:txBody>
      </p:sp>
      <p:sp>
        <p:nvSpPr>
          <p:cNvPr id="4" name="Footer Placeholder 3">
            <a:extLst>
              <a:ext uri="{FF2B5EF4-FFF2-40B4-BE49-F238E27FC236}">
                <a16:creationId xmlns:a16="http://schemas.microsoft.com/office/drawing/2014/main" id="{8C8B6FA5-4D15-5678-290E-DB961F3E456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847395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podspace.pod.ir/api/files/DJI3OV554KOXTZUH?dl=1"/>
          <p:cNvPicPr/>
          <p:nvPr/>
        </p:nvPicPr>
        <p:blipFill>
          <a:blip r:embed="rId2">
            <a:extLst>
              <a:ext uri="{28A0092B-C50C-407E-A947-70E740481C1C}">
                <a14:useLocalDpi xmlns:a14="http://schemas.microsoft.com/office/drawing/2010/main" val="0"/>
              </a:ext>
            </a:extLst>
          </a:blip>
          <a:srcRect/>
          <a:stretch>
            <a:fillRect/>
          </a:stretch>
        </p:blipFill>
        <p:spPr bwMode="auto">
          <a:xfrm>
            <a:off x="-92152" y="0"/>
            <a:ext cx="9839656" cy="6858000"/>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3364AE20-9B15-08D7-28EB-04614A922488}"/>
                  </a:ext>
                </a:extLst>
              </p14:cNvPr>
              <p14:cNvContentPartPr/>
              <p14:nvPr/>
            </p14:nvContentPartPr>
            <p14:xfrm>
              <a:off x="7360704" y="5340096"/>
              <a:ext cx="360" cy="360"/>
            </p14:xfrm>
          </p:contentPart>
        </mc:Choice>
        <mc:Fallback xmlns="">
          <p:pic>
            <p:nvPicPr>
              <p:cNvPr id="5" name="Ink 4">
                <a:extLst>
                  <a:ext uri="{FF2B5EF4-FFF2-40B4-BE49-F238E27FC236}">
                    <a16:creationId xmlns:a16="http://schemas.microsoft.com/office/drawing/2014/main" id="{3364AE20-9B15-08D7-28EB-04614A922488}"/>
                  </a:ext>
                </a:extLst>
              </p:cNvPr>
              <p:cNvPicPr/>
              <p:nvPr/>
            </p:nvPicPr>
            <p:blipFill>
              <a:blip r:embed="rId4"/>
              <a:stretch>
                <a:fillRect/>
              </a:stretch>
            </p:blipFill>
            <p:spPr>
              <a:xfrm>
                <a:off x="7325064" y="530409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8FCDEAB5-AB3A-3370-4082-3B3C6FA65E6B}"/>
                  </a:ext>
                </a:extLst>
              </p14:cNvPr>
              <p14:cNvContentPartPr/>
              <p14:nvPr/>
            </p14:nvContentPartPr>
            <p14:xfrm>
              <a:off x="7360704" y="5568336"/>
              <a:ext cx="360" cy="360"/>
            </p14:xfrm>
          </p:contentPart>
        </mc:Choice>
        <mc:Fallback xmlns="">
          <p:pic>
            <p:nvPicPr>
              <p:cNvPr id="6" name="Ink 5">
                <a:extLst>
                  <a:ext uri="{FF2B5EF4-FFF2-40B4-BE49-F238E27FC236}">
                    <a16:creationId xmlns:a16="http://schemas.microsoft.com/office/drawing/2014/main" id="{8FCDEAB5-AB3A-3370-4082-3B3C6FA65E6B}"/>
                  </a:ext>
                </a:extLst>
              </p:cNvPr>
              <p:cNvPicPr/>
              <p:nvPr/>
            </p:nvPicPr>
            <p:blipFill>
              <a:blip r:embed="rId4"/>
              <a:stretch>
                <a:fillRect/>
              </a:stretch>
            </p:blipFill>
            <p:spPr>
              <a:xfrm>
                <a:off x="7325064" y="5532696"/>
                <a:ext cx="72000" cy="72000"/>
              </a:xfrm>
              <a:prstGeom prst="rect">
                <a:avLst/>
              </a:prstGeom>
            </p:spPr>
          </p:pic>
        </mc:Fallback>
      </mc:AlternateContent>
      <p:sp>
        <p:nvSpPr>
          <p:cNvPr id="7" name="Footer Placeholder 6">
            <a:extLst>
              <a:ext uri="{FF2B5EF4-FFF2-40B4-BE49-F238E27FC236}">
                <a16:creationId xmlns:a16="http://schemas.microsoft.com/office/drawing/2014/main" id="{C5CC23A6-CA50-5CE7-FBC4-D09F2E441AE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0028003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9E21-EA69-8D60-18F3-47E09B594191}"/>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اخلاق و تعریف مرگ</a:t>
            </a:r>
          </a:p>
        </p:txBody>
      </p:sp>
      <p:sp>
        <p:nvSpPr>
          <p:cNvPr id="3" name="Text Placeholder 2">
            <a:extLst>
              <a:ext uri="{FF2B5EF4-FFF2-40B4-BE49-F238E27FC236}">
                <a16:creationId xmlns:a16="http://schemas.microsoft.com/office/drawing/2014/main" id="{73121C95-5F9A-E6DD-74D6-2001120A5DC7}"/>
              </a:ext>
            </a:extLst>
          </p:cNvPr>
          <p:cNvSpPr>
            <a:spLocks noGrp="1"/>
          </p:cNvSpPr>
          <p:nvPr>
            <p:ph type="body" idx="1"/>
          </p:nvPr>
        </p:nvSpPr>
        <p:spPr/>
        <p:txBody>
          <a:bodyPr>
            <a:noAutofit/>
          </a:bodyPr>
          <a:lstStyle/>
          <a:p>
            <a:pPr marR="0" lvl="0" rtl="1">
              <a:lnSpc>
                <a:spcPct val="120000"/>
              </a:lnSpc>
              <a:spcBef>
                <a:spcPts val="600"/>
              </a:spcBef>
              <a:spcAft>
                <a:spcPts val="600"/>
              </a:spcAft>
            </a:pPr>
            <a:r>
              <a:rPr lang="fa-IR" sz="2200" b="0" i="0" u="none" strike="noStrike" kern="100" baseline="0" dirty="0">
                <a:solidFill>
                  <a:srgbClr val="FF0000"/>
                </a:solidFill>
                <a:cs typeface="B Nazanin" panose="00000400000000000000" pitchFamily="2" charset="-78"/>
              </a:rPr>
              <a:t>تعریفهای  مرگ  </a:t>
            </a:r>
            <a:r>
              <a:rPr lang="fa-IR" sz="2200" b="0" i="0" u="none" strike="noStrike" kern="100" baseline="0" dirty="0">
                <a:cs typeface="B Nazanin" panose="00000400000000000000" pitchFamily="2" charset="-78"/>
              </a:rPr>
              <a:t>در صدد است که </a:t>
            </a:r>
            <a:r>
              <a:rPr lang="fa-IR" sz="2200" b="1" i="0" u="none" strike="noStrike" kern="100" baseline="0" dirty="0">
                <a:solidFill>
                  <a:srgbClr val="FF0000"/>
                </a:solidFill>
                <a:cs typeface="B Nazanin" panose="00000400000000000000" pitchFamily="2" charset="-78"/>
              </a:rPr>
              <a:t>نقطه ای </a:t>
            </a:r>
            <a:r>
              <a:rPr lang="fa-IR" sz="2200" b="0" i="0" u="none" strike="noStrike" kern="100" baseline="0" dirty="0">
                <a:cs typeface="B Nazanin" panose="00000400000000000000" pitchFamily="2" charset="-78"/>
              </a:rPr>
              <a:t>را مشخص کند که در آن نقطه شخص </a:t>
            </a:r>
            <a:r>
              <a:rPr lang="fa-IR" sz="2200" b="0" i="0" u="none" strike="noStrike" kern="100" baseline="0" dirty="0">
                <a:solidFill>
                  <a:srgbClr val="FF0000"/>
                </a:solidFill>
                <a:cs typeface="B Nazanin" panose="00000400000000000000" pitchFamily="2" charset="-78"/>
              </a:rPr>
              <a:t>عملکرد های حیاتی</a:t>
            </a:r>
            <a:r>
              <a:rPr lang="fa-IR" sz="2200" b="0" i="0" u="none" strike="noStrike" kern="100" baseline="0" dirty="0">
                <a:cs typeface="B Nazanin" panose="00000400000000000000" pitchFamily="2" charset="-78"/>
              </a:rPr>
              <a:t> </a:t>
            </a:r>
            <a:r>
              <a:rPr lang="fa-IR" sz="2200" b="0" i="0" u="none" strike="noStrike" kern="100" baseline="0" dirty="0" err="1">
                <a:cs typeface="B Nazanin" panose="00000400000000000000" pitchFamily="2" charset="-78"/>
              </a:rPr>
              <a:t>اش</a:t>
            </a:r>
            <a:r>
              <a:rPr lang="fa-IR" sz="2200" b="0" i="0" u="none" strike="noStrike" kern="100" baseline="0" dirty="0">
                <a:cs typeface="B Nazanin" panose="00000400000000000000" pitchFamily="2" charset="-78"/>
              </a:rPr>
              <a:t> را از دست می دهد و در نتیجه  وضعیت او </a:t>
            </a:r>
            <a:r>
              <a:rPr lang="fa-IR" sz="2200" b="0" i="0" u="none" strike="noStrike" kern="100" baseline="0" dirty="0">
                <a:solidFill>
                  <a:srgbClr val="FF0000"/>
                </a:solidFill>
                <a:cs typeface="B Nazanin" panose="00000400000000000000" pitchFamily="2" charset="-78"/>
              </a:rPr>
              <a:t>از زنده به مرده</a:t>
            </a:r>
            <a:r>
              <a:rPr lang="fa-IR" sz="2200" b="0" i="0" u="none" strike="noStrike" kern="100" baseline="0" dirty="0">
                <a:cs typeface="B Nazanin" panose="00000400000000000000" pitchFamily="2" charset="-78"/>
              </a:rPr>
              <a:t> تغییر پیدا می کند.</a:t>
            </a:r>
          </a:p>
          <a:p>
            <a:pPr marR="0" lvl="0" rtl="1">
              <a:lnSpc>
                <a:spcPct val="120000"/>
              </a:lnSpc>
              <a:spcBef>
                <a:spcPts val="600"/>
              </a:spcBef>
              <a:spcAft>
                <a:spcPts val="600"/>
              </a:spcAft>
            </a:pPr>
            <a:r>
              <a:rPr lang="fa-IR" sz="2200" b="0" i="0" u="none" strike="noStrike" kern="100" baseline="0" dirty="0">
                <a:cs typeface="B Nazanin" panose="00000400000000000000" pitchFamily="2" charset="-78"/>
              </a:rPr>
              <a:t>تعریف مرگ،  یک  نقطه ای را مشخص می کند که از آن به بعد </a:t>
            </a:r>
            <a:r>
              <a:rPr lang="fa-IR" sz="2200" b="0" i="0" u="none" strike="noStrike" kern="100" baseline="0" dirty="0">
                <a:solidFill>
                  <a:srgbClr val="FF0000"/>
                </a:solidFill>
                <a:cs typeface="B Nazanin" panose="00000400000000000000" pitchFamily="2" charset="-78"/>
              </a:rPr>
              <a:t>از نظر اخلاقی مجاز است </a:t>
            </a:r>
            <a:r>
              <a:rPr lang="fa-IR" sz="2200" b="0" i="0" u="none" strike="noStrike" kern="100" baseline="0" dirty="0">
                <a:cs typeface="B Nazanin" panose="00000400000000000000" pitchFamily="2" charset="-78"/>
              </a:rPr>
              <a:t>که اعضا از بدن فرد مرده بیرون آورده شود.</a:t>
            </a:r>
          </a:p>
          <a:p>
            <a:pPr>
              <a:lnSpc>
                <a:spcPct val="120000"/>
              </a:lnSpc>
              <a:spcBef>
                <a:spcPts val="600"/>
              </a:spcBef>
              <a:spcAft>
                <a:spcPts val="600"/>
              </a:spcAft>
            </a:pPr>
            <a:r>
              <a:rPr lang="fa-IR" sz="2200" kern="100" dirty="0"/>
              <a:t>امروز </a:t>
            </a:r>
            <a:r>
              <a:rPr lang="fa-IR" sz="2200" b="1" kern="100" dirty="0">
                <a:solidFill>
                  <a:srgbClr val="FF0000"/>
                </a:solidFill>
                <a:cs typeface="B Compset" panose="00000400000000000000" pitchFamily="2" charset="-78"/>
              </a:rPr>
              <a:t>معیار مرگ مغزی</a:t>
            </a:r>
            <a:r>
              <a:rPr lang="fa-IR" sz="2200" kern="100" dirty="0">
                <a:solidFill>
                  <a:srgbClr val="FF0000"/>
                </a:solidFill>
              </a:rPr>
              <a:t>  </a:t>
            </a:r>
            <a:r>
              <a:rPr lang="fa-IR" sz="2200" kern="100" dirty="0"/>
              <a:t>( یعنی </a:t>
            </a:r>
            <a:r>
              <a:rPr lang="fa-IR" sz="2200" kern="100" dirty="0">
                <a:solidFill>
                  <a:srgbClr val="FF0000"/>
                </a:solidFill>
              </a:rPr>
              <a:t>نقطه مجاز </a:t>
            </a:r>
            <a:r>
              <a:rPr lang="fa-IR" sz="2200" kern="100" dirty="0"/>
              <a:t>برای برداشت عضو) توسط متخصصان مراقبت ویژه و جامعه ی پیوند </a:t>
            </a:r>
            <a:r>
              <a:rPr lang="fa-IR" sz="2200" kern="100" dirty="0" err="1"/>
              <a:t>بصورت</a:t>
            </a:r>
            <a:r>
              <a:rPr lang="fa-IR" sz="2200" kern="100" dirty="0"/>
              <a:t> گسترده پذیرفته شده است.</a:t>
            </a:r>
            <a:endParaRPr lang="fa-IR" sz="2200" b="0" i="0" u="none" strike="noStrike" kern="100" baseline="0" dirty="0">
              <a:solidFill>
                <a:srgbClr val="FF0000"/>
              </a:solidFill>
              <a:cs typeface="B Nazanin" panose="00000400000000000000" pitchFamily="2" charset="-78"/>
            </a:endParaRPr>
          </a:p>
          <a:p>
            <a:pPr lvl="0" rtl="0">
              <a:lnSpc>
                <a:spcPct val="120000"/>
              </a:lnSpc>
              <a:spcBef>
                <a:spcPts val="600"/>
              </a:spcBef>
              <a:spcAft>
                <a:spcPts val="600"/>
              </a:spcAft>
            </a:pPr>
            <a:r>
              <a:rPr lang="en-US" sz="2200" dirty="0"/>
              <a:t>Death is </a:t>
            </a:r>
            <a:r>
              <a:rPr lang="en-US" sz="2200" dirty="0">
                <a:solidFill>
                  <a:srgbClr val="FF0000"/>
                </a:solidFill>
              </a:rPr>
              <a:t>permanent and irreversible cessation </a:t>
            </a:r>
            <a:r>
              <a:rPr lang="en-US" sz="2200" dirty="0"/>
              <a:t>of function of the </a:t>
            </a:r>
            <a:r>
              <a:rPr lang="en-US" sz="2200" b="1" dirty="0"/>
              <a:t>three interlinked vital systems of the body </a:t>
            </a:r>
            <a:r>
              <a:rPr lang="en-US" sz="2200" dirty="0"/>
              <a:t>(</a:t>
            </a:r>
            <a:r>
              <a:rPr lang="en-US" sz="2200" dirty="0">
                <a:solidFill>
                  <a:srgbClr val="FF0000"/>
                </a:solidFill>
              </a:rPr>
              <a:t>tripod of life</a:t>
            </a:r>
            <a:r>
              <a:rPr lang="en-US" sz="2200" dirty="0"/>
              <a:t>) nervous, circulatory and respiratory systems. </a:t>
            </a:r>
            <a:r>
              <a:rPr lang="en-US" sz="1600" dirty="0"/>
              <a:t>(Medicolegal definition) </a:t>
            </a:r>
            <a:endParaRPr lang="fa-IR" sz="2200" b="0" i="0" u="none" strike="noStrike" kern="100" baseline="0" dirty="0">
              <a:solidFill>
                <a:srgbClr val="FF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1BA47D4A-6221-831E-F240-77E9AA7A443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4103464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132A-4B41-F492-0BB8-37E2DC839C78}"/>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فرهنگ و نقطه مرگ</a:t>
            </a:r>
          </a:p>
        </p:txBody>
      </p:sp>
      <p:sp>
        <p:nvSpPr>
          <p:cNvPr id="3" name="Text Placeholder 2">
            <a:extLst>
              <a:ext uri="{FF2B5EF4-FFF2-40B4-BE49-F238E27FC236}">
                <a16:creationId xmlns:a16="http://schemas.microsoft.com/office/drawing/2014/main" id="{9C049F41-8120-2837-1E63-7F780A46E12C}"/>
              </a:ext>
            </a:extLst>
          </p:cNvPr>
          <p:cNvSpPr>
            <a:spLocks noGrp="1"/>
          </p:cNvSpPr>
          <p:nvPr>
            <p:ph type="body" idx="1"/>
          </p:nvPr>
        </p:nvSpPr>
        <p:spPr>
          <a:xfrm>
            <a:off x="6589966" y="1993391"/>
            <a:ext cx="4763834" cy="4183571"/>
          </a:xfrm>
        </p:spPr>
        <p:txBody>
          <a:bodyPr>
            <a:normAutofit/>
          </a:bodyPr>
          <a:lstStyle/>
          <a:p>
            <a:pPr marR="0" lvl="0" algn="just" rtl="1"/>
            <a:r>
              <a:rPr lang="fa-IR" sz="2800" b="0" i="0" u="none" strike="noStrike" kern="100" baseline="0" dirty="0">
                <a:cs typeface="B Nazanin" panose="00000400000000000000" pitchFamily="2" charset="-78"/>
              </a:rPr>
              <a:t>برخی فرهنگ ها معیار </a:t>
            </a:r>
            <a:r>
              <a:rPr lang="fa-IR" sz="2800" b="0" i="0" u="none" strike="noStrike" kern="100" baseline="0" dirty="0">
                <a:solidFill>
                  <a:srgbClr val="FF0000"/>
                </a:solidFill>
                <a:cs typeface="B Nazanin" panose="00000400000000000000" pitchFamily="2" charset="-78"/>
              </a:rPr>
              <a:t>مرگ مغزی </a:t>
            </a:r>
            <a:r>
              <a:rPr lang="fa-IR" sz="2800" b="0" i="0" u="none" strike="noStrike" kern="100" baseline="0" dirty="0">
                <a:cs typeface="B Nazanin" panose="00000400000000000000" pitchFamily="2" charset="-78"/>
              </a:rPr>
              <a:t>را </a:t>
            </a:r>
            <a:r>
              <a:rPr lang="fa-IR" sz="2800" b="0" i="0" u="none" strike="noStrike" kern="100" baseline="0" dirty="0" err="1">
                <a:cs typeface="B Nazanin" panose="00000400000000000000" pitchFamily="2" charset="-78"/>
              </a:rPr>
              <a:t>نمی</a:t>
            </a:r>
            <a:r>
              <a:rPr lang="fa-IR" sz="2800" b="0" i="0" u="none" strike="noStrike" kern="100" baseline="0" dirty="0">
                <a:cs typeface="B Nazanin" panose="00000400000000000000" pitchFamily="2" charset="-78"/>
              </a:rPr>
              <a:t> پذیرند بلکه </a:t>
            </a:r>
            <a:r>
              <a:rPr lang="fa-IR" sz="2800" b="0" i="0" u="none" strike="noStrike" kern="100" baseline="0" dirty="0" err="1">
                <a:cs typeface="B Nazanin" panose="00000400000000000000" pitchFamily="2" charset="-78"/>
              </a:rPr>
              <a:t>بصورت</a:t>
            </a:r>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سنتی</a:t>
            </a:r>
            <a:r>
              <a:rPr lang="fa-IR" sz="2800" b="0" i="0" u="none" strike="noStrike" kern="100" baseline="0" dirty="0">
                <a:cs typeface="B Nazanin" panose="00000400000000000000" pitchFamily="2" charset="-78"/>
              </a:rPr>
              <a:t> مرگ را نقطه توقف غیر قابل بازگشت </a:t>
            </a:r>
            <a:r>
              <a:rPr lang="fa-IR" sz="2800" b="0" i="0" u="none" strike="noStrike" kern="100" baseline="0" dirty="0">
                <a:solidFill>
                  <a:srgbClr val="FF0000"/>
                </a:solidFill>
                <a:cs typeface="B Nazanin" panose="00000400000000000000" pitchFamily="2" charset="-78"/>
              </a:rPr>
              <a:t>عملکردهای قلبی تنفسی </a:t>
            </a:r>
            <a:r>
              <a:rPr lang="fa-IR" sz="2800" b="0" i="0" u="none" strike="noStrike" kern="100" baseline="0" dirty="0">
                <a:cs typeface="B Nazanin" panose="00000400000000000000" pitchFamily="2" charset="-78"/>
              </a:rPr>
              <a:t>می دانند.</a:t>
            </a:r>
          </a:p>
          <a:p>
            <a:pPr marR="0" lvl="0" algn="just" rtl="1"/>
            <a:endParaRPr lang="fa-IR" sz="2800" b="0" i="0" u="none" strike="noStrike" kern="100" baseline="0" dirty="0">
              <a:cs typeface="B Nazanin" panose="00000400000000000000" pitchFamily="2" charset="-78"/>
            </a:endParaRPr>
          </a:p>
          <a:p>
            <a:pPr marR="0" lvl="0" algn="just" rtl="1"/>
            <a:r>
              <a:rPr lang="fa-IR" sz="2800" b="0" i="0" u="none" strike="noStrike" kern="100" baseline="0" dirty="0">
                <a:cs typeface="B Nazanin" panose="00000400000000000000" pitchFamily="2" charset="-78"/>
              </a:rPr>
              <a:t>تفاوت در تعریف مرگ تاثیر گذار است بر تعیین </a:t>
            </a:r>
            <a:r>
              <a:rPr lang="fa-IR" sz="2800" b="0" i="0" u="none" strike="noStrike" kern="100" baseline="0" dirty="0">
                <a:solidFill>
                  <a:srgbClr val="FF0000"/>
                </a:solidFill>
                <a:cs typeface="B Nazanin" panose="00000400000000000000" pitchFamily="2" charset="-78"/>
              </a:rPr>
              <a:t>معیارهای قانونی و پزشکی </a:t>
            </a:r>
            <a:r>
              <a:rPr lang="fa-IR" sz="2800" b="0" i="0" u="none" strike="noStrike" kern="100" baseline="0" dirty="0">
                <a:cs typeface="B Nazanin" panose="00000400000000000000" pitchFamily="2" charset="-78"/>
              </a:rPr>
              <a:t>برای استحصال عضو پس از مرگ.</a:t>
            </a:r>
          </a:p>
        </p:txBody>
      </p:sp>
      <p:pic>
        <p:nvPicPr>
          <p:cNvPr id="4" name="Picture 3">
            <a:extLst>
              <a:ext uri="{FF2B5EF4-FFF2-40B4-BE49-F238E27FC236}">
                <a16:creationId xmlns:a16="http://schemas.microsoft.com/office/drawing/2014/main" id="{1517A22E-3872-8ACA-E6F4-38E4E3924A11}"/>
              </a:ext>
            </a:extLst>
          </p:cNvPr>
          <p:cNvPicPr>
            <a:picLocks noChangeAspect="1"/>
          </p:cNvPicPr>
          <p:nvPr/>
        </p:nvPicPr>
        <p:blipFill>
          <a:blip r:embed="rId2"/>
          <a:stretch>
            <a:fillRect/>
          </a:stretch>
        </p:blipFill>
        <p:spPr>
          <a:xfrm>
            <a:off x="971660" y="2299238"/>
            <a:ext cx="5267325" cy="3571875"/>
          </a:xfrm>
          <a:prstGeom prst="rect">
            <a:avLst/>
          </a:prstGeom>
        </p:spPr>
      </p:pic>
      <p:sp>
        <p:nvSpPr>
          <p:cNvPr id="5" name="Footer Placeholder 4">
            <a:extLst>
              <a:ext uri="{FF2B5EF4-FFF2-40B4-BE49-F238E27FC236}">
                <a16:creationId xmlns:a16="http://schemas.microsoft.com/office/drawing/2014/main" id="{D5C16A12-DE9B-091D-641A-8DAD77396EA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847583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296C5-CF46-AD1A-A31B-7971415F8C0A}"/>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سوال</a:t>
            </a:r>
            <a:r>
              <a:rPr lang="fa-IR" kern="100" dirty="0">
                <a:solidFill>
                  <a:srgbClr val="7030A0"/>
                </a:solidFill>
              </a:rPr>
              <a:t> : مالک بدن متوفی کیست؟</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7CD0E2C-C58E-CE56-15E8-4517A0A8CF2A}"/>
              </a:ext>
            </a:extLst>
          </p:cNvPr>
          <p:cNvSpPr>
            <a:spLocks noGrp="1"/>
          </p:cNvSpPr>
          <p:nvPr>
            <p:ph type="body" idx="1"/>
          </p:nvPr>
        </p:nvSpPr>
        <p:spPr/>
        <p:txBody>
          <a:bodyPr>
            <a:normAutofit lnSpcReduction="10000"/>
          </a:bodyPr>
          <a:lstStyle/>
          <a:p>
            <a:pPr marL="457200" marR="0" lvl="0" indent="-457200" algn="just" rtl="1">
              <a:buFont typeface="+mj-lt"/>
              <a:buAutoNum type="arabicPeriod"/>
            </a:pPr>
            <a:r>
              <a:rPr lang="fa-IR" sz="2400" b="0" i="0" u="none" strike="noStrike" kern="100" baseline="0" dirty="0">
                <a:cs typeface="B Nazanin" panose="00000400000000000000" pitchFamily="2" charset="-78"/>
              </a:rPr>
              <a:t>آیا اعضای بدن افراد بعد از مرگ، منبعی متعلق به </a:t>
            </a:r>
            <a:r>
              <a:rPr lang="fa-IR" sz="2400" b="0" i="0" u="none" strike="noStrike" kern="100" baseline="0" dirty="0">
                <a:solidFill>
                  <a:srgbClr val="FF0000"/>
                </a:solidFill>
                <a:cs typeface="B Nazanin" panose="00000400000000000000" pitchFamily="2" charset="-78"/>
              </a:rPr>
              <a:t>جامعه </a:t>
            </a:r>
            <a:r>
              <a:rPr lang="fa-IR" sz="2400" b="0" i="0" u="none" strike="noStrike" kern="100" baseline="0" dirty="0">
                <a:cs typeface="B Nazanin" panose="00000400000000000000" pitchFamily="2" charset="-78"/>
              </a:rPr>
              <a:t>است؟ و می توان بطور خودکار  آنها را برداشت؟</a:t>
            </a:r>
          </a:p>
          <a:p>
            <a:pPr marL="457200" marR="0" lvl="0" indent="-457200" algn="just" rtl="1">
              <a:buFont typeface="+mj-lt"/>
              <a:buAutoNum type="arabicPeriod"/>
            </a:pPr>
            <a:r>
              <a:rPr lang="fa-IR" sz="2400" b="0" i="0" u="none" strike="noStrike" kern="100" baseline="0" dirty="0">
                <a:cs typeface="B Nazanin" panose="00000400000000000000" pitchFamily="2" charset="-78"/>
              </a:rPr>
              <a:t>آیا اعضای بدن افراد جزو متعلقات شخصی هر </a:t>
            </a:r>
            <a:r>
              <a:rPr lang="fa-IR" sz="2400" b="0" i="0" u="none" strike="noStrike" kern="100" baseline="0" dirty="0">
                <a:solidFill>
                  <a:srgbClr val="FF0000"/>
                </a:solidFill>
                <a:cs typeface="B Nazanin" panose="00000400000000000000" pitchFamily="2" charset="-78"/>
              </a:rPr>
              <a:t>فرد</a:t>
            </a:r>
            <a:r>
              <a:rPr lang="fa-IR" sz="2400" b="0" i="0" u="none" strike="noStrike" kern="100" baseline="0" dirty="0">
                <a:cs typeface="B Nazanin" panose="00000400000000000000" pitchFamily="2" charset="-78"/>
              </a:rPr>
              <a:t> است و برداشت مستلزم اجازه ی خود فرد است؟ ( مدل مبتنی بر اتونومی)</a:t>
            </a:r>
          </a:p>
          <a:p>
            <a:pPr marL="457200" marR="0" lvl="0" indent="-457200" algn="just" rtl="1">
              <a:buFont typeface="+mj-lt"/>
              <a:buAutoNum type="arabicPeriod"/>
            </a:pPr>
            <a:endParaRPr lang="fa-IR" sz="1600" b="0" i="0" u="none" strike="noStrike" kern="100" baseline="0" dirty="0">
              <a:cs typeface="B Nazanin" panose="00000400000000000000" pitchFamily="2" charset="-78"/>
            </a:endParaRPr>
          </a:p>
          <a:p>
            <a:pPr marL="0" marR="0" lvl="0" indent="0" algn="just" rtl="1">
              <a:buNone/>
            </a:pPr>
            <a:r>
              <a:rPr lang="fa-IR" sz="2400" b="0" i="0" u="none" strike="noStrike" kern="100" baseline="0" dirty="0">
                <a:cs typeface="B Nazanin" panose="00000400000000000000" pitchFamily="2" charset="-78"/>
              </a:rPr>
              <a:t>شایعترین نظر این است که عضو متوفی را</a:t>
            </a:r>
            <a:r>
              <a:rPr lang="fa-IR" sz="2400" b="0" i="0" u="none" strike="noStrike" kern="100" baseline="0" dirty="0">
                <a:solidFill>
                  <a:srgbClr val="FF0000"/>
                </a:solidFill>
                <a:cs typeface="B Nazanin" panose="00000400000000000000" pitchFamily="2" charset="-78"/>
              </a:rPr>
              <a:t> مربوط به فرد (شخص) متوفی </a:t>
            </a:r>
            <a:r>
              <a:rPr lang="fa-IR" sz="2400" b="0" i="0" u="none" strike="noStrike" kern="100" baseline="0" dirty="0">
                <a:cs typeface="B Nazanin" panose="00000400000000000000" pitchFamily="2" charset="-78"/>
              </a:rPr>
              <a:t>می داند و برای برداشت نیاز به روشهای زیر :</a:t>
            </a:r>
          </a:p>
          <a:p>
            <a:pPr marL="457200" marR="0" lvl="0" indent="-457200" algn="just" rtl="1">
              <a:buFont typeface="+mj-lt"/>
              <a:buAutoNum type="arabicPeriod"/>
            </a:pPr>
            <a:r>
              <a:rPr lang="fa-IR" sz="2400" b="0" i="0" u="none" strike="noStrike" kern="100" baseline="0" dirty="0" err="1">
                <a:solidFill>
                  <a:srgbClr val="FF0000"/>
                </a:solidFill>
                <a:cs typeface="B Nazanin" panose="00000400000000000000" pitchFamily="2" charset="-78"/>
              </a:rPr>
              <a:t>اجاز</a:t>
            </a:r>
            <a:r>
              <a:rPr lang="fa-IR" sz="2400" b="0" i="0" u="none" strike="noStrike" kern="100" baseline="0" dirty="0">
                <a:solidFill>
                  <a:srgbClr val="FF0000"/>
                </a:solidFill>
                <a:cs typeface="B Nazanin" panose="00000400000000000000" pitchFamily="2" charset="-78"/>
              </a:rPr>
              <a:t> شخص </a:t>
            </a:r>
            <a:r>
              <a:rPr lang="fa-IR" sz="2400" b="0" i="0" u="none" strike="noStrike" kern="100" baseline="0" dirty="0">
                <a:cs typeface="B Nazanin" panose="00000400000000000000" pitchFamily="2" charset="-78"/>
              </a:rPr>
              <a:t>در زمان حیات با اخذ </a:t>
            </a:r>
            <a:r>
              <a:rPr lang="fa-IR" sz="2400" b="0" i="0" u="none" strike="noStrike" kern="100" baseline="0" dirty="0" err="1">
                <a:cs typeface="B Nazanin" panose="00000400000000000000" pitchFamily="2" charset="-78"/>
              </a:rPr>
              <a:t>بصورت</a:t>
            </a:r>
            <a:r>
              <a:rPr lang="fa-IR" sz="2400" b="0" i="0" u="none" strike="noStrike" kern="100" baseline="0" dirty="0">
                <a:cs typeface="B Nazanin" panose="00000400000000000000" pitchFamily="2" charset="-78"/>
              </a:rPr>
              <a:t> کارت اهدا </a:t>
            </a:r>
          </a:p>
          <a:p>
            <a:pPr marL="457200" marR="0" lvl="0" indent="-457200" algn="just" rtl="1">
              <a:buFont typeface="+mj-lt"/>
              <a:buAutoNum type="arabicPeriod"/>
            </a:pPr>
            <a:r>
              <a:rPr lang="fa-IR" sz="2400" b="0" i="0" u="none" strike="noStrike" kern="100" baseline="0" dirty="0">
                <a:solidFill>
                  <a:srgbClr val="FF0000"/>
                </a:solidFill>
                <a:cs typeface="B Nazanin" panose="00000400000000000000" pitchFamily="2" charset="-78"/>
              </a:rPr>
              <a:t>رضایت بستگان</a:t>
            </a:r>
          </a:p>
          <a:p>
            <a:pPr marL="914400" lvl="2" indent="0" algn="just">
              <a:buNone/>
            </a:pPr>
            <a:r>
              <a:rPr lang="fa-IR" sz="2400" b="0" i="0" u="none" strike="noStrike" kern="100" baseline="0" dirty="0">
                <a:cs typeface="B Nazanin" panose="00000400000000000000" pitchFamily="2" charset="-78"/>
              </a:rPr>
              <a:t>برخی رضایت بستگان را توام با نگرانی اخلاقی می دانند زیر</a:t>
            </a:r>
          </a:p>
          <a:p>
            <a:pPr marL="1828800" lvl="3" indent="-457200">
              <a:buFont typeface="+mj-lt"/>
              <a:buAutoNum type="arabicPeriod"/>
            </a:pPr>
            <a:r>
              <a:rPr lang="fa-IR" sz="2400" b="0" i="0" u="none" strike="noStrike" kern="100" baseline="0" dirty="0">
                <a:cs typeface="B Nazanin" panose="00000400000000000000" pitchFamily="2" charset="-78"/>
              </a:rPr>
              <a:t>ممکن در زمان حیات موضوع با فرد در میان گذاشته نشده باشد.( بهترین مصالحه را ندانیم)</a:t>
            </a:r>
          </a:p>
          <a:p>
            <a:pPr marL="1828800" lvl="3" indent="-457200">
              <a:buFont typeface="+mj-lt"/>
              <a:buAutoNum type="arabicPeriod"/>
            </a:pPr>
            <a:r>
              <a:rPr lang="fa-IR" sz="2400" b="0" i="0" u="none" strike="noStrike" kern="100" baseline="0" dirty="0">
                <a:cs typeface="B Nazanin" panose="00000400000000000000" pitchFamily="2" charset="-78"/>
              </a:rPr>
              <a:t>فرض رضایت </a:t>
            </a:r>
            <a:r>
              <a:rPr lang="fa-IR" sz="2400" b="0" i="0" u="none" strike="noStrike" kern="100" baseline="0" dirty="0" err="1">
                <a:cs typeface="B Nazanin" panose="00000400000000000000" pitchFamily="2" charset="-78"/>
              </a:rPr>
              <a:t>میت</a:t>
            </a:r>
            <a:r>
              <a:rPr lang="fa-IR" sz="2400" b="0" i="0" u="none" strike="noStrike" kern="100" baseline="0" dirty="0">
                <a:cs typeface="B Nazanin" panose="00000400000000000000" pitchFamily="2" charset="-78"/>
              </a:rPr>
              <a:t> توسط شخص دیگر دارای چالش است.</a:t>
            </a:r>
          </a:p>
        </p:txBody>
      </p:sp>
      <p:sp>
        <p:nvSpPr>
          <p:cNvPr id="4" name="Footer Placeholder 3">
            <a:extLst>
              <a:ext uri="{FF2B5EF4-FFF2-40B4-BE49-F238E27FC236}">
                <a16:creationId xmlns:a16="http://schemas.microsoft.com/office/drawing/2014/main" id="{B3F88A6E-6ECE-F096-427D-6B45CD43F3D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5832975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715E-5678-9655-2F07-679E2E2E1800}"/>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مدل رضایت </a:t>
            </a:r>
            <a:r>
              <a:rPr lang="fa-IR" b="0" i="0" u="none" strike="noStrike" kern="100" baseline="0" dirty="0" err="1">
                <a:solidFill>
                  <a:srgbClr val="7030A0"/>
                </a:solidFill>
                <a:cs typeface="B Titr" panose="00000700000000000000" pitchFamily="2" charset="-78"/>
              </a:rPr>
              <a:t>مفروض</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میت</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 </a:t>
            </a:r>
            <a:r>
              <a:rPr lang="en-US" b="0" i="0" u="none" strike="noStrike" kern="100" baseline="0" dirty="0">
                <a:solidFill>
                  <a:srgbClr val="7030A0"/>
                </a:solidFill>
                <a:latin typeface="Aptos Display" panose="020B0004020202020204" pitchFamily="34" charset="0"/>
                <a:cs typeface="B Titr" panose="00000700000000000000" pitchFamily="2" charset="-78"/>
              </a:rPr>
              <a:t>Presumed Consent</a:t>
            </a:r>
            <a:r>
              <a:rPr lang="fa-IR" b="0" i="0" u="none" strike="noStrike" kern="100" baseline="0" dirty="0">
                <a:solidFill>
                  <a:srgbClr val="7030A0"/>
                </a:solidFill>
                <a:latin typeface="Aptos Display" panose="020B0004020202020204" pitchFamily="34" charset="0"/>
                <a:cs typeface="B Titr" panose="00000700000000000000" pitchFamily="2" charset="-78"/>
              </a:rPr>
              <a:t> )</a:t>
            </a:r>
          </a:p>
        </p:txBody>
      </p:sp>
      <p:sp>
        <p:nvSpPr>
          <p:cNvPr id="3" name="Text Placeholder 2">
            <a:extLst>
              <a:ext uri="{FF2B5EF4-FFF2-40B4-BE49-F238E27FC236}">
                <a16:creationId xmlns:a16="http://schemas.microsoft.com/office/drawing/2014/main" id="{3844F25F-C64E-0E8E-14FF-1FAAA67E3BAD}"/>
              </a:ext>
            </a:extLst>
          </p:cNvPr>
          <p:cNvSpPr>
            <a:spLocks noGrp="1"/>
          </p:cNvSpPr>
          <p:nvPr>
            <p:ph type="body" idx="1"/>
          </p:nvPr>
        </p:nvSpPr>
        <p:spPr>
          <a:xfrm>
            <a:off x="838200" y="2404871"/>
            <a:ext cx="10515600" cy="3772091"/>
          </a:xfrm>
        </p:spPr>
        <p:txBody>
          <a:bodyPr>
            <a:normAutofit/>
          </a:bodyPr>
          <a:lstStyle/>
          <a:p>
            <a:pPr marR="0" lvl="0" rtl="1"/>
            <a:r>
              <a:rPr lang="fa-IR" sz="2800" b="1" i="0" u="none" strike="noStrike" kern="100" baseline="0" dirty="0">
                <a:solidFill>
                  <a:srgbClr val="FF0000"/>
                </a:solidFill>
                <a:cs typeface="B Nazanin" panose="00000400000000000000" pitchFamily="2" charset="-78"/>
              </a:rPr>
              <a:t>مدل رضایت </a:t>
            </a:r>
            <a:r>
              <a:rPr lang="fa-IR" sz="2800" b="1" i="0" u="none" strike="noStrike" kern="100" baseline="0" dirty="0" err="1">
                <a:solidFill>
                  <a:srgbClr val="FF0000"/>
                </a:solidFill>
                <a:cs typeface="B Nazanin" panose="00000400000000000000" pitchFamily="2" charset="-78"/>
              </a:rPr>
              <a:t>مفروض</a:t>
            </a:r>
            <a:r>
              <a:rPr lang="fa-IR" sz="2800" b="1" i="0" u="none" strike="noStrike" kern="100" baseline="0" dirty="0">
                <a:solidFill>
                  <a:srgbClr val="FF0000"/>
                </a:solidFill>
                <a:cs typeface="B Nazanin" panose="00000400000000000000" pitchFamily="2" charset="-78"/>
              </a:rPr>
              <a:t>:</a:t>
            </a:r>
          </a:p>
          <a:p>
            <a:pPr marR="0" lvl="0" rtl="1"/>
            <a:endParaRPr lang="fa-IR" sz="2800" kern="100" dirty="0"/>
          </a:p>
          <a:p>
            <a:pPr marR="0" lvl="0" rtl="1"/>
            <a:r>
              <a:rPr lang="fa-IR" sz="2800" b="0" i="0" u="none" strike="noStrike" kern="100" baseline="0" dirty="0">
                <a:cs typeface="B Nazanin" panose="00000400000000000000" pitchFamily="2" charset="-78"/>
              </a:rPr>
              <a:t>این طبق این مدل برداشت عضو از بدن فرد </a:t>
            </a:r>
            <a:r>
              <a:rPr lang="fa-IR" sz="2800" b="0" i="0" u="none" strike="noStrike" kern="100" baseline="0" dirty="0" err="1">
                <a:cs typeface="B Nazanin" panose="00000400000000000000" pitchFamily="2" charset="-78"/>
              </a:rPr>
              <a:t>میت</a:t>
            </a:r>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مجاز است، مگر </a:t>
            </a:r>
            <a:r>
              <a:rPr lang="fa-IR" sz="2800" b="0" i="0" u="none" strike="noStrike" kern="100" baseline="0" dirty="0" err="1">
                <a:solidFill>
                  <a:srgbClr val="FF0000"/>
                </a:solidFill>
                <a:cs typeface="B Nazanin" panose="00000400000000000000" pitchFamily="2" charset="-78"/>
              </a:rPr>
              <a:t>انکه</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در زمان </a:t>
            </a:r>
            <a:r>
              <a:rPr lang="fa-IR" sz="2800" b="0" i="0" u="none" strike="noStrike" kern="100" baseline="0" dirty="0" err="1">
                <a:cs typeface="B Nazanin" panose="00000400000000000000" pitchFamily="2" charset="-78"/>
              </a:rPr>
              <a:t>حیاتش</a:t>
            </a:r>
            <a:r>
              <a:rPr lang="fa-IR" sz="2800" b="0" i="0" u="none" strike="noStrike" kern="100" baseline="0" dirty="0">
                <a:cs typeface="B Nazanin" panose="00000400000000000000" pitchFamily="2" charset="-78"/>
              </a:rPr>
              <a:t> رسماً مخالفت خود را اعلام کرده باشد.</a:t>
            </a:r>
          </a:p>
          <a:p>
            <a:pPr marL="1428750" lvl="2" indent="-514350">
              <a:buFont typeface="+mj-lt"/>
              <a:buAutoNum type="arabicPeriod"/>
            </a:pPr>
            <a:r>
              <a:rPr lang="fa-IR" sz="2800" b="0" i="0" u="none" strike="noStrike" kern="100" baseline="0" dirty="0">
                <a:cs typeface="B Nazanin" panose="00000400000000000000" pitchFamily="2" charset="-78"/>
              </a:rPr>
              <a:t>این مدل بر </a:t>
            </a:r>
            <a:r>
              <a:rPr lang="fa-IR" sz="2800" b="0" i="0" u="none" strike="noStrike" kern="100" baseline="0" dirty="0">
                <a:solidFill>
                  <a:srgbClr val="FF0000"/>
                </a:solidFill>
                <a:cs typeface="B Nazanin" panose="00000400000000000000" pitchFamily="2" charset="-78"/>
              </a:rPr>
              <a:t>بیشترین فایده برای جامعه </a:t>
            </a:r>
            <a:r>
              <a:rPr lang="fa-IR" sz="2800" b="0" i="0" u="none" strike="noStrike" kern="100" baseline="0" dirty="0">
                <a:cs typeface="B Nazanin" panose="00000400000000000000" pitchFamily="2" charset="-78"/>
              </a:rPr>
              <a:t>تاکید دارد.</a:t>
            </a:r>
          </a:p>
          <a:p>
            <a:pPr marL="1428750" lvl="2" indent="-514350">
              <a:buFont typeface="+mj-lt"/>
              <a:buAutoNum type="arabicPeriod"/>
            </a:pPr>
            <a:r>
              <a:rPr lang="fa-IR" sz="2800" b="0" i="0" u="none" strike="noStrike" kern="100" baseline="0" dirty="0">
                <a:cs typeface="B Nazanin" panose="00000400000000000000" pitchFamily="2" charset="-78"/>
              </a:rPr>
              <a:t>در چند کشور اروپایی </a:t>
            </a:r>
            <a:r>
              <a:rPr lang="fa-IR" sz="2800" b="0" i="0" u="none" strike="noStrike" kern="100" baseline="0" dirty="0">
                <a:solidFill>
                  <a:srgbClr val="FF0000"/>
                </a:solidFill>
                <a:cs typeface="B Nazanin" panose="00000400000000000000" pitchFamily="2" charset="-78"/>
              </a:rPr>
              <a:t>اجرا شده </a:t>
            </a:r>
            <a:r>
              <a:rPr lang="fa-IR" sz="2800" b="0" i="0" u="none" strike="noStrike" kern="100" baseline="0" dirty="0">
                <a:cs typeface="B Nazanin" panose="00000400000000000000" pitchFamily="2" charset="-78"/>
              </a:rPr>
              <a:t>است.</a:t>
            </a:r>
          </a:p>
        </p:txBody>
      </p:sp>
      <p:sp>
        <p:nvSpPr>
          <p:cNvPr id="4" name="Footer Placeholder 3">
            <a:extLst>
              <a:ext uri="{FF2B5EF4-FFF2-40B4-BE49-F238E27FC236}">
                <a16:creationId xmlns:a16="http://schemas.microsoft.com/office/drawing/2014/main" id="{2AB8DEEF-6F79-33A4-7CE9-DFB65FF2215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5284907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8B715-65D9-864C-622E-23E1B8D4F3F6}"/>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مدل استحصال عضو از  شخص زنده</a:t>
            </a:r>
            <a:br>
              <a:rPr lang="fa-IR" b="0" i="0" u="none" strike="noStrike" kern="100" baseline="0" dirty="0">
                <a:solidFill>
                  <a:srgbClr val="7030A0"/>
                </a:solidFill>
                <a:cs typeface="B Titr" panose="00000700000000000000" pitchFamily="2" charset="-78"/>
              </a:rPr>
            </a:br>
            <a:r>
              <a:rPr lang="en-US" dirty="0">
                <a:solidFill>
                  <a:srgbClr val="7030A0"/>
                </a:solidFill>
              </a:rPr>
              <a:t>living person</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C2A32F86-B126-B561-E3B1-E2B7E514FAE9}"/>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در برخی کشورها روش پذیرفته تر است.</a:t>
            </a:r>
          </a:p>
          <a:p>
            <a:pPr marR="0" lvl="0" rtl="1"/>
            <a:endParaRPr lang="fa-IR" sz="2800" b="0" i="0" u="none" strike="noStrike" kern="100" baseline="0" dirty="0">
              <a:cs typeface="B Nazanin" panose="00000400000000000000" pitchFamily="2" charset="-78"/>
            </a:endParaRPr>
          </a:p>
          <a:p>
            <a:pPr marR="0" lvl="1" rtl="1"/>
            <a:r>
              <a:rPr lang="fa-IR" sz="2800" b="1" i="0" u="none" strike="noStrike" kern="100" baseline="0" dirty="0">
                <a:solidFill>
                  <a:srgbClr val="FF0000"/>
                </a:solidFill>
                <a:cs typeface="B Compset" panose="00000400000000000000" pitchFamily="2" charset="-78"/>
              </a:rPr>
              <a:t>معیار اخلاقی ارزیابی اهدا</a:t>
            </a:r>
            <a:r>
              <a:rPr lang="fa-IR" sz="2800" b="1" kern="100" dirty="0">
                <a:solidFill>
                  <a:srgbClr val="FF0000"/>
                </a:solidFill>
                <a:cs typeface="B Compset" panose="00000400000000000000" pitchFamily="2" charset="-78"/>
              </a:rPr>
              <a:t> از فرد زنده</a:t>
            </a:r>
            <a:endParaRPr lang="fa-IR" sz="2800" b="1" i="0" u="none" strike="noStrike" kern="100" baseline="0" dirty="0">
              <a:solidFill>
                <a:srgbClr val="FF0000"/>
              </a:solidFill>
              <a:cs typeface="B Compset" panose="00000400000000000000" pitchFamily="2" charset="-78"/>
            </a:endParaRPr>
          </a:p>
          <a:p>
            <a:pPr marL="1885950" lvl="3" indent="-514350">
              <a:buFont typeface="+mj-lt"/>
              <a:buAutoNum type="arabicPeriod"/>
            </a:pPr>
            <a:r>
              <a:rPr lang="fa-IR" sz="2800" b="0" i="0" u="none" strike="noStrike" kern="100" baseline="0" dirty="0">
                <a:cs typeface="B Nazanin" panose="00000400000000000000" pitchFamily="2" charset="-78"/>
              </a:rPr>
              <a:t>سود گیرنده</a:t>
            </a:r>
          </a:p>
          <a:p>
            <a:pPr marL="1885950" lvl="3" indent="-514350">
              <a:buFont typeface="+mj-lt"/>
              <a:buAutoNum type="arabicPeriod"/>
            </a:pPr>
            <a:r>
              <a:rPr lang="fa-IR" sz="2800" b="0" i="0" u="none" strike="noStrike" kern="100" baseline="0" dirty="0">
                <a:cs typeface="B Nazanin" panose="00000400000000000000" pitchFamily="2" charset="-78"/>
              </a:rPr>
              <a:t>ضرر جسمی </a:t>
            </a:r>
            <a:r>
              <a:rPr lang="fa-IR" sz="2800" b="0" i="0" u="none" strike="noStrike" kern="100" baseline="0" dirty="0" err="1">
                <a:cs typeface="B Nazanin" panose="00000400000000000000" pitchFamily="2" charset="-78"/>
              </a:rPr>
              <a:t>اهداکننده</a:t>
            </a:r>
            <a:endParaRPr lang="fa-IR" sz="2800" b="0" i="0" u="none" strike="noStrike" kern="100" baseline="0" dirty="0">
              <a:cs typeface="B Nazanin" panose="00000400000000000000" pitchFamily="2" charset="-78"/>
            </a:endParaRPr>
          </a:p>
          <a:p>
            <a:pPr marL="1885950" lvl="3" indent="-514350">
              <a:buFont typeface="+mj-lt"/>
              <a:buAutoNum type="arabicPeriod"/>
            </a:pPr>
            <a:r>
              <a:rPr lang="fa-IR" sz="2800" kern="100" dirty="0"/>
              <a:t>س</a:t>
            </a:r>
            <a:r>
              <a:rPr lang="fa-IR" sz="2800" b="0" i="0" u="none" strike="noStrike" kern="100" baseline="0" dirty="0">
                <a:cs typeface="B Nazanin" panose="00000400000000000000" pitchFamily="2" charset="-78"/>
              </a:rPr>
              <a:t>ود روانشناختی اهدا کننده</a:t>
            </a:r>
          </a:p>
          <a:p>
            <a:pPr marL="1885950" lvl="3" indent="-514350">
              <a:buFont typeface="+mj-lt"/>
              <a:buAutoNum type="arabicPeriod"/>
            </a:pPr>
            <a:endParaRPr lang="fa-IR" sz="2800" kern="100" dirty="0">
              <a:solidFill>
                <a:srgbClr val="FF0000"/>
              </a:solidFill>
            </a:endParaRPr>
          </a:p>
          <a:p>
            <a:pPr marL="0" indent="0">
              <a:buNone/>
            </a:pPr>
            <a:r>
              <a:rPr lang="fa-IR" sz="2800" kern="100" dirty="0">
                <a:solidFill>
                  <a:srgbClr val="FF0000"/>
                </a:solidFill>
              </a:rPr>
              <a:t>اهدای عضو میان بستگان اخلاقی است </a:t>
            </a:r>
            <a:r>
              <a:rPr lang="fa-IR" sz="2800" kern="100" dirty="0"/>
              <a:t>زیرا ارتباط خانوادگی می تواند خطرات موجود را توجیه کند.</a:t>
            </a:r>
          </a:p>
        </p:txBody>
      </p:sp>
      <p:sp>
        <p:nvSpPr>
          <p:cNvPr id="4" name="Footer Placeholder 3">
            <a:extLst>
              <a:ext uri="{FF2B5EF4-FFF2-40B4-BE49-F238E27FC236}">
                <a16:creationId xmlns:a16="http://schemas.microsoft.com/office/drawing/2014/main" id="{6E5B17BA-C8FB-B36A-ACC0-054BEE5DEBA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661394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6F49-8801-158E-05E2-AEE3ADC33C32}"/>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اهدا از غیر آشنا ( اهدا به غریبه)</a:t>
            </a:r>
          </a:p>
        </p:txBody>
      </p:sp>
      <p:sp>
        <p:nvSpPr>
          <p:cNvPr id="3" name="Text Placeholder 2">
            <a:extLst>
              <a:ext uri="{FF2B5EF4-FFF2-40B4-BE49-F238E27FC236}">
                <a16:creationId xmlns:a16="http://schemas.microsoft.com/office/drawing/2014/main" id="{9F2C1B11-A453-B402-3648-9AE20D6E0D85}"/>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عدم رابطه عاطفی و ژنتیک در اهدا عضو، ملاحظات اخلاقی زیر را در بر دارد:</a:t>
            </a:r>
          </a:p>
          <a:p>
            <a:pPr marR="0" lvl="0" rtl="1"/>
            <a:endParaRPr lang="fa-IR" sz="2400" b="1" i="0" u="none" strike="noStrike" kern="100" baseline="0" dirty="0">
              <a:solidFill>
                <a:srgbClr val="FF0000"/>
              </a:solidFill>
              <a:cs typeface="B Nazanin" panose="00000400000000000000" pitchFamily="2" charset="-78"/>
            </a:endParaRPr>
          </a:p>
          <a:p>
            <a:pPr marL="914400" lvl="1" indent="-457200">
              <a:buFont typeface="+mj-lt"/>
              <a:buAutoNum type="arabicPeriod"/>
            </a:pPr>
            <a:r>
              <a:rPr lang="fa-IR" sz="2400" b="0" i="0" u="none" strike="noStrike" kern="100" baseline="0" dirty="0">
                <a:cs typeface="B Nazanin" panose="00000400000000000000" pitchFamily="2" charset="-78"/>
              </a:rPr>
              <a:t>تردید در </a:t>
            </a:r>
            <a:r>
              <a:rPr lang="fa-IR" sz="2400" b="0" i="0" u="none" strike="noStrike" kern="100" baseline="0" dirty="0">
                <a:solidFill>
                  <a:srgbClr val="FF0000"/>
                </a:solidFill>
                <a:cs typeface="B Nazanin" panose="00000400000000000000" pitchFamily="2" charset="-78"/>
              </a:rPr>
              <a:t>انگیزه</a:t>
            </a:r>
            <a:r>
              <a:rPr lang="fa-IR" sz="2400" b="0" i="0" u="none" strike="noStrike" kern="100" baseline="0" dirty="0">
                <a:cs typeface="B Nazanin" panose="00000400000000000000" pitchFamily="2" charset="-78"/>
              </a:rPr>
              <a:t> اهدا  </a:t>
            </a:r>
          </a:p>
          <a:p>
            <a:pPr marL="914400" lvl="1" indent="-457200">
              <a:buFont typeface="+mj-lt"/>
              <a:buAutoNum type="arabicPeriod"/>
            </a:pPr>
            <a:r>
              <a:rPr lang="fa-IR" sz="2400" b="0" i="0" u="none" strike="noStrike" kern="100" baseline="0" dirty="0">
                <a:cs typeface="B Nazanin" panose="00000400000000000000" pitchFamily="2" charset="-78"/>
              </a:rPr>
              <a:t>سود روانشناختی، تقبل </a:t>
            </a:r>
            <a:r>
              <a:rPr lang="fa-IR" sz="2400" b="0" i="0" u="none" strike="noStrike" kern="100" baseline="0" dirty="0">
                <a:solidFill>
                  <a:srgbClr val="FF0000"/>
                </a:solidFill>
                <a:cs typeface="B Nazanin" panose="00000400000000000000" pitchFamily="2" charset="-78"/>
              </a:rPr>
              <a:t>خطر </a:t>
            </a:r>
            <a:r>
              <a:rPr lang="fa-IR" sz="2400" b="0" i="0" u="none" strike="noStrike" kern="100" baseline="0" dirty="0">
                <a:cs typeface="B Nazanin" panose="00000400000000000000" pitchFamily="2" charset="-78"/>
              </a:rPr>
              <a:t>جسمی را توجیه </a:t>
            </a:r>
            <a:r>
              <a:rPr lang="fa-IR" sz="2400" b="0" i="0" u="none" strike="noStrike" kern="100" baseline="0" dirty="0" err="1">
                <a:cs typeface="B Nazanin" panose="00000400000000000000" pitchFamily="2" charset="-78"/>
              </a:rPr>
              <a:t>نمی</a:t>
            </a:r>
            <a:r>
              <a:rPr lang="fa-IR" sz="2400" b="0" i="0" u="none" strike="noStrike" kern="100" baseline="0" dirty="0">
                <a:cs typeface="B Nazanin" panose="00000400000000000000" pitchFamily="2" charset="-78"/>
              </a:rPr>
              <a:t> کند.</a:t>
            </a:r>
            <a:r>
              <a:rPr lang="fa-IR" sz="2400" kern="100" dirty="0"/>
              <a:t> </a:t>
            </a:r>
          </a:p>
          <a:p>
            <a:pPr marL="2286000" lvl="5" indent="0">
              <a:buNone/>
            </a:pPr>
            <a:r>
              <a:rPr lang="fa-IR" sz="2400" b="0" i="0" u="none" strike="noStrike" kern="100" baseline="0" dirty="0">
                <a:cs typeface="B Nazanin" panose="00000400000000000000" pitchFamily="2" charset="-78"/>
              </a:rPr>
              <a:t>(</a:t>
            </a:r>
            <a:r>
              <a:rPr lang="fa-IR" sz="2400" b="0" i="0" u="none" strike="noStrike" kern="100" baseline="0" dirty="0">
                <a:solidFill>
                  <a:srgbClr val="FF0000"/>
                </a:solidFill>
                <a:cs typeface="B Nazanin" panose="00000400000000000000" pitchFamily="2" charset="-78"/>
              </a:rPr>
              <a:t>سود روانشناختی </a:t>
            </a:r>
            <a:r>
              <a:rPr lang="fa-IR" sz="2400" b="0" i="0" u="none" strike="noStrike" kern="100" baseline="0" dirty="0">
                <a:cs typeface="B Nazanin" panose="00000400000000000000" pitchFamily="2" charset="-78"/>
              </a:rPr>
              <a:t>یعنی میزان لذت و احساس خرسندی درونی که افراد در زمان انجام رفتارهای اخلاقی تجربه میکنند همانند احساس خوشحالی و رضایت درونی.)</a:t>
            </a:r>
          </a:p>
          <a:p>
            <a:pPr marL="914400" lvl="1" indent="-457200">
              <a:buFont typeface="+mj-lt"/>
              <a:buAutoNum type="arabicPeriod"/>
            </a:pPr>
            <a:r>
              <a:rPr lang="fa-IR" sz="2400" b="0" i="0" u="none" strike="noStrike" kern="100" baseline="0" dirty="0">
                <a:cs typeface="B Nazanin" panose="00000400000000000000" pitchFamily="2" charset="-78"/>
              </a:rPr>
              <a:t>شاخص تر بودن </a:t>
            </a:r>
            <a:r>
              <a:rPr lang="fa-IR" sz="2400" b="0" i="0" u="none" strike="noStrike" kern="100" baseline="0" dirty="0">
                <a:solidFill>
                  <a:srgbClr val="FF0000"/>
                </a:solidFill>
                <a:cs typeface="B Nazanin" panose="00000400000000000000" pitchFamily="2" charset="-78"/>
              </a:rPr>
              <a:t>نوع دوستی </a:t>
            </a:r>
          </a:p>
          <a:p>
            <a:pPr marL="914400" lvl="1" indent="-457200">
              <a:buFont typeface="+mj-lt"/>
              <a:buAutoNum type="arabicPeriod"/>
            </a:pPr>
            <a:r>
              <a:rPr lang="fa-IR" sz="2400" b="0" i="0" u="none" strike="noStrike" kern="100" baseline="0" dirty="0">
                <a:cs typeface="B Nazanin" panose="00000400000000000000" pitchFamily="2" charset="-78"/>
              </a:rPr>
              <a:t>عمل بیشتر مبتنی بر </a:t>
            </a:r>
            <a:r>
              <a:rPr lang="fa-IR" sz="2400" b="0" i="0" u="none" strike="noStrike" kern="100" baseline="0" dirty="0">
                <a:solidFill>
                  <a:srgbClr val="FF0000"/>
                </a:solidFill>
                <a:cs typeface="B Nazanin" panose="00000400000000000000" pitchFamily="2" charset="-78"/>
              </a:rPr>
              <a:t>اتونومی</a:t>
            </a:r>
            <a:r>
              <a:rPr lang="fa-IR" sz="2400" b="0" i="0" u="none" strike="noStrike" kern="100" baseline="0" dirty="0">
                <a:cs typeface="B Nazanin" panose="00000400000000000000" pitchFamily="2" charset="-78"/>
              </a:rPr>
              <a:t> است.</a:t>
            </a:r>
          </a:p>
        </p:txBody>
      </p:sp>
      <p:sp>
        <p:nvSpPr>
          <p:cNvPr id="4" name="Footer Placeholder 3">
            <a:extLst>
              <a:ext uri="{FF2B5EF4-FFF2-40B4-BE49-F238E27FC236}">
                <a16:creationId xmlns:a16="http://schemas.microsoft.com/office/drawing/2014/main" id="{1FAD4556-9DF1-2B7E-1560-A87D064C11F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0884982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441A-2F8E-966B-A4D4-50F122B6C4ED}"/>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اخلاق و معیار تخصیص عضو</a:t>
            </a:r>
          </a:p>
        </p:txBody>
      </p:sp>
      <p:sp>
        <p:nvSpPr>
          <p:cNvPr id="3" name="Text Placeholder 2">
            <a:extLst>
              <a:ext uri="{FF2B5EF4-FFF2-40B4-BE49-F238E27FC236}">
                <a16:creationId xmlns:a16="http://schemas.microsoft.com/office/drawing/2014/main" id="{7F06BB9A-59C5-ACD1-EFDE-F3E61B1FF25E}"/>
              </a:ext>
            </a:extLst>
          </p:cNvPr>
          <p:cNvSpPr>
            <a:spLocks noGrp="1"/>
          </p:cNvSpPr>
          <p:nvPr>
            <p:ph type="body" idx="1"/>
          </p:nvPr>
        </p:nvSpPr>
        <p:spPr>
          <a:xfrm>
            <a:off x="4655126" y="1825625"/>
            <a:ext cx="6698673" cy="4351338"/>
          </a:xfrm>
        </p:spPr>
        <p:txBody>
          <a:bodyPr>
            <a:normAutofit/>
          </a:bodyPr>
          <a:lstStyle/>
          <a:p>
            <a:pPr marR="0" lvl="0" rtl="1"/>
            <a:r>
              <a:rPr lang="fa-IR" sz="2400" b="0" i="0" u="none" strike="noStrike" kern="100" baseline="0" dirty="0">
                <a:cs typeface="B Nazanin" panose="00000400000000000000" pitchFamily="2" charset="-78"/>
              </a:rPr>
              <a:t>فرمول توزیع بافت بین نیازمندان مبتنی بر دو اصل است:</a:t>
            </a:r>
          </a:p>
          <a:p>
            <a:pPr marL="1371600" lvl="2" indent="-457200">
              <a:buFont typeface="+mj-lt"/>
              <a:buAutoNum type="arabicPeriod"/>
            </a:pPr>
            <a:r>
              <a:rPr lang="fa-IR" sz="2400" b="0" i="0" u="none" strike="noStrike" kern="100" baseline="0" dirty="0">
                <a:solidFill>
                  <a:srgbClr val="FF0000"/>
                </a:solidFill>
                <a:cs typeface="B Nazanin" panose="00000400000000000000" pitchFamily="2" charset="-78"/>
              </a:rPr>
              <a:t>فایده </a:t>
            </a:r>
            <a:r>
              <a:rPr lang="fa-IR" sz="2400" b="0" i="0" u="none" strike="noStrike" kern="100" baseline="0" dirty="0">
                <a:cs typeface="B Nazanin" panose="00000400000000000000" pitchFamily="2" charset="-78"/>
              </a:rPr>
              <a:t>( بر اساس سود پزشکی محاسبه می شود)</a:t>
            </a:r>
          </a:p>
          <a:p>
            <a:pPr marL="1371600" lvl="2" indent="-457200">
              <a:buFont typeface="+mj-lt"/>
              <a:buAutoNum type="arabicPeriod"/>
            </a:pPr>
            <a:r>
              <a:rPr lang="fa-IR" sz="2400" b="0" i="0" u="none" strike="noStrike" kern="100" baseline="0" dirty="0">
                <a:solidFill>
                  <a:srgbClr val="FF0000"/>
                </a:solidFill>
                <a:cs typeface="B Nazanin" panose="00000400000000000000" pitchFamily="2" charset="-78"/>
              </a:rPr>
              <a:t>عدالت</a:t>
            </a:r>
            <a:r>
              <a:rPr lang="fa-IR" sz="2400" b="0" i="0" u="none" strike="noStrike" kern="100" baseline="0" dirty="0">
                <a:cs typeface="B Nazanin" panose="00000400000000000000" pitchFamily="2" charset="-78"/>
              </a:rPr>
              <a:t> ( بر اساس برابری در توزیع ارزیابی می شود)</a:t>
            </a:r>
          </a:p>
          <a:p>
            <a:pPr marL="1371600" lvl="2" indent="-457200">
              <a:buFont typeface="+mj-lt"/>
              <a:buAutoNum type="arabicPeriod"/>
            </a:pPr>
            <a:endParaRPr lang="fa-IR" sz="2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Nazanin" panose="00000400000000000000" pitchFamily="2" charset="-78"/>
              </a:rPr>
              <a:t>عدالت</a:t>
            </a:r>
            <a:r>
              <a:rPr lang="fa-IR" sz="2400" b="0" i="0" u="none" strike="noStrike" kern="100" baseline="0" dirty="0">
                <a:cs typeface="B Nazanin" panose="00000400000000000000" pitchFamily="2" charset="-78"/>
              </a:rPr>
              <a:t> مستلزم این است که </a:t>
            </a:r>
            <a:r>
              <a:rPr lang="fa-IR" sz="2400" b="0" i="0" u="none" strike="noStrike" kern="100" baseline="0" dirty="0">
                <a:solidFill>
                  <a:srgbClr val="FF0000"/>
                </a:solidFill>
                <a:cs typeface="B Nazanin" panose="00000400000000000000" pitchFamily="2" charset="-78"/>
              </a:rPr>
              <a:t>تا حدی به </a:t>
            </a:r>
            <a:r>
              <a:rPr lang="fa-IR" sz="2400" b="0" i="0" u="none" strike="noStrike" kern="100" baseline="0" dirty="0" err="1">
                <a:solidFill>
                  <a:srgbClr val="FF0000"/>
                </a:solidFill>
                <a:cs typeface="B Nazanin" panose="00000400000000000000" pitchFamily="2" charset="-78"/>
              </a:rPr>
              <a:t>بیمارترین</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افراد دریافت کننده عضو  </a:t>
            </a:r>
            <a:r>
              <a:rPr lang="fa-IR" sz="2400" b="0" i="0" u="none" strike="noStrike" kern="100" baseline="0" dirty="0">
                <a:solidFill>
                  <a:srgbClr val="FF0000"/>
                </a:solidFill>
                <a:cs typeface="B Nazanin" panose="00000400000000000000" pitchFamily="2" charset="-78"/>
              </a:rPr>
              <a:t>قدری اولویت </a:t>
            </a:r>
            <a:r>
              <a:rPr lang="fa-IR" sz="2400" b="0" i="0" u="none" strike="noStrike" kern="100" baseline="0" dirty="0">
                <a:cs typeface="B Nazanin" panose="00000400000000000000" pitchFamily="2" charset="-78"/>
              </a:rPr>
              <a:t>داده شود تا اطمینان داده شود که همه شانسی برابر برای </a:t>
            </a:r>
            <a:r>
              <a:rPr lang="fa-IR" sz="2400" b="1" i="0" u="none" strike="noStrike" kern="100" baseline="0" dirty="0">
                <a:solidFill>
                  <a:srgbClr val="FF0000"/>
                </a:solidFill>
                <a:cs typeface="B Compset" panose="00000400000000000000" pitchFamily="2" charset="-78"/>
              </a:rPr>
              <a:t>دستیابی به سلامت</a:t>
            </a:r>
            <a:r>
              <a:rPr lang="fa-IR" sz="2400" b="0" i="0" u="none" strike="noStrike" kern="100" baseline="0" dirty="0">
                <a:solidFill>
                  <a:srgbClr val="FF0000"/>
                </a:solidFill>
                <a:cs typeface="B Nazanin" panose="00000400000000000000" pitchFamily="2" charset="-78"/>
              </a:rPr>
              <a:t> دارند.</a:t>
            </a:r>
          </a:p>
          <a:p>
            <a:pPr marR="0" lvl="0" rtl="1"/>
            <a:endParaRPr lang="fa-IR" sz="2400" b="0" i="0" u="none" strike="noStrike" kern="100" baseline="0" dirty="0">
              <a:solidFill>
                <a:srgbClr val="FF0000"/>
              </a:solidFill>
              <a:cs typeface="B Nazanin" panose="00000400000000000000" pitchFamily="2" charset="-78"/>
            </a:endParaRPr>
          </a:p>
          <a:p>
            <a:pPr marR="0" lvl="0" rtl="1"/>
            <a:r>
              <a:rPr lang="fa-IR" sz="2400" b="0" i="0" u="none" strike="noStrike" kern="100" baseline="0" dirty="0">
                <a:cs typeface="B Nazanin" panose="00000400000000000000" pitchFamily="2" charset="-78"/>
              </a:rPr>
              <a:t> باید بین دو اصل فایده و عدالت تعادل باشد.</a:t>
            </a:r>
          </a:p>
        </p:txBody>
      </p:sp>
      <p:pic>
        <p:nvPicPr>
          <p:cNvPr id="4" name="Picture 3">
            <a:extLst>
              <a:ext uri="{FF2B5EF4-FFF2-40B4-BE49-F238E27FC236}">
                <a16:creationId xmlns:a16="http://schemas.microsoft.com/office/drawing/2014/main" id="{717DD864-0DF8-D70D-FD0B-F6114B0D2997}"/>
              </a:ext>
            </a:extLst>
          </p:cNvPr>
          <p:cNvPicPr>
            <a:picLocks noChangeAspect="1"/>
          </p:cNvPicPr>
          <p:nvPr/>
        </p:nvPicPr>
        <p:blipFill rotWithShape="1">
          <a:blip r:embed="rId2"/>
          <a:srcRect l="14431" t="24653" r="5255" b="11898"/>
          <a:stretch/>
        </p:blipFill>
        <p:spPr>
          <a:xfrm>
            <a:off x="1099128" y="2134032"/>
            <a:ext cx="3472872" cy="3527859"/>
          </a:xfrm>
          <a:prstGeom prst="rect">
            <a:avLst/>
          </a:prstGeom>
        </p:spPr>
      </p:pic>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12F65F40-4C19-3677-F0DD-71CD5351F467}"/>
                  </a:ext>
                </a:extLst>
              </p14:cNvPr>
              <p14:cNvContentPartPr/>
              <p14:nvPr/>
            </p14:nvContentPartPr>
            <p14:xfrm>
              <a:off x="1052604" y="4571593"/>
              <a:ext cx="3928320" cy="139680"/>
            </p14:xfrm>
          </p:contentPart>
        </mc:Choice>
        <mc:Fallback xmlns="">
          <p:pic>
            <p:nvPicPr>
              <p:cNvPr id="15" name="Ink 14">
                <a:extLst>
                  <a:ext uri="{FF2B5EF4-FFF2-40B4-BE49-F238E27FC236}">
                    <a16:creationId xmlns:a16="http://schemas.microsoft.com/office/drawing/2014/main" id="{12F65F40-4C19-3677-F0DD-71CD5351F467}"/>
                  </a:ext>
                </a:extLst>
              </p:cNvPr>
              <p:cNvPicPr/>
              <p:nvPr/>
            </p:nvPicPr>
            <p:blipFill>
              <a:blip r:embed="rId4"/>
              <a:stretch>
                <a:fillRect/>
              </a:stretch>
            </p:blipFill>
            <p:spPr>
              <a:xfrm>
                <a:off x="1016964" y="4535953"/>
                <a:ext cx="3999960" cy="211320"/>
              </a:xfrm>
              <a:prstGeom prst="rect">
                <a:avLst/>
              </a:prstGeom>
            </p:spPr>
          </p:pic>
        </mc:Fallback>
      </mc:AlternateContent>
      <p:grpSp>
        <p:nvGrpSpPr>
          <p:cNvPr id="27" name="Group 26">
            <a:extLst>
              <a:ext uri="{FF2B5EF4-FFF2-40B4-BE49-F238E27FC236}">
                <a16:creationId xmlns:a16="http://schemas.microsoft.com/office/drawing/2014/main" id="{A1A3D7BB-E1A7-9AB6-25AE-E45CDC878E11}"/>
              </a:ext>
            </a:extLst>
          </p:cNvPr>
          <p:cNvGrpSpPr/>
          <p:nvPr/>
        </p:nvGrpSpPr>
        <p:grpSpPr>
          <a:xfrm>
            <a:off x="3399444" y="4267033"/>
            <a:ext cx="225360" cy="905400"/>
            <a:chOff x="3399444" y="4267033"/>
            <a:chExt cx="225360" cy="905400"/>
          </a:xfrm>
        </p:grpSpPr>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ED9A6E2A-2EE2-F18E-1F4D-712BE232C4D5}"/>
                    </a:ext>
                  </a:extLst>
                </p14:cNvPr>
                <p14:cNvContentPartPr/>
                <p14:nvPr/>
              </p14:nvContentPartPr>
              <p14:xfrm>
                <a:off x="3399444" y="4280713"/>
                <a:ext cx="138600" cy="891720"/>
              </p14:xfrm>
            </p:contentPart>
          </mc:Choice>
          <mc:Fallback xmlns="">
            <p:pic>
              <p:nvPicPr>
                <p:cNvPr id="25" name="Ink 24">
                  <a:extLst>
                    <a:ext uri="{FF2B5EF4-FFF2-40B4-BE49-F238E27FC236}">
                      <a16:creationId xmlns:a16="http://schemas.microsoft.com/office/drawing/2014/main" id="{ED9A6E2A-2EE2-F18E-1F4D-712BE232C4D5}"/>
                    </a:ext>
                  </a:extLst>
                </p:cNvPr>
                <p:cNvPicPr/>
                <p:nvPr/>
              </p:nvPicPr>
              <p:blipFill>
                <a:blip r:embed="rId6"/>
                <a:stretch>
                  <a:fillRect/>
                </a:stretch>
              </p:blipFill>
              <p:spPr>
                <a:xfrm>
                  <a:off x="3390804" y="4271713"/>
                  <a:ext cx="156240" cy="909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6CC4E823-F3D3-EB2D-011E-53E81C07D4AE}"/>
                    </a:ext>
                  </a:extLst>
                </p14:cNvPr>
                <p14:cNvContentPartPr/>
                <p14:nvPr/>
              </p14:nvContentPartPr>
              <p14:xfrm>
                <a:off x="3509604" y="4267033"/>
                <a:ext cx="115200" cy="170640"/>
              </p14:xfrm>
            </p:contentPart>
          </mc:Choice>
          <mc:Fallback xmlns="">
            <p:pic>
              <p:nvPicPr>
                <p:cNvPr id="26" name="Ink 25">
                  <a:extLst>
                    <a:ext uri="{FF2B5EF4-FFF2-40B4-BE49-F238E27FC236}">
                      <a16:creationId xmlns:a16="http://schemas.microsoft.com/office/drawing/2014/main" id="{6CC4E823-F3D3-EB2D-011E-53E81C07D4AE}"/>
                    </a:ext>
                  </a:extLst>
                </p:cNvPr>
                <p:cNvPicPr/>
                <p:nvPr/>
              </p:nvPicPr>
              <p:blipFill>
                <a:blip r:embed="rId8"/>
                <a:stretch>
                  <a:fillRect/>
                </a:stretch>
              </p:blipFill>
              <p:spPr>
                <a:xfrm>
                  <a:off x="3500604" y="4258393"/>
                  <a:ext cx="132840" cy="188280"/>
                </a:xfrm>
                <a:prstGeom prst="rect">
                  <a:avLst/>
                </a:prstGeom>
              </p:spPr>
            </p:pic>
          </mc:Fallback>
        </mc:AlternateContent>
      </p:grpSp>
      <p:sp>
        <p:nvSpPr>
          <p:cNvPr id="5" name="Footer Placeholder 4">
            <a:extLst>
              <a:ext uri="{FF2B5EF4-FFF2-40B4-BE49-F238E27FC236}">
                <a16:creationId xmlns:a16="http://schemas.microsoft.com/office/drawing/2014/main" id="{A1D8D120-2FA1-6043-8E73-649A24B0A76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856704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35A9-26C5-3860-D4D8-F6CAD52E336B}"/>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قانون و پیوند اعضا</a:t>
            </a:r>
          </a:p>
        </p:txBody>
      </p:sp>
      <p:sp>
        <p:nvSpPr>
          <p:cNvPr id="3" name="Text Placeholder 2">
            <a:extLst>
              <a:ext uri="{FF2B5EF4-FFF2-40B4-BE49-F238E27FC236}">
                <a16:creationId xmlns:a16="http://schemas.microsoft.com/office/drawing/2014/main" id="{53550B2B-71BD-0D06-F488-04C98455C587}"/>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قوانین در سراسر جهان و نواحی مختلف در خصوص پیوند متفاوت است.</a:t>
            </a:r>
          </a:p>
          <a:p>
            <a:pPr marR="0" lvl="0" rtl="1"/>
            <a:endParaRPr lang="fa-IR" sz="2800" b="0" i="0" u="none" strike="noStrike" kern="100" baseline="0" dirty="0">
              <a:cs typeface="B Nazanin" panose="00000400000000000000" pitchFamily="2" charset="-78"/>
            </a:endParaRPr>
          </a:p>
          <a:p>
            <a:pPr lvl="0"/>
            <a:r>
              <a:rPr lang="fa-IR" sz="2800" b="1" i="0" u="none" strike="noStrike" kern="100" baseline="0" dirty="0">
                <a:solidFill>
                  <a:srgbClr val="FF0000"/>
                </a:solidFill>
                <a:cs typeface="B Nazanin" panose="00000400000000000000" pitchFamily="2" charset="-78"/>
              </a:rPr>
              <a:t>در قانون در پیوند اعضا بر موضوعات زیر </a:t>
            </a:r>
            <a:r>
              <a:rPr lang="fa-IR" sz="2800" b="1" kern="100" dirty="0">
                <a:solidFill>
                  <a:srgbClr val="FF0000"/>
                </a:solidFill>
              </a:rPr>
              <a:t>تمرکز</a:t>
            </a:r>
            <a:r>
              <a:rPr lang="fa-IR" sz="2800" b="1" i="0" u="none" strike="noStrike" kern="100" baseline="0" dirty="0">
                <a:solidFill>
                  <a:srgbClr val="FF0000"/>
                </a:solidFill>
                <a:cs typeface="B Nazanin" panose="00000400000000000000" pitchFamily="2" charset="-78"/>
              </a:rPr>
              <a:t> دارد:</a:t>
            </a:r>
          </a:p>
          <a:p>
            <a:pPr marL="1885950" lvl="3" indent="-514350">
              <a:buFont typeface="+mj-lt"/>
              <a:buAutoNum type="arabicPeriod"/>
            </a:pPr>
            <a:r>
              <a:rPr lang="fa-IR" sz="2800" b="0" i="0" u="none" strike="noStrike" kern="100" baseline="0" dirty="0">
                <a:cs typeface="B Nazanin" panose="00000400000000000000" pitchFamily="2" charset="-78"/>
              </a:rPr>
              <a:t>تعریف مرگ</a:t>
            </a:r>
          </a:p>
          <a:p>
            <a:pPr marL="1885950" lvl="3" indent="-514350">
              <a:buFont typeface="+mj-lt"/>
              <a:buAutoNum type="arabicPeriod"/>
            </a:pPr>
            <a:r>
              <a:rPr lang="fa-IR" sz="2800" b="0" i="0" u="none" strike="noStrike" kern="100" baseline="0" dirty="0">
                <a:cs typeface="B Nazanin" panose="00000400000000000000" pitchFamily="2" charset="-78"/>
              </a:rPr>
              <a:t>رضایت اهدا کننده</a:t>
            </a:r>
          </a:p>
          <a:p>
            <a:pPr marL="1885950" lvl="3" indent="-514350">
              <a:buFont typeface="+mj-lt"/>
              <a:buAutoNum type="arabicPeriod"/>
            </a:pPr>
            <a:r>
              <a:rPr lang="fa-IR" sz="2800" b="0" i="0" u="none" strike="noStrike" kern="100" baseline="0" dirty="0">
                <a:cs typeface="B Nazanin" panose="00000400000000000000" pitchFamily="2" charset="-78"/>
              </a:rPr>
              <a:t>غالباً ممنوعیت خرید و فروش تجاری اعضا</a:t>
            </a:r>
          </a:p>
          <a:p>
            <a:pPr marR="0" lvl="0" rtl="1"/>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FEE7418F-6A4F-B566-DB00-C14FCA9F7F9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4155103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FF9EC-B190-CDA4-A1FE-6F8DBD1C8AF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قانون و تعیین مرگ</a:t>
            </a:r>
          </a:p>
        </p:txBody>
      </p:sp>
      <p:sp>
        <p:nvSpPr>
          <p:cNvPr id="3" name="Text Placeholder 2">
            <a:extLst>
              <a:ext uri="{FF2B5EF4-FFF2-40B4-BE49-F238E27FC236}">
                <a16:creationId xmlns:a16="http://schemas.microsoft.com/office/drawing/2014/main" id="{A95C61E7-1125-CF2B-93A5-009FF54D87ED}"/>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در آمریکای شمالی، آسیا  و اروپا  هنگامی که </a:t>
            </a:r>
            <a:r>
              <a:rPr lang="fa-IR" sz="2800" b="0" i="0" u="none" strike="noStrike" kern="100" baseline="0" dirty="0">
                <a:solidFill>
                  <a:srgbClr val="FF0000"/>
                </a:solidFill>
                <a:cs typeface="B Nazanin" panose="00000400000000000000" pitchFamily="2" charset="-78"/>
              </a:rPr>
              <a:t>مرگ بیمار اعلام می شود</a:t>
            </a:r>
            <a:r>
              <a:rPr lang="fa-IR"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اجازه ی </a:t>
            </a:r>
            <a:r>
              <a:rPr lang="fa-IR" sz="2800" b="0" i="0" u="none" strike="noStrike" kern="100" baseline="0" dirty="0">
                <a:cs typeface="B Nazanin" panose="00000400000000000000" pitchFamily="2" charset="-78"/>
              </a:rPr>
              <a:t>برداشت اعضای او داده  می شود. </a:t>
            </a:r>
            <a:r>
              <a:rPr lang="fa-IR" sz="2800" b="0" i="0" u="none" strike="noStrike" kern="100" baseline="0" dirty="0">
                <a:solidFill>
                  <a:srgbClr val="FF0000"/>
                </a:solidFill>
                <a:cs typeface="B Nazanin" panose="00000400000000000000" pitchFamily="2" charset="-78"/>
              </a:rPr>
              <a:t>( نقطه مرگ)</a:t>
            </a:r>
          </a:p>
          <a:p>
            <a:pPr marR="0" lvl="0" rtl="1"/>
            <a:endParaRPr lang="fa-IR" sz="2800" kern="100" dirty="0"/>
          </a:p>
          <a:p>
            <a:pPr marR="0" lvl="0" rtl="1"/>
            <a:r>
              <a:rPr lang="fa-IR" sz="2800" b="0" i="0" u="none" strike="noStrike" kern="100" baseline="0" dirty="0">
                <a:cs typeface="B Nazanin" panose="00000400000000000000" pitchFamily="2" charset="-78"/>
              </a:rPr>
              <a:t>مرگ در این مناطق مبتنی بر </a:t>
            </a:r>
            <a:r>
              <a:rPr lang="fa-IR" sz="2800" b="1" i="0" u="none" strike="noStrike" kern="100" baseline="0" dirty="0">
                <a:solidFill>
                  <a:srgbClr val="FF0000"/>
                </a:solidFill>
                <a:cs typeface="B Compset" panose="00000400000000000000" pitchFamily="2" charset="-78"/>
              </a:rPr>
              <a:t>توقف غیر قابل برگشت عملکرد تمامی مغز</a:t>
            </a:r>
            <a:r>
              <a:rPr lang="fa-IR" sz="2800" b="1"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است.</a:t>
            </a:r>
          </a:p>
          <a:p>
            <a:pPr marR="0" lvl="0" rtl="1"/>
            <a:endParaRPr lang="fa-IR" sz="2800" b="0" i="0" u="none" strike="noStrike" kern="100" baseline="0" dirty="0">
              <a:cs typeface="B Nazanin" panose="00000400000000000000" pitchFamily="2" charset="-78"/>
            </a:endParaRPr>
          </a:p>
          <a:p>
            <a:pPr marR="0" lvl="0" rtl="1"/>
            <a:r>
              <a:rPr lang="fa-IR" sz="2800" b="0" i="0" u="none" strike="noStrike" kern="100" baseline="0" dirty="0">
                <a:cs typeface="B Nazanin" panose="00000400000000000000" pitchFamily="2" charset="-78"/>
              </a:rPr>
              <a:t> در</a:t>
            </a:r>
            <a:r>
              <a:rPr lang="fa-IR" sz="2800" b="0" i="0" u="none" strike="noStrike" kern="100" baseline="0" dirty="0">
                <a:solidFill>
                  <a:srgbClr val="FF0000"/>
                </a:solidFill>
                <a:cs typeface="B Nazanin" panose="00000400000000000000" pitchFamily="2" charset="-78"/>
              </a:rPr>
              <a:t> ژاپن </a:t>
            </a:r>
            <a:r>
              <a:rPr lang="fa-IR" sz="2800" b="0" i="0" u="none" strike="noStrike" kern="100" baseline="0" dirty="0">
                <a:cs typeface="B Nazanin" panose="00000400000000000000" pitchFamily="2" charset="-78"/>
              </a:rPr>
              <a:t>افراد مجاز هستند بین </a:t>
            </a:r>
            <a:r>
              <a:rPr lang="fa-IR" sz="2800" b="1" i="0" u="none" strike="noStrike" kern="100" baseline="0" dirty="0">
                <a:cs typeface="B Compset" panose="00000400000000000000" pitchFamily="2" charset="-78"/>
              </a:rPr>
              <a:t>معیار مرگ مغزی و معیار مرگ قلبی</a:t>
            </a:r>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انتخاب</a:t>
            </a:r>
            <a:r>
              <a:rPr lang="fa-IR" sz="2800" b="0" i="0" u="none" strike="noStrike" kern="100" baseline="0" dirty="0">
                <a:cs typeface="B Nazanin" panose="00000400000000000000" pitchFamily="2" charset="-78"/>
              </a:rPr>
              <a:t> نمایند.</a:t>
            </a:r>
          </a:p>
        </p:txBody>
      </p:sp>
      <p:sp>
        <p:nvSpPr>
          <p:cNvPr id="4" name="Footer Placeholder 3">
            <a:extLst>
              <a:ext uri="{FF2B5EF4-FFF2-40B4-BE49-F238E27FC236}">
                <a16:creationId xmlns:a16="http://schemas.microsoft.com/office/drawing/2014/main" id="{85C939D2-CF63-68C4-2B3D-99A55D8BD1B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3571399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BE37-031F-9E67-8F7C-B016184CF371}"/>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قانون و رضایت</a:t>
            </a:r>
          </a:p>
        </p:txBody>
      </p:sp>
      <p:sp>
        <p:nvSpPr>
          <p:cNvPr id="3" name="Text Placeholder 2">
            <a:extLst>
              <a:ext uri="{FF2B5EF4-FFF2-40B4-BE49-F238E27FC236}">
                <a16:creationId xmlns:a16="http://schemas.microsoft.com/office/drawing/2014/main" id="{714DDD9A-DC8B-E84A-7D0B-0778094B7FD1}"/>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در </a:t>
            </a:r>
            <a:r>
              <a:rPr lang="fa-IR" sz="2400" b="1" i="0" u="none" strike="noStrike" kern="100" baseline="0" dirty="0">
                <a:solidFill>
                  <a:srgbClr val="FF0000"/>
                </a:solidFill>
                <a:cs typeface="B Compset" panose="00000400000000000000" pitchFamily="2" charset="-78"/>
              </a:rPr>
              <a:t>اغلب</a:t>
            </a:r>
            <a:r>
              <a:rPr lang="fa-IR" sz="2400" b="0" i="0" u="none" strike="noStrike" kern="100" baseline="0" dirty="0">
                <a:solidFill>
                  <a:srgbClr val="FF0000"/>
                </a:solidFill>
                <a:cs typeface="B Nazanin" panose="00000400000000000000" pitchFamily="2" charset="-78"/>
              </a:rPr>
              <a:t> کشور ها رضایت </a:t>
            </a:r>
            <a:r>
              <a:rPr lang="fa-IR" sz="2400" b="1" i="0" u="none" strike="noStrike" kern="100" baseline="0" dirty="0" err="1">
                <a:solidFill>
                  <a:srgbClr val="FF0000"/>
                </a:solidFill>
                <a:cs typeface="B Compset" panose="00000400000000000000" pitchFamily="2" charset="-78"/>
              </a:rPr>
              <a:t>الزامی</a:t>
            </a:r>
            <a:r>
              <a:rPr lang="fa-IR" sz="2400" b="0" i="0" u="none" strike="noStrike" kern="100" baseline="0" dirty="0">
                <a:solidFill>
                  <a:srgbClr val="FF0000"/>
                </a:solidFill>
                <a:cs typeface="B Nazanin" panose="00000400000000000000" pitchFamily="2" charset="-78"/>
              </a:rPr>
              <a:t> است.</a:t>
            </a:r>
          </a:p>
          <a:p>
            <a:pPr marR="0" lvl="0" rtl="1"/>
            <a:r>
              <a:rPr lang="fa-IR" sz="2400" b="0" i="0" u="none" strike="noStrike" kern="100" baseline="0" dirty="0">
                <a:cs typeface="B Nazanin" panose="00000400000000000000" pitchFamily="2" charset="-78"/>
              </a:rPr>
              <a:t>در </a:t>
            </a:r>
            <a:r>
              <a:rPr lang="fa-IR" sz="2400" b="0" i="0" u="none" strike="noStrike" kern="100" baseline="0" dirty="0">
                <a:solidFill>
                  <a:srgbClr val="FF0000"/>
                </a:solidFill>
                <a:cs typeface="B Nazanin" panose="00000400000000000000" pitchFamily="2" charset="-78"/>
              </a:rPr>
              <a:t>امریکا</a:t>
            </a:r>
            <a:r>
              <a:rPr lang="fa-IR" sz="2400" b="0" i="0" u="none" strike="noStrike" kern="100" baseline="0" dirty="0">
                <a:cs typeface="B Nazanin" panose="00000400000000000000" pitchFamily="2" charset="-78"/>
              </a:rPr>
              <a:t> طبق قانون متحد </a:t>
            </a:r>
            <a:r>
              <a:rPr lang="fa-IR" sz="2400" b="0" i="0" u="none" strike="noStrike" kern="100" baseline="0" dirty="0" err="1">
                <a:cs typeface="B Nazanin" panose="00000400000000000000" pitchFamily="2" charset="-78"/>
              </a:rPr>
              <a:t>الشکل</a:t>
            </a:r>
            <a:r>
              <a:rPr lang="fa-IR" sz="2400" b="0" i="0" u="none" strike="noStrike" kern="100" baseline="0" dirty="0">
                <a:cs typeface="B Nazanin" panose="00000400000000000000" pitchFamily="2" charset="-78"/>
              </a:rPr>
              <a:t> هدیه ی آناتومیک ( </a:t>
            </a:r>
            <a:r>
              <a:rPr lang="en-US" sz="2400" b="0" i="0" u="none" strike="noStrike" kern="100" baseline="0" dirty="0">
                <a:latin typeface="Aptos Display" panose="020B0004020202020204" pitchFamily="34" charset="0"/>
                <a:cs typeface="B Nazanin" panose="00000400000000000000" pitchFamily="2" charset="-78"/>
              </a:rPr>
              <a:t>Uniform Anatomical Gift Act</a:t>
            </a:r>
            <a:r>
              <a:rPr lang="fa-IR" sz="2400" b="0" i="0" u="none" strike="noStrike" kern="100" baseline="0" dirty="0">
                <a:latin typeface="Aptos Display" panose="020B0004020202020204" pitchFamily="34" charset="0"/>
                <a:cs typeface="B Nazanin" panose="00000400000000000000" pitchFamily="2" charset="-78"/>
              </a:rPr>
              <a:t> ) و</a:t>
            </a:r>
          </a:p>
          <a:p>
            <a:pPr marR="0" lvl="0" rtl="1"/>
            <a:r>
              <a:rPr lang="fa-IR" sz="2400" b="0" i="0" u="none" strike="noStrike" kern="100" baseline="0" dirty="0">
                <a:latin typeface="Aptos Display" panose="020B0004020202020204" pitchFamily="34" charset="0"/>
                <a:cs typeface="B Nazanin" panose="00000400000000000000" pitchFamily="2" charset="-78"/>
              </a:rPr>
              <a:t>در </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کانادا</a:t>
            </a:r>
            <a:r>
              <a:rPr lang="fa-IR" sz="2400" b="0" i="0" u="none" strike="noStrike" kern="100" baseline="0" dirty="0">
                <a:latin typeface="Aptos Display" panose="020B0004020202020204" pitchFamily="34" charset="0"/>
                <a:cs typeface="B Nazanin" panose="00000400000000000000" pitchFamily="2" charset="-78"/>
              </a:rPr>
              <a:t> طبق قانون </a:t>
            </a:r>
            <a:r>
              <a:rPr lang="fa-IR" sz="2400" b="0" i="0" u="none" strike="noStrike" kern="100" baseline="0" dirty="0" err="1">
                <a:latin typeface="Aptos Display" panose="020B0004020202020204" pitchFamily="34" charset="0"/>
                <a:cs typeface="B Nazanin" panose="00000400000000000000" pitchFamily="2" charset="-78"/>
              </a:rPr>
              <a:t>هدیه‌ی</a:t>
            </a:r>
            <a:r>
              <a:rPr lang="fa-IR" sz="2400" b="0" i="0" u="none" strike="noStrike" kern="100" baseline="0" dirty="0">
                <a:latin typeface="Aptos Display" panose="020B0004020202020204" pitchFamily="34" charset="0"/>
                <a:cs typeface="B Nazanin" panose="00000400000000000000" pitchFamily="2" charset="-78"/>
              </a:rPr>
              <a:t> بافت انسانی ( </a:t>
            </a:r>
            <a:r>
              <a:rPr lang="en-US" sz="2400" b="0" i="0" u="none" strike="noStrike" kern="100" baseline="0" dirty="0">
                <a:latin typeface="Aptos Display" panose="020B0004020202020204" pitchFamily="34" charset="0"/>
                <a:cs typeface="B Nazanin" panose="00000400000000000000" pitchFamily="2" charset="-78"/>
              </a:rPr>
              <a:t>Human Tissue Gift Act</a:t>
            </a:r>
            <a:r>
              <a:rPr lang="fa-IR" sz="2400" b="0" i="0" u="none" strike="noStrike" kern="100" baseline="0" dirty="0">
                <a:latin typeface="Aptos Display" panose="020B0004020202020204" pitchFamily="34" charset="0"/>
                <a:cs typeface="B Nazanin" panose="00000400000000000000" pitchFamily="2" charset="-78"/>
              </a:rPr>
              <a:t> ) </a:t>
            </a:r>
          </a:p>
          <a:p>
            <a:pPr marL="2743200" lvl="6" indent="0">
              <a:buNone/>
            </a:pPr>
            <a:r>
              <a:rPr lang="fa-IR" sz="3200" b="1" i="0" u="none" strike="noStrike" kern="100" baseline="0" dirty="0">
                <a:solidFill>
                  <a:srgbClr val="FF0000"/>
                </a:solidFill>
                <a:latin typeface="Aptos Display" panose="020B0004020202020204" pitchFamily="34" charset="0"/>
                <a:cs typeface="B Compset" panose="00000400000000000000" pitchFamily="2" charset="-78"/>
              </a:rPr>
              <a:t>رضایت تصریح شده ی فرد ضروری</a:t>
            </a:r>
            <a:r>
              <a:rPr lang="fa-IR" sz="32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3200" b="0" i="0" u="none" strike="noStrike" kern="100" baseline="0" dirty="0">
                <a:latin typeface="Aptos Display" panose="020B0004020202020204" pitchFamily="34" charset="0"/>
                <a:cs typeface="B Nazanin" panose="00000400000000000000" pitchFamily="2" charset="-78"/>
              </a:rPr>
              <a:t>است.</a:t>
            </a:r>
            <a:endParaRPr lang="fa-IR" sz="2400" kern="100" dirty="0">
              <a:solidFill>
                <a:srgbClr val="FF0000"/>
              </a:solidFill>
              <a:latin typeface="Aptos Display" panose="020B0004020202020204" pitchFamily="34" charset="0"/>
            </a:endParaRPr>
          </a:p>
          <a:p>
            <a:pPr marR="0" lvl="0" rtl="1"/>
            <a:endParaRPr lang="fa-IR" sz="2400" b="0" i="0" u="none" strike="noStrike" kern="100" baseline="0" dirty="0">
              <a:solidFill>
                <a:srgbClr val="FF0000"/>
              </a:solidFill>
              <a:latin typeface="Aptos Display" panose="020B0004020202020204" pitchFamily="34" charset="0"/>
              <a:cs typeface="B Nazanin" panose="00000400000000000000" pitchFamily="2" charset="-78"/>
            </a:endParaRPr>
          </a:p>
          <a:p>
            <a:pPr marR="0" lvl="1" rtl="1"/>
            <a:r>
              <a:rPr lang="fa-IR" sz="2400" b="1" i="0" u="none" strike="noStrike" kern="100" baseline="0" dirty="0">
                <a:solidFill>
                  <a:srgbClr val="FF0000"/>
                </a:solidFill>
                <a:cs typeface="B Compset" panose="00000400000000000000" pitchFamily="2" charset="-78"/>
              </a:rPr>
              <a:t> انواع رضایت :</a:t>
            </a:r>
          </a:p>
          <a:p>
            <a:pPr marL="457200" marR="0" lvl="0" indent="-457200" rtl="1">
              <a:buFont typeface="+mj-lt"/>
              <a:buAutoNum type="arabicPeriod"/>
            </a:pPr>
            <a:r>
              <a:rPr lang="en-US" sz="2400" b="0" i="0" u="none" strike="noStrike" kern="100" baseline="0" dirty="0" err="1">
                <a:solidFill>
                  <a:srgbClr val="FF0000"/>
                </a:solidFill>
                <a:latin typeface="Aptos Display" panose="020B0004020202020204" pitchFamily="34" charset="0"/>
                <a:cs typeface="B Nazanin" panose="00000400000000000000" pitchFamily="2" charset="-78"/>
              </a:rPr>
              <a:t>Opt</a:t>
            </a:r>
            <a:r>
              <a:rPr lang="en-US" sz="2400" b="0" i="0" u="none" strike="noStrike" kern="100" baseline="0" dirty="0">
                <a:solidFill>
                  <a:srgbClr val="FF0000"/>
                </a:solidFill>
                <a:latin typeface="Aptos Display" panose="020B0004020202020204" pitchFamily="34" charset="0"/>
                <a:cs typeface="B Nazanin" panose="00000400000000000000" pitchFamily="2" charset="-78"/>
              </a:rPr>
              <a:t> in</a:t>
            </a:r>
            <a:r>
              <a:rPr lang="fa-IR" sz="2400" b="0" i="0" u="none" strike="noStrike" kern="100" baseline="0" dirty="0">
                <a:latin typeface="Aptos Display" panose="020B0004020202020204" pitchFamily="34" charset="0"/>
                <a:cs typeface="B Nazanin" panose="00000400000000000000" pitchFamily="2" charset="-78"/>
              </a:rPr>
              <a:t> یعنی فرد رضایت می دهد که </a:t>
            </a:r>
            <a:r>
              <a:rPr lang="fa-IR" sz="2400" b="0" i="0" u="none" strike="noStrike" kern="100" baseline="0" dirty="0" err="1">
                <a:latin typeface="Aptos Display" panose="020B0004020202020204" pitchFamily="34" charset="0"/>
                <a:cs typeface="B Nazanin" panose="00000400000000000000" pitchFamily="2" charset="-78"/>
              </a:rPr>
              <a:t>عضوش</a:t>
            </a:r>
            <a:r>
              <a:rPr lang="fa-IR" sz="2400" b="0" i="0" u="none" strike="noStrike" kern="100" baseline="0" dirty="0">
                <a:latin typeface="Aptos Display" panose="020B0004020202020204" pitchFamily="34" charset="0"/>
                <a:cs typeface="B Nazanin" panose="00000400000000000000" pitchFamily="2" charset="-78"/>
              </a:rPr>
              <a:t>  اهدا شود. مثل اغلب کشورها</a:t>
            </a:r>
          </a:p>
          <a:p>
            <a:pPr marL="457200" marR="0" lvl="0" indent="-457200" rtl="1">
              <a:buFont typeface="+mj-lt"/>
              <a:buAutoNum type="arabicPeriod"/>
            </a:pPr>
            <a:r>
              <a:rPr lang="en-US" sz="2400" b="0" i="0" u="none" strike="noStrike" kern="100" baseline="0" dirty="0" err="1">
                <a:solidFill>
                  <a:srgbClr val="FF0000"/>
                </a:solidFill>
                <a:latin typeface="Aptos Display" panose="020B0004020202020204" pitchFamily="34" charset="0"/>
                <a:cs typeface="B Nazanin" panose="00000400000000000000" pitchFamily="2" charset="-78"/>
              </a:rPr>
              <a:t>Opt</a:t>
            </a:r>
            <a:r>
              <a:rPr lang="en-US" sz="2400" b="0" i="0" u="none" strike="noStrike" kern="100" baseline="0" dirty="0">
                <a:solidFill>
                  <a:srgbClr val="FF0000"/>
                </a:solidFill>
                <a:latin typeface="Aptos Display" panose="020B0004020202020204" pitchFamily="34" charset="0"/>
                <a:cs typeface="B Nazanin" panose="00000400000000000000" pitchFamily="2" charset="-78"/>
              </a:rPr>
              <a:t> out</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400" b="0" i="0" u="none" strike="noStrike" kern="100" baseline="0" dirty="0">
                <a:latin typeface="Aptos Display" panose="020B0004020202020204" pitchFamily="34" charset="0"/>
                <a:cs typeface="B Nazanin" panose="00000400000000000000" pitchFamily="2" charset="-78"/>
              </a:rPr>
              <a:t>یعنی فرض بر این است که همه راضی به اهدا عضو هستند  مگر کسانی که قبلاً عدم رضایت یا امتناع خود را اعلام کرده باشند.  مثل کشور سنگاپور و برخی کشورهای اروپایی.</a:t>
            </a:r>
          </a:p>
        </p:txBody>
      </p:sp>
      <p:sp>
        <p:nvSpPr>
          <p:cNvPr id="4" name="Footer Placeholder 3">
            <a:extLst>
              <a:ext uri="{FF2B5EF4-FFF2-40B4-BE49-F238E27FC236}">
                <a16:creationId xmlns:a16="http://schemas.microsoft.com/office/drawing/2014/main" id="{D1B0E118-F97E-2001-7E23-E6D694ECB6E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792273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وضعیت اهدای عضو ایران در آسیا در سال ۲۰۲۱"/>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7280" y="0"/>
            <a:ext cx="9811512" cy="6858000"/>
          </a:xfrm>
          <a:prstGeom prst="rect">
            <a:avLst/>
          </a:prstGeom>
          <a:noFill/>
          <a:ln>
            <a:noFill/>
          </a:ln>
        </p:spPr>
      </p:pic>
      <p:sp>
        <p:nvSpPr>
          <p:cNvPr id="5" name="Footer Placeholder 4">
            <a:extLst>
              <a:ext uri="{FF2B5EF4-FFF2-40B4-BE49-F238E27FC236}">
                <a16:creationId xmlns:a16="http://schemas.microsoft.com/office/drawing/2014/main" id="{7257F50D-385D-895F-3E9B-4EF886BE87E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1952482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30AF-2252-4926-0C39-51E8A1AE2AC6}"/>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قانون و رضایت</a:t>
            </a:r>
          </a:p>
        </p:txBody>
      </p:sp>
      <p:sp>
        <p:nvSpPr>
          <p:cNvPr id="3" name="Text Placeholder 2">
            <a:extLst>
              <a:ext uri="{FF2B5EF4-FFF2-40B4-BE49-F238E27FC236}">
                <a16:creationId xmlns:a16="http://schemas.microsoft.com/office/drawing/2014/main" id="{EAEE6FF6-FF09-B2C4-1C26-9341F3E72F15}"/>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در </a:t>
            </a:r>
            <a:r>
              <a:rPr lang="fa-IR" sz="2800" b="0" i="0" u="none" strike="noStrike" kern="100" baseline="0" dirty="0">
                <a:solidFill>
                  <a:srgbClr val="FF0000"/>
                </a:solidFill>
                <a:cs typeface="B Nazanin" panose="00000400000000000000" pitchFamily="2" charset="-78"/>
              </a:rPr>
              <a:t>ژاپن</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تصمیگیری</a:t>
            </a:r>
            <a:r>
              <a:rPr lang="fa-IR" sz="2800" b="0" i="0" u="none" strike="noStrike" kern="100" baseline="0" dirty="0">
                <a:cs typeface="B Nazanin" panose="00000400000000000000" pitchFamily="2" charset="-78"/>
              </a:rPr>
              <a:t> جایگزین را </a:t>
            </a:r>
            <a:r>
              <a:rPr lang="fa-IR" sz="2800" b="0" i="0" u="none" strike="noStrike" kern="100" baseline="0" dirty="0" err="1">
                <a:cs typeface="B Nazanin" panose="00000400000000000000" pitchFamily="2" charset="-78"/>
              </a:rPr>
              <a:t>نمی</a:t>
            </a:r>
            <a:r>
              <a:rPr lang="fa-IR" sz="2800" b="0" i="0" u="none" strike="noStrike" kern="100" baseline="0" dirty="0">
                <a:cs typeface="B Nazanin" panose="00000400000000000000" pitchFamily="2" charset="-78"/>
              </a:rPr>
              <a:t> پذیرد.</a:t>
            </a:r>
            <a:r>
              <a:rPr lang="fa-IR" sz="2800" kern="100" dirty="0"/>
              <a:t>  </a:t>
            </a:r>
            <a:r>
              <a:rPr lang="fa-IR" sz="2800" b="0" i="0" u="none" strike="noStrike" kern="100" baseline="0" dirty="0">
                <a:cs typeface="B Nazanin" panose="00000400000000000000" pitchFamily="2" charset="-78"/>
              </a:rPr>
              <a:t>بلکه برای اهدا عضو موارد زیر </a:t>
            </a:r>
            <a:r>
              <a:rPr lang="fa-IR" sz="2800" b="0" i="0" u="none" strike="noStrike" kern="100" baseline="0" dirty="0" err="1">
                <a:cs typeface="B Nazanin" panose="00000400000000000000" pitchFamily="2" charset="-78"/>
              </a:rPr>
              <a:t>الزامی</a:t>
            </a:r>
            <a:r>
              <a:rPr lang="fa-IR" sz="2800" b="0" i="0" u="none" strike="noStrike" kern="100" baseline="0" dirty="0">
                <a:cs typeface="B Nazanin" panose="00000400000000000000" pitchFamily="2" charset="-78"/>
              </a:rPr>
              <a:t> است:</a:t>
            </a:r>
          </a:p>
          <a:p>
            <a:pPr marR="0" lvl="0" rtl="1"/>
            <a:endParaRPr lang="fa-IR" sz="2800" b="0" i="0" u="none" strike="noStrike" kern="100" baseline="0" dirty="0">
              <a:cs typeface="B Nazanin" panose="00000400000000000000" pitchFamily="2" charset="-78"/>
            </a:endParaRPr>
          </a:p>
          <a:p>
            <a:pPr marL="1428750" lvl="2" indent="-514350">
              <a:buFont typeface="+mj-lt"/>
              <a:buAutoNum type="arabicPeriod"/>
            </a:pPr>
            <a:r>
              <a:rPr lang="fa-IR" sz="2800" b="0" i="0" u="none" strike="noStrike" kern="100" baseline="0" dirty="0">
                <a:cs typeface="B Nazanin" panose="00000400000000000000" pitchFamily="2" charset="-78"/>
              </a:rPr>
              <a:t> وجود کارت اهدا عضو که امضا شده باشد.</a:t>
            </a:r>
          </a:p>
          <a:p>
            <a:pPr marL="1428750" lvl="2" indent="-514350">
              <a:buFont typeface="+mj-lt"/>
              <a:buAutoNum type="arabicPeriod"/>
            </a:pPr>
            <a:r>
              <a:rPr lang="fa-IR" sz="2800" b="0" i="0" u="none" strike="noStrike" kern="100" baseline="0" dirty="0">
                <a:cs typeface="B Nazanin" panose="00000400000000000000" pitchFamily="2" charset="-78"/>
              </a:rPr>
              <a:t>تایید خانواده</a:t>
            </a:r>
          </a:p>
          <a:p>
            <a:pPr marL="1428750" lvl="2" indent="-514350">
              <a:buFont typeface="+mj-lt"/>
              <a:buAutoNum type="arabicPeriod"/>
            </a:pPr>
            <a:endParaRPr lang="fa-IR" sz="2800" kern="100" dirty="0"/>
          </a:p>
          <a:p>
            <a:pPr algn="just"/>
            <a:r>
              <a:rPr lang="fa-IR" sz="2800" kern="100" dirty="0"/>
              <a:t>در ایران:</a:t>
            </a:r>
          </a:p>
          <a:p>
            <a:pPr lvl="1" algn="just"/>
            <a:r>
              <a:rPr lang="fa-IR" sz="2800" kern="100" dirty="0"/>
              <a:t> </a:t>
            </a:r>
            <a:r>
              <a:rPr lang="fa-IR" sz="2400" b="1" kern="100" dirty="0">
                <a:solidFill>
                  <a:srgbClr val="FF0000"/>
                </a:solidFill>
              </a:rPr>
              <a:t>قانون</a:t>
            </a:r>
            <a:r>
              <a:rPr lang="fa-IR" sz="2400" b="1" kern="100" dirty="0"/>
              <a:t> </a:t>
            </a:r>
            <a:r>
              <a:rPr lang="fa-IR" sz="2400" b="1" dirty="0">
                <a:effectLst/>
              </a:rPr>
              <a:t>"پیوند اعضای بیماران فوت شده یا بیمارانی که مرگ مغزی آنان مسلم است"</a:t>
            </a:r>
          </a:p>
          <a:p>
            <a:pPr lvl="1" algn="just"/>
            <a:r>
              <a:rPr lang="fa-IR" sz="2400" b="1" dirty="0">
                <a:solidFill>
                  <a:srgbClr val="FF0000"/>
                </a:solidFill>
                <a:effectLst/>
              </a:rPr>
              <a:t>آئین آیین نامه اجرایی </a:t>
            </a:r>
            <a:r>
              <a:rPr lang="fa-IR" sz="2400" b="1" kern="100" dirty="0"/>
              <a:t>این قانون.</a:t>
            </a:r>
          </a:p>
        </p:txBody>
      </p:sp>
      <p:sp>
        <p:nvSpPr>
          <p:cNvPr id="4" name="Footer Placeholder 3">
            <a:extLst>
              <a:ext uri="{FF2B5EF4-FFF2-40B4-BE49-F238E27FC236}">
                <a16:creationId xmlns:a16="http://schemas.microsoft.com/office/drawing/2014/main" id="{268F4633-95B7-EFED-14E8-2B671F43B6E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7690608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C43A4-D7BF-4DD9-C077-7478C8DAAB8D}"/>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قانون و تجارت عضو</a:t>
            </a:r>
          </a:p>
        </p:txBody>
      </p:sp>
      <p:sp>
        <p:nvSpPr>
          <p:cNvPr id="3" name="Text Placeholder 2">
            <a:extLst>
              <a:ext uri="{FF2B5EF4-FFF2-40B4-BE49-F238E27FC236}">
                <a16:creationId xmlns:a16="http://schemas.microsoft.com/office/drawing/2014/main" id="{E3B6A6D5-F598-F50A-34B1-64705703CC24}"/>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در بسیاری از کشورها </a:t>
            </a:r>
            <a:r>
              <a:rPr lang="fa-IR" sz="2400" b="0" i="0" u="none" strike="noStrike" kern="100" baseline="0" dirty="0">
                <a:solidFill>
                  <a:srgbClr val="FF0000"/>
                </a:solidFill>
                <a:cs typeface="B Nazanin" panose="00000400000000000000" pitchFamily="2" charset="-78"/>
              </a:rPr>
              <a:t>قانون جلوگیری از تجارت اعضای پیوندی </a:t>
            </a:r>
            <a:r>
              <a:rPr lang="fa-IR" sz="2400" b="0" i="0" u="none" strike="noStrike" kern="100" baseline="0" dirty="0">
                <a:cs typeface="B Nazanin" panose="00000400000000000000" pitchFamily="2" charset="-78"/>
              </a:rPr>
              <a:t>تصویب شده است.</a:t>
            </a:r>
          </a:p>
          <a:p>
            <a:pPr marR="0" lvl="0" rtl="1"/>
            <a:endParaRPr lang="fa-IR" sz="2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Nazanin" panose="00000400000000000000" pitchFamily="2" charset="-78"/>
              </a:rPr>
              <a:t>مشکلا</a:t>
            </a:r>
            <a:r>
              <a:rPr lang="fa-IR" sz="2400" b="1" kern="100" dirty="0">
                <a:solidFill>
                  <a:srgbClr val="FF0000"/>
                </a:solidFill>
              </a:rPr>
              <a:t>ت </a:t>
            </a:r>
            <a:r>
              <a:rPr lang="fa-IR" sz="2400" b="1" i="0" u="none" strike="noStrike" kern="100" baseline="0" dirty="0">
                <a:solidFill>
                  <a:srgbClr val="FF0000"/>
                </a:solidFill>
                <a:cs typeface="B Nazanin" panose="00000400000000000000" pitchFamily="2" charset="-78"/>
              </a:rPr>
              <a:t>این ممنوعیت :</a:t>
            </a:r>
          </a:p>
          <a:p>
            <a:pPr marL="457200" marR="0" lvl="0" indent="-457200" rtl="1">
              <a:buFont typeface="+mj-lt"/>
              <a:buAutoNum type="arabicPeriod"/>
            </a:pPr>
            <a:r>
              <a:rPr lang="fa-IR" sz="2400" b="0" i="0" u="none" strike="noStrike" kern="100" baseline="0" dirty="0">
                <a:cs typeface="B Nazanin" panose="00000400000000000000" pitchFamily="2" charset="-78"/>
              </a:rPr>
              <a:t>نا </a:t>
            </a:r>
            <a:r>
              <a:rPr lang="fa-IR" sz="2400" b="0" i="0" u="none" strike="noStrike" kern="100" baseline="0" dirty="0" err="1">
                <a:cs typeface="B Nazanin" panose="00000400000000000000" pitchFamily="2" charset="-78"/>
              </a:rPr>
              <a:t>کارامد</a:t>
            </a:r>
            <a:r>
              <a:rPr lang="fa-IR" sz="2400" b="0" i="0" u="none" strike="noStrike" kern="100" baseline="0" dirty="0">
                <a:cs typeface="B Nazanin" panose="00000400000000000000" pitchFamily="2" charset="-78"/>
              </a:rPr>
              <a:t> است و خرید و فروش  انجام می شود.</a:t>
            </a:r>
          </a:p>
          <a:p>
            <a:pPr marL="457200" marR="0" lvl="0" indent="-457200" rtl="1">
              <a:buFont typeface="+mj-lt"/>
              <a:buAutoNum type="arabicPeriod"/>
            </a:pPr>
            <a:r>
              <a:rPr lang="fa-IR" sz="2400" b="0" i="0" u="none" strike="noStrike" kern="100" baseline="0" dirty="0">
                <a:cs typeface="B Nazanin" panose="00000400000000000000" pitchFamily="2" charset="-78"/>
              </a:rPr>
              <a:t>موجب ایجاد توریسم پیوند شده است مثلاً در هند که برخی برای خرید کلیه به آن کشور سفر می کنند.</a:t>
            </a:r>
          </a:p>
        </p:txBody>
      </p:sp>
      <p:sp>
        <p:nvSpPr>
          <p:cNvPr id="4" name="Footer Placeholder 3">
            <a:extLst>
              <a:ext uri="{FF2B5EF4-FFF2-40B4-BE49-F238E27FC236}">
                <a16:creationId xmlns:a16="http://schemas.microsoft.com/office/drawing/2014/main" id="{09AA43B7-764D-351E-28E7-B3D93D16BE9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3486228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121E-0A7E-23CF-136A-A05980B98C0C}"/>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قانون و تجارت عضو</a:t>
            </a:r>
          </a:p>
        </p:txBody>
      </p:sp>
      <p:sp>
        <p:nvSpPr>
          <p:cNvPr id="3" name="Text Placeholder 2">
            <a:extLst>
              <a:ext uri="{FF2B5EF4-FFF2-40B4-BE49-F238E27FC236}">
                <a16:creationId xmlns:a16="http://schemas.microsoft.com/office/drawing/2014/main" id="{23E77B69-1ED2-3A61-3CE7-6EC2C5EFA9FC}"/>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آنچه مجاز است پرداخت </a:t>
            </a:r>
            <a:r>
              <a:rPr lang="fa-IR" sz="2400" b="0" i="0" u="none" strike="noStrike" kern="100" baseline="0" dirty="0">
                <a:solidFill>
                  <a:srgbClr val="FF0000"/>
                </a:solidFill>
                <a:cs typeface="B Nazanin" panose="00000400000000000000" pitchFamily="2" charset="-78"/>
              </a:rPr>
              <a:t>پول برای هزینه ها </a:t>
            </a:r>
            <a:r>
              <a:rPr lang="fa-IR" sz="2400" b="0" i="0" u="none" strike="noStrike" kern="100" baseline="0" dirty="0">
                <a:cs typeface="B Nazanin" panose="00000400000000000000" pitchFamily="2" charset="-78"/>
              </a:rPr>
              <a:t>است نه عضو</a:t>
            </a:r>
          </a:p>
          <a:p>
            <a:pPr lvl="1"/>
            <a:r>
              <a:rPr lang="fa-IR" sz="2400" b="0" i="0" u="none" strike="noStrike" kern="100" baseline="0" dirty="0">
                <a:cs typeface="B Nazanin" panose="00000400000000000000" pitchFamily="2" charset="-78"/>
              </a:rPr>
              <a:t>برای </a:t>
            </a:r>
            <a:r>
              <a:rPr lang="fa-IR" sz="2400" b="0" i="0" u="none" strike="noStrike" kern="100" baseline="0" dirty="0">
                <a:solidFill>
                  <a:srgbClr val="FF0000"/>
                </a:solidFill>
                <a:cs typeface="B Nazanin" panose="00000400000000000000" pitchFamily="2" charset="-78"/>
              </a:rPr>
              <a:t>معیار هزینه </a:t>
            </a:r>
            <a:r>
              <a:rPr lang="fa-IR" sz="2400" b="0" i="0" u="none" strike="noStrike" kern="100" baseline="0" dirty="0">
                <a:cs typeface="B Nazanin" panose="00000400000000000000" pitchFamily="2" charset="-78"/>
              </a:rPr>
              <a:t>کار اندک شده است.</a:t>
            </a:r>
          </a:p>
          <a:p>
            <a:pPr lvl="1"/>
            <a:r>
              <a:rPr lang="fa-IR" sz="2400" b="0" i="0" u="none" strike="noStrike" kern="100" baseline="0" dirty="0">
                <a:cs typeface="B Nazanin" panose="00000400000000000000" pitchFamily="2" charset="-78"/>
              </a:rPr>
              <a:t>در آمریکا  برای کارمندان دولت هزینه اهدا مبلغی معادل 30 روز مرخصی با حقوق  است.</a:t>
            </a:r>
          </a:p>
          <a:p>
            <a:pPr marR="0" lvl="0" rtl="1"/>
            <a:endParaRPr lang="fa-IR" sz="2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Compset" panose="00000400000000000000" pitchFamily="2" charset="-78"/>
              </a:rPr>
              <a:t>در ایران</a:t>
            </a:r>
            <a:r>
              <a:rPr lang="fa-IR" sz="2400" b="0" i="0" u="none" strike="noStrike" kern="100" baseline="0" dirty="0">
                <a:solidFill>
                  <a:srgbClr val="FF0000"/>
                </a:solidFill>
                <a:cs typeface="B Nazanin" panose="00000400000000000000" pitchFamily="2" charset="-78"/>
              </a:rPr>
              <a:t> پرداخت رسمی برای اهدا پذیرفته شده است.</a:t>
            </a:r>
          </a:p>
          <a:p>
            <a:pPr marL="914400" lvl="1" indent="-457200">
              <a:buFont typeface="+mj-lt"/>
              <a:buAutoNum type="arabicPeriod"/>
            </a:pPr>
            <a:r>
              <a:rPr lang="fa-IR" sz="2400" b="0" i="0" u="none" strike="noStrike" kern="100" baseline="0" dirty="0">
                <a:cs typeface="B Nazanin" panose="00000400000000000000" pitchFamily="2" charset="-78"/>
              </a:rPr>
              <a:t>مدل ایرانی به اهدا کننده پولی به عنوان </a:t>
            </a:r>
            <a:r>
              <a:rPr lang="fa-IR" sz="2400" b="0" i="0" u="none" strike="noStrike" kern="100" baseline="0" dirty="0">
                <a:solidFill>
                  <a:srgbClr val="FF0000"/>
                </a:solidFill>
                <a:cs typeface="B Nazanin" panose="00000400000000000000" pitchFamily="2" charset="-78"/>
              </a:rPr>
              <a:t>جایزه اجتماعی </a:t>
            </a:r>
            <a:r>
              <a:rPr lang="fa-IR" sz="2400" b="0" i="0" u="none" strike="noStrike" kern="100" baseline="0" dirty="0">
                <a:cs typeface="B Nazanin" panose="00000400000000000000" pitchFamily="2" charset="-78"/>
              </a:rPr>
              <a:t>یا </a:t>
            </a:r>
            <a:r>
              <a:rPr lang="fa-IR" sz="2400" b="0" i="0" u="none" strike="noStrike" kern="100" baseline="0" dirty="0">
                <a:solidFill>
                  <a:srgbClr val="FF0000"/>
                </a:solidFill>
                <a:cs typeface="B Nazanin" panose="00000400000000000000" pitchFamily="2" charset="-78"/>
              </a:rPr>
              <a:t>هدیه ایثار </a:t>
            </a:r>
            <a:r>
              <a:rPr lang="fa-IR" sz="2400" b="0" i="0" u="none" strike="noStrike" kern="100" baseline="0" dirty="0">
                <a:cs typeface="B Nazanin" panose="00000400000000000000" pitchFamily="2" charset="-78"/>
              </a:rPr>
              <a:t>داده می شود. </a:t>
            </a:r>
          </a:p>
          <a:p>
            <a:pPr marL="914400" lvl="1" indent="-457200">
              <a:buFont typeface="+mj-lt"/>
              <a:buAutoNum type="arabicPeriod"/>
            </a:pPr>
            <a:r>
              <a:rPr lang="fa-IR" sz="2400" b="0" i="0" u="none" strike="noStrike" kern="100" baseline="0" dirty="0">
                <a:cs typeface="B Nazanin" panose="00000400000000000000" pitchFamily="2" charset="-78"/>
              </a:rPr>
              <a:t>خوبی این مدل حذف  فهرست انتظار در پیوند کلیه است.</a:t>
            </a:r>
          </a:p>
        </p:txBody>
      </p:sp>
      <p:sp>
        <p:nvSpPr>
          <p:cNvPr id="4" name="Footer Placeholder 3">
            <a:extLst>
              <a:ext uri="{FF2B5EF4-FFF2-40B4-BE49-F238E27FC236}">
                <a16:creationId xmlns:a16="http://schemas.microsoft.com/office/drawing/2014/main" id="{2F7535B6-5D0F-1583-F50A-2D854142A02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4152981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3E634-34EF-4FA9-43F5-6EAE323DDD03}"/>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سیاست گذاری و پیوند اعضا</a:t>
            </a:r>
          </a:p>
        </p:txBody>
      </p:sp>
      <p:sp>
        <p:nvSpPr>
          <p:cNvPr id="3" name="Text Placeholder 2">
            <a:extLst>
              <a:ext uri="{FF2B5EF4-FFF2-40B4-BE49-F238E27FC236}">
                <a16:creationId xmlns:a16="http://schemas.microsoft.com/office/drawing/2014/main" id="{F479F65C-1245-669E-500B-4C5B0EC61960}"/>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دولت، مرکز هدایت کننده ی پیوند است و سازمانهای مراقبت از سلامت سیاست های را به </a:t>
            </a:r>
            <a:r>
              <a:rPr lang="fa-IR" sz="2800" b="0" i="0" u="none" strike="noStrike" kern="100" baseline="0" dirty="0">
                <a:solidFill>
                  <a:srgbClr val="FF0000"/>
                </a:solidFill>
                <a:cs typeface="B Nazanin" panose="00000400000000000000" pitchFamily="2" charset="-78"/>
              </a:rPr>
              <a:t>قوانین</a:t>
            </a:r>
            <a:r>
              <a:rPr lang="fa-IR" sz="2800" b="0" i="0" u="none" strike="noStrike" kern="100" baseline="0" dirty="0">
                <a:cs typeface="B Nazanin" panose="00000400000000000000" pitchFamily="2" charset="-78"/>
              </a:rPr>
              <a:t> موجود اضافه می کنند.</a:t>
            </a:r>
          </a:p>
          <a:p>
            <a:pPr marR="0" lvl="0" rtl="1"/>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سیاست های اضافه شده به قوانین در رابطه با موارد زیر است:</a:t>
            </a:r>
          </a:p>
          <a:p>
            <a:pPr lvl="2"/>
            <a:r>
              <a:rPr lang="fa-IR" sz="2800" b="0" i="0" u="none" strike="noStrike" kern="100" baseline="0" dirty="0">
                <a:cs typeface="B Nazanin" panose="00000400000000000000" pitchFamily="2" charset="-78"/>
              </a:rPr>
              <a:t>تعریف مرگ</a:t>
            </a:r>
          </a:p>
          <a:p>
            <a:pPr lvl="2"/>
            <a:r>
              <a:rPr lang="fa-IR" sz="2800" b="0" i="0" u="none" strike="noStrike" kern="100" baseline="0" dirty="0">
                <a:cs typeface="B Nazanin" panose="00000400000000000000" pitchFamily="2" charset="-78"/>
              </a:rPr>
              <a:t>تصمیمات مرتبط با تخصصی عضو پیوندی</a:t>
            </a:r>
          </a:p>
          <a:p>
            <a:pPr lvl="2"/>
            <a:r>
              <a:rPr lang="fa-IR" sz="2800" b="0" i="0" u="none" strike="noStrike" kern="100" baseline="0" dirty="0">
                <a:cs typeface="B Nazanin" panose="00000400000000000000" pitchFamily="2" charset="-78"/>
              </a:rPr>
              <a:t>استحصال اعضا</a:t>
            </a:r>
          </a:p>
        </p:txBody>
      </p:sp>
      <p:sp>
        <p:nvSpPr>
          <p:cNvPr id="4" name="Footer Placeholder 3">
            <a:extLst>
              <a:ext uri="{FF2B5EF4-FFF2-40B4-BE49-F238E27FC236}">
                <a16:creationId xmlns:a16="http://schemas.microsoft.com/office/drawing/2014/main" id="{8945D77C-A7FB-8D91-1E63-C371788CC8B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8909435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13A97-B94F-943F-D0AA-FFA19681D07F}"/>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سیاستگذاری و تعریف مرگ</a:t>
            </a:r>
          </a:p>
        </p:txBody>
      </p:sp>
      <p:sp>
        <p:nvSpPr>
          <p:cNvPr id="3" name="Text Placeholder 2">
            <a:extLst>
              <a:ext uri="{FF2B5EF4-FFF2-40B4-BE49-F238E27FC236}">
                <a16:creationId xmlns:a16="http://schemas.microsoft.com/office/drawing/2014/main" id="{BA45C70E-10D7-0E16-39F9-B0DB327FD16C}"/>
              </a:ext>
            </a:extLst>
          </p:cNvPr>
          <p:cNvSpPr>
            <a:spLocks noGrp="1"/>
          </p:cNvSpPr>
          <p:nvPr>
            <p:ph type="body" idx="1"/>
          </p:nvPr>
        </p:nvSpPr>
        <p:spPr>
          <a:xfrm>
            <a:off x="838200" y="2084831"/>
            <a:ext cx="10515600" cy="4092131"/>
          </a:xfrm>
        </p:spPr>
        <p:txBody>
          <a:bodyPr>
            <a:normAutofit/>
          </a:bodyPr>
          <a:lstStyle/>
          <a:p>
            <a:pPr marR="0" lvl="0" rtl="1"/>
            <a:r>
              <a:rPr lang="fa-IR" sz="2800" b="0" i="0" u="none" strike="noStrike" kern="100" baseline="0" dirty="0">
                <a:cs typeface="B Nazanin" panose="00000400000000000000" pitchFamily="2" charset="-78"/>
              </a:rPr>
              <a:t>هرچند تعریف مرگ مبتنی بر مرگ مغزی بطور گسترده پذیرفته شده ولی </a:t>
            </a:r>
            <a:r>
              <a:rPr lang="fa-IR" sz="2800" b="0" i="0" u="none" strike="noStrike" kern="100" baseline="0" dirty="0">
                <a:solidFill>
                  <a:srgbClr val="FF0000"/>
                </a:solidFill>
                <a:cs typeface="B Nazanin" panose="00000400000000000000" pitchFamily="2" charset="-78"/>
              </a:rPr>
              <a:t>در برخی بیمارستانها </a:t>
            </a:r>
            <a:r>
              <a:rPr lang="fa-IR" sz="2800" b="0" i="0" u="none" strike="noStrike" kern="100" baseline="0" dirty="0">
                <a:cs typeface="B Nazanin" panose="00000400000000000000" pitchFamily="2" charset="-78"/>
              </a:rPr>
              <a:t>پزشکان تایید مرگ را به نحوه </a:t>
            </a:r>
            <a:r>
              <a:rPr lang="fa-IR" sz="2800" b="0" i="0" u="none" strike="noStrike" kern="100" baseline="0" dirty="0">
                <a:solidFill>
                  <a:srgbClr val="FF0000"/>
                </a:solidFill>
                <a:cs typeface="B Nazanin" panose="00000400000000000000" pitchFamily="2" charset="-78"/>
              </a:rPr>
              <a:t>عملکرد گوناگونی </a:t>
            </a:r>
            <a:r>
              <a:rPr lang="fa-IR" sz="2800" b="0" i="0" u="none" strike="noStrike" kern="100" baseline="0" dirty="0">
                <a:cs typeface="B Nazanin" panose="00000400000000000000" pitchFamily="2" charset="-78"/>
              </a:rPr>
              <a:t>انجام می دهد.</a:t>
            </a:r>
          </a:p>
          <a:p>
            <a:pPr marR="0" lvl="0" rtl="1"/>
            <a:endParaRPr lang="fa-IR" sz="2800" b="0" i="0" u="none" strike="noStrike" kern="100" baseline="0" dirty="0">
              <a:cs typeface="B Nazanin" panose="00000400000000000000" pitchFamily="2" charset="-78"/>
            </a:endParaRPr>
          </a:p>
          <a:p>
            <a:pPr marR="0" lvl="0" rtl="1"/>
            <a:r>
              <a:rPr lang="fa-IR" sz="2800" b="1" i="0" u="none" strike="noStrike" kern="100" baseline="0" dirty="0">
                <a:cs typeface="B Nazanin" panose="00000400000000000000" pitchFamily="2" charset="-78"/>
              </a:rPr>
              <a:t>سیاستگذاران توصیه می کنند </a:t>
            </a:r>
            <a:r>
              <a:rPr lang="fa-IR" sz="2800" b="0" i="0" u="none" strike="noStrike" kern="100" baseline="0" dirty="0">
                <a:cs typeface="B Nazanin" panose="00000400000000000000" pitchFamily="2" charset="-78"/>
              </a:rPr>
              <a:t>که </a:t>
            </a:r>
            <a:r>
              <a:rPr lang="fa-IR" sz="2800" b="0" i="0" u="none" strike="noStrike" kern="100" baseline="0" dirty="0">
                <a:solidFill>
                  <a:srgbClr val="FF0000"/>
                </a:solidFill>
                <a:cs typeface="B Nazanin" panose="00000400000000000000" pitchFamily="2" charset="-78"/>
              </a:rPr>
              <a:t>یکسان سازی عملکرد در زمینه تعیین مرگ </a:t>
            </a:r>
            <a:r>
              <a:rPr lang="fa-IR" sz="2800" b="0" i="0" u="none" strike="noStrike" kern="100" baseline="0" dirty="0">
                <a:cs typeface="B Nazanin" panose="00000400000000000000" pitchFamily="2" charset="-78"/>
              </a:rPr>
              <a:t>را توصیه می کنند.</a:t>
            </a:r>
          </a:p>
        </p:txBody>
      </p:sp>
      <p:sp>
        <p:nvSpPr>
          <p:cNvPr id="4" name="Footer Placeholder 3">
            <a:extLst>
              <a:ext uri="{FF2B5EF4-FFF2-40B4-BE49-F238E27FC236}">
                <a16:creationId xmlns:a16="http://schemas.microsoft.com/office/drawing/2014/main" id="{5301A4C1-6B38-3C0A-6D21-33200B5CBCC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330650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36F4-9ABF-144D-01E6-904424FFAE6A}"/>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سیاستگذاری و تخصص عضو</a:t>
            </a:r>
          </a:p>
        </p:txBody>
      </p:sp>
      <p:sp>
        <p:nvSpPr>
          <p:cNvPr id="3" name="Text Placeholder 2">
            <a:extLst>
              <a:ext uri="{FF2B5EF4-FFF2-40B4-BE49-F238E27FC236}">
                <a16:creationId xmlns:a16="http://schemas.microsoft.com/office/drawing/2014/main" id="{0E16E985-E753-1C26-24E4-26E02B2926FE}"/>
              </a:ext>
            </a:extLst>
          </p:cNvPr>
          <p:cNvSpPr>
            <a:spLocks noGrp="1"/>
          </p:cNvSpPr>
          <p:nvPr>
            <p:ph type="body" idx="1"/>
          </p:nvPr>
        </p:nvSpPr>
        <p:spPr/>
        <p:txBody>
          <a:bodyPr>
            <a:normAutofit/>
          </a:bodyPr>
          <a:lstStyle/>
          <a:p>
            <a:pPr marR="0" lvl="0" algn="just" rtl="1"/>
            <a:r>
              <a:rPr lang="fa-IR" sz="2400" b="0" i="0" u="none" strike="noStrike" kern="100" baseline="0" dirty="0">
                <a:cs typeface="B Nazanin" panose="00000400000000000000" pitchFamily="2" charset="-78"/>
              </a:rPr>
              <a:t>اعضای بدست </a:t>
            </a:r>
            <a:r>
              <a:rPr lang="fa-IR" sz="2400" kern="100" dirty="0"/>
              <a:t>آ</a:t>
            </a:r>
            <a:r>
              <a:rPr lang="fa-IR" sz="2400" b="0" i="0" u="none" strike="noStrike" kern="100" baseline="0" dirty="0">
                <a:cs typeface="B Nazanin" panose="00000400000000000000" pitchFamily="2" charset="-78"/>
              </a:rPr>
              <a:t>مده در </a:t>
            </a:r>
            <a:r>
              <a:rPr lang="fa-IR" sz="2400" b="1" kern="100" dirty="0">
                <a:solidFill>
                  <a:srgbClr val="FF0000"/>
                </a:solidFill>
                <a:cs typeface="B Compset" panose="00000400000000000000" pitchFamily="2" charset="-78"/>
              </a:rPr>
              <a:t>"جسد</a:t>
            </a:r>
            <a:r>
              <a:rPr lang="fa-IR" sz="2400" b="1" i="0" u="none" strike="noStrike" kern="100" baseline="0" dirty="0">
                <a:solidFill>
                  <a:srgbClr val="FF0000"/>
                </a:solidFill>
                <a:cs typeface="B Compset" panose="00000400000000000000" pitchFamily="2" charset="-78"/>
              </a:rPr>
              <a:t>"</a:t>
            </a:r>
            <a:r>
              <a:rPr lang="fa-IR" sz="2400" b="0" i="0" u="none" strike="noStrike" kern="100" baseline="0" dirty="0">
                <a:solidFill>
                  <a:srgbClr val="FF0000"/>
                </a:solidFill>
                <a:cs typeface="B Nazanin" panose="00000400000000000000" pitchFamily="2" charset="-78"/>
              </a:rPr>
              <a:t> بر اساس سیاست های سازمانهای پیوند منطقه ای، کشوری یا </a:t>
            </a:r>
            <a:r>
              <a:rPr lang="fa-IR" sz="2400" b="0" i="0" u="none" strike="noStrike" kern="100" baseline="0" dirty="0" err="1">
                <a:solidFill>
                  <a:srgbClr val="FF0000"/>
                </a:solidFill>
                <a:cs typeface="B Nazanin" panose="00000400000000000000" pitchFamily="2" charset="-78"/>
              </a:rPr>
              <a:t>بین‌المللی</a:t>
            </a:r>
            <a:r>
              <a:rPr lang="fa-IR" sz="2400" b="0" i="0" u="none" strike="noStrike" kern="100" baseline="0" dirty="0">
                <a:solidFill>
                  <a:srgbClr val="FF0000"/>
                </a:solidFill>
                <a:cs typeface="B Nazanin" panose="00000400000000000000" pitchFamily="2" charset="-78"/>
              </a:rPr>
              <a:t> به نیازمندان </a:t>
            </a:r>
            <a:r>
              <a:rPr lang="fa-IR" sz="2400" b="1" i="0" u="none" strike="noStrike" kern="100" baseline="0" dirty="0">
                <a:solidFill>
                  <a:srgbClr val="FF0000"/>
                </a:solidFill>
                <a:cs typeface="B Nazanin" panose="00000400000000000000" pitchFamily="2" charset="-78"/>
              </a:rPr>
              <a:t>تخصیص می یابد</a:t>
            </a:r>
            <a:r>
              <a:rPr lang="fa-IR" sz="2400" b="0" i="0" u="none" strike="noStrike" kern="100" baseline="0" dirty="0">
                <a:solidFill>
                  <a:srgbClr val="FF0000"/>
                </a:solidFill>
                <a:cs typeface="B Nazanin" panose="00000400000000000000" pitchFamily="2" charset="-78"/>
              </a:rPr>
              <a:t>.</a:t>
            </a:r>
          </a:p>
          <a:p>
            <a:pPr marR="0" lvl="0" algn="just" rtl="1"/>
            <a:endParaRPr lang="fa-IR" sz="2400" b="0" i="0" u="none" strike="noStrike" kern="100" baseline="0" dirty="0">
              <a:solidFill>
                <a:srgbClr val="FF0000"/>
              </a:solidFill>
              <a:cs typeface="B Nazanin" panose="00000400000000000000" pitchFamily="2" charset="-78"/>
            </a:endParaRPr>
          </a:p>
          <a:p>
            <a:pPr marL="457200" marR="0" lvl="0" indent="-457200" algn="just" rtl="1">
              <a:buFont typeface="+mj-lt"/>
              <a:buAutoNum type="arabicPeriod"/>
            </a:pPr>
            <a:r>
              <a:rPr lang="fa-IR" sz="2400" b="0" i="0" u="none" strike="noStrike" kern="100" baseline="0" dirty="0">
                <a:cs typeface="B Nazanin" panose="00000400000000000000" pitchFamily="2" charset="-78"/>
              </a:rPr>
              <a:t>شبکه ی اهدای زندگی </a:t>
            </a:r>
            <a:r>
              <a:rPr lang="fa-IR" sz="2400" b="0" i="0" u="none" strike="noStrike" kern="100" baseline="0" dirty="0" err="1">
                <a:cs typeface="B Nazanin" panose="00000400000000000000" pitchFamily="2" charset="-78"/>
              </a:rPr>
              <a:t>تریلیوم</a:t>
            </a:r>
            <a:r>
              <a:rPr lang="fa-IR" sz="2400" b="0" i="0" u="none" strike="noStrike" kern="100" baseline="0" dirty="0">
                <a:cs typeface="B Nazanin" panose="00000400000000000000" pitchFamily="2" charset="-78"/>
              </a:rPr>
              <a:t> ( </a:t>
            </a:r>
            <a:r>
              <a:rPr lang="en-US" sz="2400" b="0" i="0" u="none" strike="noStrike" kern="100" baseline="0" dirty="0">
                <a:latin typeface="Aptos Display" panose="020B0004020202020204" pitchFamily="34" charset="0"/>
                <a:cs typeface="B Nazanin" panose="00000400000000000000" pitchFamily="2" charset="-78"/>
              </a:rPr>
              <a:t>Trillium Gift Of Life Network</a:t>
            </a:r>
            <a:r>
              <a:rPr lang="fa-IR" sz="2400" b="0" i="0" u="none" strike="noStrike" kern="100" baseline="0" dirty="0">
                <a:latin typeface="Aptos Display" panose="020B0004020202020204" pitchFamily="34" charset="0"/>
                <a:cs typeface="B Nazanin" panose="00000400000000000000" pitchFamily="2" charset="-78"/>
              </a:rPr>
              <a:t> ) و انجمن پیوند بریتیش کلمبیا </a:t>
            </a:r>
            <a:r>
              <a:rPr lang="en-US" sz="2400" b="0" i="0" u="none" strike="noStrike" kern="100" baseline="0" dirty="0">
                <a:latin typeface="Aptos Display" panose="020B0004020202020204" pitchFamily="34" charset="0"/>
                <a:cs typeface="B Nazanin" panose="00000400000000000000" pitchFamily="2" charset="-78"/>
              </a:rPr>
              <a:t>(British Columbia Transplant Society) </a:t>
            </a:r>
            <a:r>
              <a:rPr lang="fa-IR" sz="2400" b="0" i="0" u="none" strike="noStrike" kern="100" baseline="0" dirty="0">
                <a:latin typeface="Aptos Display" panose="020B0004020202020204" pitchFamily="34" charset="0"/>
                <a:cs typeface="B Nazanin" panose="00000400000000000000" pitchFamily="2" charset="-78"/>
              </a:rPr>
              <a:t> از بزرگترین سازمانهای منطقه ای کانادا  و انگلستان هستند که همکاری در تدوین و اجرای </a:t>
            </a:r>
            <a:r>
              <a:rPr lang="fa-IR" sz="2400" b="0" i="0" u="none" strike="noStrike" kern="100" baseline="0" dirty="0" err="1">
                <a:latin typeface="Aptos Display" panose="020B0004020202020204" pitchFamily="34" charset="0"/>
                <a:cs typeface="B Nazanin" panose="00000400000000000000" pitchFamily="2" charset="-78"/>
              </a:rPr>
              <a:t>سیستهای</a:t>
            </a:r>
            <a:r>
              <a:rPr lang="fa-IR" sz="2400" b="0" i="0" u="none" strike="noStrike" kern="100" baseline="0" dirty="0">
                <a:latin typeface="Aptos Display" panose="020B0004020202020204" pitchFamily="34" charset="0"/>
                <a:cs typeface="B Nazanin" panose="00000400000000000000" pitchFamily="2" charset="-78"/>
              </a:rPr>
              <a:t> را مدیریت می کنند..</a:t>
            </a:r>
          </a:p>
          <a:p>
            <a:pPr marL="457200" lvl="0" indent="-457200">
              <a:buFont typeface="+mj-lt"/>
              <a:buAutoNum type="arabicPeriod"/>
            </a:pPr>
            <a:r>
              <a:rPr lang="fa-IR" sz="2400" b="0" i="0" u="none" strike="noStrike" kern="100" baseline="0" dirty="0">
                <a:cs typeface="B Nazanin" panose="00000400000000000000" pitchFamily="2" charset="-78"/>
              </a:rPr>
              <a:t>در امریکا سیاستگذاری بر عهده  سازمانی ملی بنام شبکه متحد </a:t>
            </a:r>
            <a:r>
              <a:rPr lang="fa-IR" sz="2400" kern="100" dirty="0">
                <a:solidFill>
                  <a:srgbClr val="FF0000"/>
                </a:solidFill>
                <a:latin typeface="Aptos Display" panose="020B0004020202020204" pitchFamily="34" charset="0"/>
              </a:rPr>
              <a:t>اداره توزیع اعضای پیوند </a:t>
            </a:r>
            <a:r>
              <a:rPr lang="fa-IR" sz="2400" b="0" i="0" u="none" strike="noStrike" kern="100" baseline="0" dirty="0">
                <a:cs typeface="B Nazanin" panose="00000400000000000000" pitchFamily="2" charset="-78"/>
              </a:rPr>
              <a:t> عرضه  عضو </a:t>
            </a:r>
            <a:r>
              <a:rPr lang="en-US" sz="2400" b="0" i="0" u="none" strike="noStrike" kern="100" baseline="0" dirty="0">
                <a:cs typeface="B Nazanin" panose="00000400000000000000" pitchFamily="2" charset="-78"/>
              </a:rPr>
              <a:t>(</a:t>
            </a:r>
            <a:r>
              <a:rPr lang="en-US" sz="2400" b="0" i="0" u="none" strike="noStrike" kern="100" baseline="0" dirty="0">
                <a:latin typeface="Aptos Display" panose="020B0004020202020204" pitchFamily="34" charset="0"/>
                <a:cs typeface="B Nazanin" panose="00000400000000000000" pitchFamily="2" charset="-78"/>
              </a:rPr>
              <a:t>United Network For organ sharing)  </a:t>
            </a:r>
            <a:r>
              <a:rPr lang="fa-IR" sz="2400" b="0" i="0" u="none" strike="noStrike" kern="100" baseline="0" dirty="0">
                <a:latin typeface="Aptos Display" panose="020B0004020202020204" pitchFamily="34" charset="0"/>
                <a:cs typeface="B Nazanin" panose="00000400000000000000" pitchFamily="2" charset="-78"/>
              </a:rPr>
              <a:t>  است.</a:t>
            </a:r>
          </a:p>
          <a:p>
            <a:pPr marL="457200" marR="0" lvl="0" indent="-457200" algn="just" rtl="1">
              <a:buFont typeface="+mj-lt"/>
              <a:buAutoNum type="arabicPeriod"/>
            </a:pPr>
            <a:r>
              <a:rPr lang="fa-IR" sz="2400" b="0" i="0" u="none" strike="noStrike" kern="100" baseline="0" dirty="0">
                <a:cs typeface="B Nazanin" panose="00000400000000000000" pitchFamily="2" charset="-78"/>
              </a:rPr>
              <a:t>در اروپا سازمان بین </a:t>
            </a:r>
            <a:r>
              <a:rPr lang="fa-IR" sz="2400" b="0" i="0" u="none" strike="noStrike" kern="100" baseline="0" dirty="0" err="1">
                <a:cs typeface="B Nazanin" panose="00000400000000000000" pitchFamily="2" charset="-78"/>
              </a:rPr>
              <a:t>المللی</a:t>
            </a:r>
            <a:r>
              <a:rPr lang="fa-IR" sz="2400" b="0" i="0" u="none" strike="noStrike" kern="100" baseline="0" dirty="0">
                <a:cs typeface="B Nazanin" panose="00000400000000000000" pitchFamily="2" charset="-78"/>
              </a:rPr>
              <a:t> بنام  بنیاد بین </a:t>
            </a:r>
            <a:r>
              <a:rPr lang="fa-IR" sz="2400" b="0" i="0" u="none" strike="noStrike" kern="100" baseline="0" dirty="0" err="1">
                <a:cs typeface="B Nazanin" panose="00000400000000000000" pitchFamily="2" charset="-78"/>
              </a:rPr>
              <a:t>المللی</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یوروترنسپلنت</a:t>
            </a:r>
            <a:r>
              <a:rPr lang="fa-IR" sz="2400" b="0" i="0" u="none" strike="noStrike" kern="100" baseline="0" dirty="0">
                <a:cs typeface="B Nazanin" panose="00000400000000000000" pitchFamily="2" charset="-78"/>
              </a:rPr>
              <a:t> </a:t>
            </a:r>
            <a:r>
              <a:rPr lang="en-US"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a:latin typeface="Aptos Display" panose="020B0004020202020204" pitchFamily="34" charset="0"/>
                <a:cs typeface="B Nazanin" panose="00000400000000000000" pitchFamily="2" charset="-78"/>
              </a:rPr>
              <a:t> </a:t>
            </a:r>
            <a:r>
              <a:rPr lang="en-US" sz="2400" b="0" i="0" u="none" strike="noStrike" kern="100" baseline="0" dirty="0" err="1">
                <a:latin typeface="Aptos Display" panose="020B0004020202020204" pitchFamily="34" charset="0"/>
                <a:cs typeface="B Nazanin" panose="00000400000000000000" pitchFamily="2" charset="-78"/>
              </a:rPr>
              <a:t>Eurotransplant</a:t>
            </a:r>
            <a:r>
              <a:rPr lang="en-US" sz="2400" b="0" i="0" u="none" strike="noStrike" kern="100" baseline="0" dirty="0">
                <a:latin typeface="Aptos Display" panose="020B0004020202020204" pitchFamily="34" charset="0"/>
                <a:cs typeface="B Nazanin" panose="00000400000000000000" pitchFamily="2" charset="-78"/>
              </a:rPr>
              <a:t>  International Foundation</a:t>
            </a:r>
            <a:r>
              <a:rPr lang="fa-IR" sz="2400" b="0" i="0" u="none" strike="noStrike" kern="100" baseline="0" dirty="0">
                <a:latin typeface="Aptos Display" panose="020B0004020202020204" pitchFamily="34" charset="0"/>
                <a:cs typeface="B Nazanin" panose="00000400000000000000" pitchFamily="2" charset="-78"/>
              </a:rPr>
              <a:t>) </a:t>
            </a:r>
          </a:p>
        </p:txBody>
      </p:sp>
      <p:sp>
        <p:nvSpPr>
          <p:cNvPr id="4" name="Footer Placeholder 3">
            <a:extLst>
              <a:ext uri="{FF2B5EF4-FFF2-40B4-BE49-F238E27FC236}">
                <a16:creationId xmlns:a16="http://schemas.microsoft.com/office/drawing/2014/main" id="{20B567D8-C2F5-02F3-0A3E-C24E9A8EF1B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8856615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8D92-B46B-AF5E-77CF-6F7DABBA838D}"/>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سیاستگذاری و تخصص عضو</a:t>
            </a:r>
          </a:p>
        </p:txBody>
      </p:sp>
      <p:sp>
        <p:nvSpPr>
          <p:cNvPr id="3" name="Text Placeholder 2">
            <a:extLst>
              <a:ext uri="{FF2B5EF4-FFF2-40B4-BE49-F238E27FC236}">
                <a16:creationId xmlns:a16="http://schemas.microsoft.com/office/drawing/2014/main" id="{EA3DE113-8C14-ADFA-C60B-0DD25D7BA88F}"/>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برنامه ریزی رایانه ای </a:t>
            </a:r>
            <a:r>
              <a:rPr lang="fa-IR" sz="2400" b="1" i="0" u="none" strike="noStrike" kern="100" baseline="0" dirty="0">
                <a:cs typeface="B Nazanin" panose="00000400000000000000" pitchFamily="2" charset="-78"/>
              </a:rPr>
              <a:t>است.</a:t>
            </a:r>
          </a:p>
          <a:p>
            <a:pPr lvl="1"/>
            <a:r>
              <a:rPr lang="fa-IR" sz="2400" b="0" i="0" u="none" strike="noStrike" kern="100" baseline="0" dirty="0">
                <a:cs typeface="B Nazanin" panose="00000400000000000000" pitchFamily="2" charset="-78"/>
              </a:rPr>
              <a:t>دامنه برنامه ریزی :</a:t>
            </a:r>
          </a:p>
          <a:p>
            <a:pPr lvl="3"/>
            <a:r>
              <a:rPr lang="fa-IR" sz="2400" b="0" i="0" u="none" strike="noStrike" kern="100" baseline="0" dirty="0">
                <a:cs typeface="B Nazanin" panose="00000400000000000000" pitchFamily="2" charset="-78"/>
              </a:rPr>
              <a:t>تخصیص اعضای پیوندی به دریافت </a:t>
            </a:r>
            <a:r>
              <a:rPr lang="fa-IR" sz="2400" b="0" i="0" u="none" strike="noStrike" kern="100" baseline="0" dirty="0" err="1">
                <a:cs typeface="B Nazanin" panose="00000400000000000000" pitchFamily="2" charset="-78"/>
              </a:rPr>
              <a:t>کنندگان</a:t>
            </a: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ثبت نام شده </a:t>
            </a:r>
            <a:r>
              <a:rPr lang="fa-IR" sz="2400" b="0" i="0" u="none" strike="noStrike" kern="100" baseline="0" dirty="0">
                <a:cs typeface="B Nazanin" panose="00000400000000000000" pitchFamily="2" charset="-78"/>
              </a:rPr>
              <a:t>در فهرست انتظار</a:t>
            </a:r>
          </a:p>
          <a:p>
            <a:pPr lvl="3"/>
            <a:endParaRPr lang="fa-IR" sz="2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Nazanin" panose="00000400000000000000" pitchFamily="2" charset="-78"/>
              </a:rPr>
              <a:t>تعیین جای متقاضی در فهرست بر اساس معیار پذیرفته شده ای مانند:</a:t>
            </a:r>
          </a:p>
          <a:p>
            <a:pPr marL="1371600" lvl="2" indent="-457200">
              <a:buFont typeface="+mj-lt"/>
              <a:buAutoNum type="arabicPeriod"/>
            </a:pPr>
            <a:r>
              <a:rPr lang="fa-IR" sz="2400" b="0" i="0" u="none" strike="noStrike" kern="100" baseline="0" dirty="0">
                <a:cs typeface="B Nazanin" panose="00000400000000000000" pitchFamily="2" charset="-78"/>
              </a:rPr>
              <a:t>سازگاری عضو</a:t>
            </a:r>
          </a:p>
          <a:p>
            <a:pPr marL="1371600" lvl="2" indent="-457200">
              <a:buFont typeface="+mj-lt"/>
              <a:buAutoNum type="arabicPeriod"/>
            </a:pPr>
            <a:r>
              <a:rPr lang="fa-IR" sz="2400" b="0" i="0" u="none" strike="noStrike" kern="100" baseline="0" dirty="0">
                <a:cs typeface="B Nazanin" panose="00000400000000000000" pitchFamily="2" charset="-78"/>
              </a:rPr>
              <a:t>نیاز پزشکی (شدت بیماری)</a:t>
            </a:r>
          </a:p>
          <a:p>
            <a:pPr marL="1371600" lvl="2" indent="-457200">
              <a:buFont typeface="+mj-lt"/>
              <a:buAutoNum type="arabicPeriod"/>
            </a:pPr>
            <a:r>
              <a:rPr lang="fa-IR" sz="2400" b="0" i="0" u="none" strike="noStrike" kern="100" baseline="0" dirty="0">
                <a:cs typeface="B Nazanin" panose="00000400000000000000" pitchFamily="2" charset="-78"/>
              </a:rPr>
              <a:t>زمان انتظار ( نوبت)</a:t>
            </a:r>
          </a:p>
          <a:p>
            <a:pPr marL="1371600" lvl="2" indent="-457200">
              <a:buFont typeface="+mj-lt"/>
              <a:buAutoNum type="arabicPeriod"/>
            </a:pPr>
            <a:r>
              <a:rPr lang="fa-IR" sz="2400" b="0" i="0" u="none" strike="noStrike" kern="100" baseline="0" dirty="0">
                <a:cs typeface="B Nazanin" panose="00000400000000000000" pitchFamily="2" charset="-78"/>
              </a:rPr>
              <a:t>فاصله جغرافیایی بین عضو و دریافت کننده</a:t>
            </a:r>
          </a:p>
        </p:txBody>
      </p:sp>
      <p:sp>
        <p:nvSpPr>
          <p:cNvPr id="4" name="Footer Placeholder 3">
            <a:extLst>
              <a:ext uri="{FF2B5EF4-FFF2-40B4-BE49-F238E27FC236}">
                <a16:creationId xmlns:a16="http://schemas.microsoft.com/office/drawing/2014/main" id="{BE96650F-B5FD-B5C4-2A74-95BF4DDF712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74677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3F1-7178-0E7B-0899-ED2C7570C343}"/>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سیاستگذاری و تخصص عضو</a:t>
            </a:r>
          </a:p>
        </p:txBody>
      </p:sp>
      <p:sp>
        <p:nvSpPr>
          <p:cNvPr id="3" name="Text Placeholder 2">
            <a:extLst>
              <a:ext uri="{FF2B5EF4-FFF2-40B4-BE49-F238E27FC236}">
                <a16:creationId xmlns:a16="http://schemas.microsoft.com/office/drawing/2014/main" id="{CB0EA0AB-8DF4-C2DA-4482-F10797E552A9}"/>
              </a:ext>
            </a:extLst>
          </p:cNvPr>
          <p:cNvSpPr>
            <a:spLocks noGrp="1"/>
          </p:cNvSpPr>
          <p:nvPr>
            <p:ph type="body" idx="1"/>
          </p:nvPr>
        </p:nvSpPr>
        <p:spPr/>
        <p:txBody>
          <a:bodyPr>
            <a:normAutofit lnSpcReduction="10000"/>
          </a:bodyPr>
          <a:lstStyle/>
          <a:p>
            <a:pPr marL="0" marR="0" lvl="0" indent="0" rtl="1">
              <a:buNone/>
            </a:pPr>
            <a:r>
              <a:rPr lang="fa-IR" sz="2800" b="1" i="0" u="none" strike="noStrike" kern="100" baseline="0" dirty="0">
                <a:solidFill>
                  <a:srgbClr val="FF0000"/>
                </a:solidFill>
                <a:cs typeface="B Nazanin" panose="00000400000000000000" pitchFamily="2" charset="-78"/>
              </a:rPr>
              <a:t>سیاست کلی</a:t>
            </a:r>
            <a:r>
              <a:rPr lang="fa-IR" sz="2800" b="1" i="0" u="none" strike="noStrike" kern="100" baseline="0" dirty="0">
                <a:cs typeface="B Nazanin" panose="00000400000000000000" pitchFamily="2" charset="-78"/>
              </a:rPr>
              <a:t>:</a:t>
            </a:r>
          </a:p>
          <a:p>
            <a:pPr marL="0" marR="0" lvl="0" indent="0" rtl="1">
              <a:buNone/>
            </a:pPr>
            <a:endParaRPr lang="fa-IR" sz="2800" b="1" i="0" u="none" strike="noStrike" kern="100" baseline="0" dirty="0">
              <a:cs typeface="B Nazanin" panose="00000400000000000000" pitchFamily="2" charset="-78"/>
            </a:endParaRPr>
          </a:p>
          <a:p>
            <a:pPr marL="971550" lvl="1" indent="-514350">
              <a:buFont typeface="+mj-lt"/>
              <a:buAutoNum type="arabicPeriod"/>
            </a:pPr>
            <a:r>
              <a:rPr lang="fa-IR" sz="2800" b="0" i="0" u="none" strike="noStrike" kern="100" baseline="0" dirty="0">
                <a:cs typeface="B Nazanin" panose="00000400000000000000" pitchFamily="2" charset="-78"/>
              </a:rPr>
              <a:t>سیاست ها اغلب مراکز از پیوند دهنده زنده </a:t>
            </a:r>
            <a:r>
              <a:rPr lang="fa-IR" sz="2800" b="0" i="0" u="none" strike="noStrike" kern="100" baseline="0" dirty="0">
                <a:solidFill>
                  <a:srgbClr val="FF0000"/>
                </a:solidFill>
                <a:cs typeface="B Nazanin" panose="00000400000000000000" pitchFamily="2" charset="-78"/>
              </a:rPr>
              <a:t>خصوصاً از اهدا بستگان </a:t>
            </a:r>
            <a:r>
              <a:rPr lang="fa-IR" sz="2800" b="0" i="0" u="none" strike="noStrike" kern="100" baseline="0" dirty="0">
                <a:cs typeface="B Nazanin" panose="00000400000000000000" pitchFamily="2" charset="-78"/>
              </a:rPr>
              <a:t>حمایت می کنند.</a:t>
            </a:r>
          </a:p>
          <a:p>
            <a:pPr lvl="2"/>
            <a:r>
              <a:rPr lang="fa-IR" sz="2800" b="0" i="0" u="none" strike="noStrike" kern="100" baseline="0" dirty="0">
                <a:cs typeface="B Nazanin" panose="00000400000000000000" pitchFamily="2" charset="-78"/>
              </a:rPr>
              <a:t> اهدا توسط دوستان و افراد غریبه که به </a:t>
            </a:r>
            <a:r>
              <a:rPr lang="fa-IR" sz="2800" b="0" i="0" u="none" strike="noStrike" kern="100" baseline="0" dirty="0">
                <a:solidFill>
                  <a:srgbClr val="FF0000"/>
                </a:solidFill>
                <a:cs typeface="B Nazanin" panose="00000400000000000000" pitchFamily="2" charset="-78"/>
              </a:rPr>
              <a:t>انگیزه نوع دوستی</a:t>
            </a:r>
            <a:r>
              <a:rPr lang="fa-IR" sz="2800" b="0" i="0" u="none" strike="noStrike" kern="100" baseline="0" dirty="0">
                <a:cs typeface="B Nazanin" panose="00000400000000000000" pitchFamily="2" charset="-78"/>
              </a:rPr>
              <a:t>، در حال افزایش است.</a:t>
            </a:r>
          </a:p>
          <a:p>
            <a:pPr marL="971550" lvl="1" indent="-514350">
              <a:buFont typeface="+mj-lt"/>
              <a:buAutoNum type="arabicPeriod"/>
            </a:pPr>
            <a:r>
              <a:rPr lang="fa-IR" sz="2800" b="0" i="0" u="none" strike="noStrike" kern="100" baseline="0" dirty="0">
                <a:cs typeface="B Nazanin" panose="00000400000000000000" pitchFamily="2" charset="-78"/>
              </a:rPr>
              <a:t>سیاست ها از اینکه </a:t>
            </a:r>
            <a:r>
              <a:rPr lang="fa-IR" sz="2800" b="0" i="0" u="none" strike="noStrike" kern="100" baseline="0" dirty="0" err="1">
                <a:cs typeface="B Nazanin" panose="00000400000000000000" pitchFamily="2" charset="-78"/>
              </a:rPr>
              <a:t>اینکه</a:t>
            </a:r>
            <a:r>
              <a:rPr lang="fa-IR" sz="2800" b="0" i="0" u="none" strike="noStrike" kern="100" baseline="0" dirty="0">
                <a:cs typeface="B Nazanin" panose="00000400000000000000" pitchFamily="2" charset="-78"/>
              </a:rPr>
              <a:t> فرد </a:t>
            </a:r>
            <a:r>
              <a:rPr lang="fa-IR" sz="2800" b="0" i="0" u="none" strike="noStrike" kern="100" baseline="0" dirty="0" err="1">
                <a:cs typeface="B Nazanin" panose="00000400000000000000" pitchFamily="2" charset="-78"/>
              </a:rPr>
              <a:t>عضوش</a:t>
            </a:r>
            <a:r>
              <a:rPr lang="fa-IR" sz="2800" b="0" i="0" u="none" strike="noStrike" kern="100" baseline="0" dirty="0">
                <a:cs typeface="B Nazanin" panose="00000400000000000000" pitchFamily="2" charset="-78"/>
              </a:rPr>
              <a:t> را به </a:t>
            </a:r>
            <a:r>
              <a:rPr lang="fa-IR" sz="2800" b="0" i="0" u="none" strike="noStrike" kern="100" baseline="0" dirty="0">
                <a:solidFill>
                  <a:srgbClr val="FF0000"/>
                </a:solidFill>
                <a:cs typeface="B Nazanin" panose="00000400000000000000" pitchFamily="2" charset="-78"/>
              </a:rPr>
              <a:t>فرد خاص </a:t>
            </a:r>
            <a:r>
              <a:rPr lang="fa-IR" sz="2800" b="0" i="0" u="none" strike="noStrike" kern="100" baseline="0" dirty="0">
                <a:cs typeface="B Nazanin" panose="00000400000000000000" pitchFamily="2" charset="-78"/>
              </a:rPr>
              <a:t>دهد حمایت می کند.</a:t>
            </a:r>
          </a:p>
          <a:p>
            <a:pPr marL="971550" lvl="1" indent="-514350">
              <a:buFont typeface="+mj-lt"/>
              <a:buAutoNum type="arabicPeriod"/>
            </a:pPr>
            <a:r>
              <a:rPr lang="fa-IR" sz="2800" kern="100" dirty="0"/>
              <a:t>سیاست ها از اهدا غریبه به </a:t>
            </a:r>
            <a:r>
              <a:rPr lang="fa-IR" sz="2800" kern="100" dirty="0">
                <a:solidFill>
                  <a:srgbClr val="FF0000"/>
                </a:solidFill>
              </a:rPr>
              <a:t>گروه خاص اجتماعی </a:t>
            </a:r>
            <a:r>
              <a:rPr lang="fa-IR" sz="2800" kern="100" dirty="0"/>
              <a:t>مقاومت می کند. </a:t>
            </a:r>
          </a:p>
          <a:p>
            <a:pPr marL="971550" lvl="1" indent="-514350">
              <a:buFont typeface="+mj-lt"/>
              <a:buAutoNum type="arabicPeriod"/>
            </a:pPr>
            <a:r>
              <a:rPr lang="fa-IR" sz="2800" kern="100" dirty="0"/>
              <a:t>معیار اولویت در اهدا از فرد زنده،  </a:t>
            </a:r>
            <a:r>
              <a:rPr lang="fa-IR" sz="2800" kern="100" dirty="0">
                <a:solidFill>
                  <a:srgbClr val="FF0000"/>
                </a:solidFill>
              </a:rPr>
              <a:t>همان معیار فهرست انتظار از جسد </a:t>
            </a:r>
            <a:r>
              <a:rPr lang="fa-IR" sz="2800" kern="100" dirty="0"/>
              <a:t>است.</a:t>
            </a:r>
          </a:p>
          <a:p>
            <a:pPr marL="2743200" lvl="5" indent="-457200">
              <a:buFont typeface="+mj-lt"/>
              <a:buAutoNum type="arabicPeriod"/>
            </a:pPr>
            <a:r>
              <a:rPr lang="fa-IR" sz="1600" b="0" i="0" u="none" strike="noStrike" kern="100" baseline="0" dirty="0">
                <a:cs typeface="B Nazanin" panose="00000400000000000000" pitchFamily="2" charset="-78"/>
              </a:rPr>
              <a:t>سازگاری عضو</a:t>
            </a:r>
          </a:p>
          <a:p>
            <a:pPr marL="2743200" lvl="5" indent="-457200">
              <a:buFont typeface="+mj-lt"/>
              <a:buAutoNum type="arabicPeriod"/>
            </a:pPr>
            <a:r>
              <a:rPr lang="fa-IR" sz="1600" b="0" i="0" u="none" strike="noStrike" kern="100" baseline="0" dirty="0">
                <a:cs typeface="B Nazanin" panose="00000400000000000000" pitchFamily="2" charset="-78"/>
              </a:rPr>
              <a:t>نیاز پزشکی (شدت بیماری)</a:t>
            </a:r>
          </a:p>
          <a:p>
            <a:pPr marL="2743200" lvl="5" indent="-457200">
              <a:buFont typeface="+mj-lt"/>
              <a:buAutoNum type="arabicPeriod"/>
            </a:pPr>
            <a:r>
              <a:rPr lang="fa-IR" sz="1600" b="0" i="0" u="none" strike="noStrike" kern="100" baseline="0" dirty="0">
                <a:cs typeface="B Nazanin" panose="00000400000000000000" pitchFamily="2" charset="-78"/>
              </a:rPr>
              <a:t>زمان انتظار ( نوبت)</a:t>
            </a:r>
          </a:p>
          <a:p>
            <a:pPr marL="2743200" lvl="5" indent="-457200">
              <a:buFont typeface="+mj-lt"/>
              <a:buAutoNum type="arabicPeriod"/>
            </a:pPr>
            <a:r>
              <a:rPr lang="fa-IR" sz="1600" b="0" i="0" u="none" strike="noStrike" kern="100" baseline="0" dirty="0">
                <a:cs typeface="B Nazanin" panose="00000400000000000000" pitchFamily="2" charset="-78"/>
              </a:rPr>
              <a:t>فاصله جغرافیایی بین عضو و دریافت کننده</a:t>
            </a:r>
          </a:p>
        </p:txBody>
      </p:sp>
      <p:sp>
        <p:nvSpPr>
          <p:cNvPr id="4" name="Footer Placeholder 3">
            <a:extLst>
              <a:ext uri="{FF2B5EF4-FFF2-40B4-BE49-F238E27FC236}">
                <a16:creationId xmlns:a16="http://schemas.microsoft.com/office/drawing/2014/main" id="{F40AC684-FE34-6674-11D1-E237DF05A12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1501659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70D9C-1CF5-E280-598E-F2065D51DA5B}"/>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سیاست و استحصال</a:t>
            </a:r>
          </a:p>
        </p:txBody>
      </p:sp>
      <p:sp>
        <p:nvSpPr>
          <p:cNvPr id="3" name="Text Placeholder 2">
            <a:extLst>
              <a:ext uri="{FF2B5EF4-FFF2-40B4-BE49-F238E27FC236}">
                <a16:creationId xmlns:a16="http://schemas.microsoft.com/office/drawing/2014/main" id="{F0FFD499-79E4-51B8-AC74-4D881C26AAD3}"/>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در سال 2002 در قطعنامه </a:t>
            </a:r>
            <a:r>
              <a:rPr lang="fa-IR" sz="2400" b="1" i="0" u="none" strike="noStrike" kern="100" baseline="0" dirty="0" err="1">
                <a:solidFill>
                  <a:srgbClr val="FF0000"/>
                </a:solidFill>
                <a:cs typeface="B Nazanin" panose="00000400000000000000" pitchFamily="2" charset="-78"/>
              </a:rPr>
              <a:t>مونیخ</a:t>
            </a:r>
            <a:r>
              <a:rPr lang="fa-IR" sz="2400" b="1" i="0" u="none" strike="noStrike" kern="100" baseline="0" dirty="0">
                <a:solidFill>
                  <a:srgbClr val="FF0000"/>
                </a:solidFill>
                <a:cs typeface="B Nazanin" panose="00000400000000000000" pitchFamily="2" charset="-78"/>
              </a:rPr>
              <a:t>  در زمینه پیوند اعضا  اعلام کرد</a:t>
            </a:r>
            <a:r>
              <a:rPr lang="fa-IR" sz="2400" b="1" kern="100" dirty="0">
                <a:solidFill>
                  <a:srgbClr val="FF0000"/>
                </a:solidFill>
              </a:rPr>
              <a:t>:</a:t>
            </a:r>
            <a:endParaRPr lang="fa-IR" sz="2400" b="1" i="0" u="none" strike="noStrike" kern="100" baseline="0" dirty="0">
              <a:solidFill>
                <a:srgbClr val="FF0000"/>
              </a:solidFill>
              <a:cs typeface="B Nazanin" panose="00000400000000000000" pitchFamily="2" charset="-78"/>
            </a:endParaRPr>
          </a:p>
          <a:p>
            <a:pPr marL="914400" lvl="1" indent="-457200">
              <a:buFont typeface="+mj-lt"/>
              <a:buAutoNum type="arabicPeriod"/>
            </a:pPr>
            <a:r>
              <a:rPr lang="fa-IR" sz="2400" b="0" i="0" u="none" strike="noStrike" kern="100" baseline="0" dirty="0">
                <a:cs typeface="B Nazanin" panose="00000400000000000000" pitchFamily="2" charset="-78"/>
              </a:rPr>
              <a:t>سیاست تجارت اعضا در سراسر جهان </a:t>
            </a:r>
            <a:r>
              <a:rPr lang="fa-IR" sz="2400" b="0" i="0" u="none" strike="noStrike" kern="100" baseline="0" dirty="0">
                <a:solidFill>
                  <a:srgbClr val="FF0000"/>
                </a:solidFill>
                <a:cs typeface="B Nazanin" panose="00000400000000000000" pitchFamily="2" charset="-78"/>
              </a:rPr>
              <a:t>موفق نبوده </a:t>
            </a:r>
            <a:r>
              <a:rPr lang="fa-IR" sz="2400" b="0" i="0" u="none" strike="noStrike" kern="100" baseline="0" dirty="0">
                <a:cs typeface="B Nazanin" panose="00000400000000000000" pitchFamily="2" charset="-78"/>
              </a:rPr>
              <a:t>است.</a:t>
            </a:r>
          </a:p>
          <a:p>
            <a:pPr marL="914400" lvl="1" indent="-457200">
              <a:buFont typeface="+mj-lt"/>
              <a:buAutoNum type="arabicPeriod"/>
            </a:pPr>
            <a:r>
              <a:rPr lang="fa-IR" sz="2400" b="0" i="0" u="none" strike="noStrike" kern="100" baseline="0" dirty="0">
                <a:cs typeface="B Nazanin" panose="00000400000000000000" pitchFamily="2" charset="-78"/>
              </a:rPr>
              <a:t>مدل های جایگزین و مناسب </a:t>
            </a:r>
            <a:r>
              <a:rPr lang="fa-IR" sz="2400" b="0" i="0" u="none" strike="noStrike" kern="100" baseline="0" dirty="0">
                <a:solidFill>
                  <a:srgbClr val="FF0000"/>
                </a:solidFill>
                <a:cs typeface="B Nazanin" panose="00000400000000000000" pitchFamily="2" charset="-78"/>
              </a:rPr>
              <a:t>شرایط محلی </a:t>
            </a:r>
            <a:r>
              <a:rPr lang="fa-IR" sz="2400" b="0" i="0" u="none" strike="noStrike" kern="100" baseline="0" dirty="0">
                <a:cs typeface="B Nazanin" panose="00000400000000000000" pitchFamily="2" charset="-78"/>
              </a:rPr>
              <a:t>می تواند مد نظر قرار گیرد. ( ایرا</a:t>
            </a:r>
            <a:r>
              <a:rPr lang="fa-IR" sz="2400" kern="100" dirty="0"/>
              <a:t>ن هدیه ایثار)</a:t>
            </a:r>
            <a:endParaRPr lang="fa-IR" sz="2400" b="0" i="0" u="none" strike="noStrike" kern="100" baseline="0" dirty="0">
              <a:cs typeface="B Nazanin" panose="00000400000000000000" pitchFamily="2" charset="-78"/>
            </a:endParaRPr>
          </a:p>
          <a:p>
            <a:pPr marL="914400" lvl="1" indent="-457200">
              <a:buFont typeface="+mj-lt"/>
              <a:buAutoNum type="arabicPeriod"/>
            </a:pPr>
            <a:endParaRPr lang="fa-IR" sz="2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Nazanin" panose="00000400000000000000" pitchFamily="2" charset="-78"/>
              </a:rPr>
              <a:t>اگر مدلی که در یک محل اخلاقی باشد می تواند سبب:</a:t>
            </a:r>
          </a:p>
          <a:p>
            <a:pPr marL="1371600" lvl="2" indent="-457200">
              <a:buFont typeface="+mj-lt"/>
              <a:buAutoNum type="arabicPeriod"/>
            </a:pPr>
            <a:r>
              <a:rPr lang="fa-IR" sz="2400" b="0" i="0" u="none" strike="noStrike" kern="100" baseline="0" dirty="0">
                <a:cs typeface="B Nazanin" panose="00000400000000000000" pitchFamily="2" charset="-78"/>
              </a:rPr>
              <a:t>افزایش تعداد پیوند</a:t>
            </a:r>
          </a:p>
          <a:p>
            <a:pPr marL="1371600" lvl="2" indent="-457200">
              <a:buFont typeface="+mj-lt"/>
              <a:buAutoNum type="arabicPeriod"/>
            </a:pPr>
            <a:r>
              <a:rPr lang="fa-IR" sz="2400" b="0" i="0" u="none" strike="noStrike" kern="100" baseline="0" dirty="0">
                <a:cs typeface="B Nazanin" panose="00000400000000000000" pitchFamily="2" charset="-78"/>
              </a:rPr>
              <a:t>محافظ از اهدا </a:t>
            </a:r>
            <a:r>
              <a:rPr lang="fa-IR" sz="2400" b="0" i="0" u="none" strike="noStrike" kern="100" baseline="0" dirty="0" err="1">
                <a:cs typeface="B Nazanin" panose="00000400000000000000" pitchFamily="2" charset="-78"/>
              </a:rPr>
              <a:t>کنندگان</a:t>
            </a:r>
            <a:endParaRPr lang="fa-IR" sz="2400" b="0" i="0" u="none" strike="noStrike" kern="100" baseline="0" dirty="0">
              <a:cs typeface="B Nazanin"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حفظ احترام اهدا </a:t>
            </a:r>
            <a:r>
              <a:rPr lang="fa-IR" sz="2400" b="0" i="0" u="none" strike="noStrike" kern="100" baseline="0" dirty="0" err="1">
                <a:cs typeface="B Nazanin" panose="00000400000000000000" pitchFamily="2" charset="-78"/>
              </a:rPr>
              <a:t>کنندگان</a:t>
            </a:r>
            <a:endParaRPr lang="fa-IR" sz="2400" b="0" i="0" u="none" strike="noStrike" kern="100" baseline="0" dirty="0">
              <a:cs typeface="B Nazanin"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کاهش تجارت لجام گسیخته و بی کنترل</a:t>
            </a:r>
          </a:p>
        </p:txBody>
      </p:sp>
      <p:sp>
        <p:nvSpPr>
          <p:cNvPr id="4" name="Footer Placeholder 3">
            <a:extLst>
              <a:ext uri="{FF2B5EF4-FFF2-40B4-BE49-F238E27FC236}">
                <a16:creationId xmlns:a16="http://schemas.microsoft.com/office/drawing/2014/main" id="{1DEFBA5D-51C9-0813-9228-383ADADBC19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4516575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118D-F2CE-BCF2-E8B6-CAE0A9723057}"/>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مطالعات تجربی و پیوند</a:t>
            </a:r>
          </a:p>
        </p:txBody>
      </p:sp>
      <p:sp>
        <p:nvSpPr>
          <p:cNvPr id="3" name="Text Placeholder 2">
            <a:extLst>
              <a:ext uri="{FF2B5EF4-FFF2-40B4-BE49-F238E27FC236}">
                <a16:creationId xmlns:a16="http://schemas.microsoft.com/office/drawing/2014/main" id="{DDE613EA-A568-194F-C058-D930D3084F15}"/>
              </a:ext>
            </a:extLst>
          </p:cNvPr>
          <p:cNvSpPr>
            <a:spLocks noGrp="1"/>
          </p:cNvSpPr>
          <p:nvPr>
            <p:ph type="body" idx="1"/>
          </p:nvPr>
        </p:nvSpPr>
        <p:spPr/>
        <p:txBody>
          <a:bodyPr>
            <a:normAutofit fontScale="92500"/>
          </a:bodyPr>
          <a:lstStyle/>
          <a:p>
            <a:pPr marR="0" lvl="0" rtl="1"/>
            <a:r>
              <a:rPr lang="fa-IR" sz="2400" b="0" i="0" u="none" strike="noStrike" kern="100" baseline="0" dirty="0">
                <a:cs typeface="B Nazanin" panose="00000400000000000000" pitchFamily="2" charset="-78"/>
              </a:rPr>
              <a:t>پژوهش از سال 1970 به بعد نشان داده بین </a:t>
            </a:r>
            <a:r>
              <a:rPr lang="fa-IR" sz="2400" b="0" i="0" u="none" strike="noStrike" kern="100" baseline="0" dirty="0">
                <a:solidFill>
                  <a:srgbClr val="FF0000"/>
                </a:solidFill>
                <a:cs typeface="B Nazanin" panose="00000400000000000000" pitchFamily="2" charset="-78"/>
              </a:rPr>
              <a:t>11 تا 45 درصد افراد تمایل </a:t>
            </a:r>
            <a:r>
              <a:rPr lang="fa-IR" sz="2400" b="0" i="0" u="none" strike="noStrike" kern="100" baseline="0" dirty="0">
                <a:cs typeface="B Nazanin" panose="00000400000000000000" pitchFamily="2" charset="-78"/>
              </a:rPr>
              <a:t>به اهدا کلیه دارند.</a:t>
            </a:r>
          </a:p>
          <a:p>
            <a:pPr marR="0" lvl="0" rtl="1"/>
            <a:r>
              <a:rPr lang="fa-IR" sz="2400" b="0" i="0" u="none" strike="noStrike" kern="100" baseline="0" dirty="0">
                <a:cs typeface="B Nazanin" panose="00000400000000000000" pitchFamily="2" charset="-78"/>
              </a:rPr>
              <a:t>در سال 2001 نشان داده شده  که اهدا از </a:t>
            </a:r>
            <a:r>
              <a:rPr lang="fa-IR" sz="2400" b="0" i="0" u="none" strike="noStrike" kern="100" baseline="0" dirty="0">
                <a:solidFill>
                  <a:srgbClr val="FF0000"/>
                </a:solidFill>
                <a:cs typeface="B Nazanin" panose="00000400000000000000" pitchFamily="2" charset="-78"/>
              </a:rPr>
              <a:t>دوستان </a:t>
            </a:r>
            <a:r>
              <a:rPr lang="fa-IR" sz="2400" b="0" i="0" u="none" strike="noStrike" kern="100" baseline="0" dirty="0">
                <a:cs typeface="B Nazanin" panose="00000400000000000000" pitchFamily="2" charset="-78"/>
              </a:rPr>
              <a:t>(90%) و اهدا از </a:t>
            </a:r>
            <a:r>
              <a:rPr lang="fa-IR" sz="2400" b="0" i="0" u="none" strike="noStrike" kern="100" baseline="0" dirty="0">
                <a:solidFill>
                  <a:srgbClr val="FF0000"/>
                </a:solidFill>
                <a:cs typeface="B Nazanin" panose="00000400000000000000" pitchFamily="2" charset="-78"/>
              </a:rPr>
              <a:t>غریبه</a:t>
            </a:r>
            <a:r>
              <a:rPr lang="fa-IR" sz="2400" b="0" i="0" u="none" strike="noStrike" kern="100" baseline="0" dirty="0">
                <a:cs typeface="B Nazanin" panose="00000400000000000000" pitchFamily="2" charset="-78"/>
              </a:rPr>
              <a:t> (80%) قابل قبول است.</a:t>
            </a:r>
          </a:p>
          <a:p>
            <a:pPr marR="0" lvl="0" rtl="1"/>
            <a:r>
              <a:rPr lang="fa-IR" sz="2400" b="0" i="0" u="none" strike="noStrike" kern="100" baseline="0" dirty="0">
                <a:cs typeface="B Nazanin" panose="00000400000000000000" pitchFamily="2" charset="-78"/>
              </a:rPr>
              <a:t>پژوهش نشان داده </a:t>
            </a:r>
            <a:r>
              <a:rPr lang="fa-IR" sz="2400" b="0" i="0" u="none" strike="noStrike" kern="100" baseline="0" dirty="0">
                <a:solidFill>
                  <a:srgbClr val="FF0000"/>
                </a:solidFill>
                <a:cs typeface="B Nazanin" panose="00000400000000000000" pitchFamily="2" charset="-78"/>
              </a:rPr>
              <a:t>52 درصد </a:t>
            </a:r>
            <a:r>
              <a:rPr lang="fa-IR" sz="2400" b="0" i="0" u="none" strike="noStrike" kern="100" baseline="0" dirty="0">
                <a:cs typeface="B Nazanin" panose="00000400000000000000" pitchFamily="2" charset="-78"/>
              </a:rPr>
              <a:t>تمایل به اهدا دارند اما </a:t>
            </a:r>
            <a:r>
              <a:rPr lang="fa-IR" sz="2400" b="0" i="0" u="none" strike="noStrike" kern="100" baseline="0" dirty="0">
                <a:solidFill>
                  <a:srgbClr val="FF0000"/>
                </a:solidFill>
                <a:cs typeface="B Nazanin" panose="00000400000000000000" pitchFamily="2" charset="-78"/>
              </a:rPr>
              <a:t>در صحنه عمل 31 درصد </a:t>
            </a:r>
            <a:r>
              <a:rPr lang="fa-IR" sz="2400" b="0" i="0" u="none" strike="noStrike" kern="100" baseline="0" dirty="0" err="1">
                <a:cs typeface="B Nazanin" panose="00000400000000000000" pitchFamily="2" charset="-78"/>
              </a:rPr>
              <a:t>پایند</a:t>
            </a:r>
            <a:r>
              <a:rPr lang="fa-IR" sz="2400" b="0" i="0" u="none" strike="noStrike" kern="100" baseline="0" dirty="0">
                <a:cs typeface="B Nazanin" panose="00000400000000000000" pitchFamily="2" charset="-78"/>
              </a:rPr>
              <a:t> به تمایل و تعهد خود بوده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a:t>
            </a:r>
          </a:p>
          <a:p>
            <a:pPr marR="0" lvl="0" rtl="1"/>
            <a:r>
              <a:rPr lang="fa-IR" sz="2400" b="0" i="0" u="none" strike="noStrike" kern="100" baseline="0" dirty="0">
                <a:cs typeface="B Nazanin" panose="00000400000000000000" pitchFamily="2" charset="-78"/>
              </a:rPr>
              <a:t>علت این </a:t>
            </a:r>
            <a:r>
              <a:rPr lang="fa-IR" sz="2400" b="0" i="0" u="none" strike="noStrike" kern="100" baseline="0" dirty="0">
                <a:solidFill>
                  <a:srgbClr val="FF0000"/>
                </a:solidFill>
                <a:cs typeface="B Nazanin" panose="00000400000000000000" pitchFamily="2" charset="-78"/>
              </a:rPr>
              <a:t>ریزش عدم اطلاعات </a:t>
            </a:r>
            <a:r>
              <a:rPr lang="fa-IR" sz="2400" b="0" i="0" u="none" strike="noStrike" kern="100" baseline="0" dirty="0">
                <a:cs typeface="B Nazanin" panose="00000400000000000000" pitchFamily="2" charset="-78"/>
              </a:rPr>
              <a:t>در خصوص پیوند و عوارض و .. بوده است.</a:t>
            </a:r>
          </a:p>
          <a:p>
            <a:pPr marR="0" lvl="0" rtl="1"/>
            <a:endParaRPr lang="fa-IR" sz="1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Nazanin" panose="00000400000000000000" pitchFamily="2" charset="-78"/>
              </a:rPr>
              <a:t>پژوهش نشان داده:</a:t>
            </a:r>
          </a:p>
          <a:p>
            <a:pPr marR="0" lvl="0" rtl="1"/>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دو سوم </a:t>
            </a:r>
            <a:r>
              <a:rPr lang="fa-IR" sz="2400" b="0" i="0" u="none" strike="noStrike" kern="100" baseline="0" dirty="0">
                <a:cs typeface="B Nazanin" panose="00000400000000000000" pitchFamily="2" charset="-78"/>
              </a:rPr>
              <a:t>مردم امریکا موافق هستند که اهدا کننده </a:t>
            </a:r>
            <a:r>
              <a:rPr lang="fa-IR" sz="2400" b="0" i="0" u="none" strike="noStrike" kern="100" baseline="0" dirty="0">
                <a:solidFill>
                  <a:srgbClr val="FF0000"/>
                </a:solidFill>
                <a:cs typeface="B Nazanin" panose="00000400000000000000" pitchFamily="2" charset="-78"/>
              </a:rPr>
              <a:t>گروه خاص نژادی یا مذهبی </a:t>
            </a:r>
            <a:r>
              <a:rPr lang="fa-IR" sz="2400" b="0" i="0" u="none" strike="noStrike" kern="100" baseline="0" dirty="0">
                <a:cs typeface="B Nazanin" panose="00000400000000000000" pitchFamily="2" charset="-78"/>
              </a:rPr>
              <a:t>را برای پیوند </a:t>
            </a:r>
            <a:r>
              <a:rPr lang="fa-IR" sz="2400" b="0" i="0" u="none" strike="noStrike" kern="100" baseline="0" dirty="0" err="1">
                <a:cs typeface="B Nazanin" panose="00000400000000000000" pitchFamily="2" charset="-78"/>
              </a:rPr>
              <a:t>عضوش</a:t>
            </a:r>
            <a:r>
              <a:rPr lang="fa-IR" sz="2400" b="0" i="0" u="none" strike="noStrike" kern="100" baseline="0" dirty="0">
                <a:cs typeface="B Nazanin" panose="00000400000000000000" pitchFamily="2" charset="-78"/>
              </a:rPr>
              <a:t> مشخص کند ( تبعیض و بر خلاف سیاست پیوند) . </a:t>
            </a:r>
          </a:p>
          <a:p>
            <a:pPr marR="0" lvl="0" rtl="1"/>
            <a:r>
              <a:rPr lang="fa-IR" sz="2400" b="0" i="0" u="none" strike="noStrike" kern="100" baseline="0" dirty="0">
                <a:solidFill>
                  <a:srgbClr val="FF0000"/>
                </a:solidFill>
                <a:cs typeface="B Nazanin" panose="00000400000000000000" pitchFamily="2" charset="-78"/>
              </a:rPr>
              <a:t>74 درصد </a:t>
            </a:r>
            <a:r>
              <a:rPr lang="fa-IR" sz="2400" b="0" i="0" u="none" strike="noStrike" kern="100" baseline="0" dirty="0">
                <a:cs typeface="B Nazanin" panose="00000400000000000000" pitchFamily="2" charset="-78"/>
              </a:rPr>
              <a:t>هم تعیین فرد گیرنده برای اهدا عضو را در رابطه با </a:t>
            </a:r>
            <a:r>
              <a:rPr lang="fa-IR" sz="2400" b="0" i="0" u="none" strike="noStrike" kern="100" baseline="0" dirty="0">
                <a:solidFill>
                  <a:srgbClr val="FF0000"/>
                </a:solidFill>
                <a:cs typeface="B Nazanin" panose="00000400000000000000" pitchFamily="2" charset="-78"/>
              </a:rPr>
              <a:t>کودکان</a:t>
            </a:r>
            <a:r>
              <a:rPr lang="fa-IR" sz="2400" b="0" i="0" u="none" strike="noStrike" kern="100" baseline="0" dirty="0">
                <a:cs typeface="B Nazanin" panose="00000400000000000000" pitchFamily="2" charset="-78"/>
              </a:rPr>
              <a:t> را مجاز می دانند. ( کدام کودک گیرنده باشد)</a:t>
            </a:r>
          </a:p>
          <a:p>
            <a:pPr marR="0" lvl="0" rtl="1"/>
            <a:r>
              <a:rPr lang="fa-IR" sz="2400" b="0" i="0" u="none" strike="noStrike" kern="100" baseline="0" dirty="0">
                <a:cs typeface="B Nazanin" panose="00000400000000000000" pitchFamily="2" charset="-78"/>
              </a:rPr>
              <a:t>نتیجه تفاوت دیدگاه مردم با سیاستگذاران است</a:t>
            </a:r>
          </a:p>
        </p:txBody>
      </p:sp>
      <p:sp>
        <p:nvSpPr>
          <p:cNvPr id="4" name="Footer Placeholder 3">
            <a:extLst>
              <a:ext uri="{FF2B5EF4-FFF2-40B4-BE49-F238E27FC236}">
                <a16:creationId xmlns:a16="http://schemas.microsoft.com/office/drawing/2014/main" id="{40775585-04FE-E93E-87FA-C1554490CAB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813489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5185" t="37072" r="16694" b="20342"/>
          <a:stretch/>
        </p:blipFill>
        <p:spPr bwMode="auto">
          <a:xfrm>
            <a:off x="0" y="0"/>
            <a:ext cx="12192000" cy="7004304"/>
          </a:xfrm>
          <a:prstGeom prst="rect">
            <a:avLst/>
          </a:prstGeom>
          <a:ln>
            <a:noFill/>
          </a:ln>
          <a:extLst>
            <a:ext uri="{53640926-AAD7-44D8-BBD7-CCE9431645EC}">
              <a14:shadowObscured xmlns:a14="http://schemas.microsoft.com/office/drawing/2010/main"/>
            </a:ext>
          </a:extLst>
        </p:spPr>
      </p:pic>
      <p:sp>
        <p:nvSpPr>
          <p:cNvPr id="7" name="Footer Placeholder 6">
            <a:extLst>
              <a:ext uri="{FF2B5EF4-FFF2-40B4-BE49-F238E27FC236}">
                <a16:creationId xmlns:a16="http://schemas.microsoft.com/office/drawing/2014/main" id="{16B4D4F8-8DAF-1D2A-D84E-44C348F8FEB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9477441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46C7-E0E6-AD8F-665B-43D78169FD44}"/>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مطالعات تجربی و پیوند</a:t>
            </a:r>
            <a:br>
              <a:rPr lang="fa-IR" b="0" i="0" u="none" strike="noStrike" kern="100" baseline="0" dirty="0">
                <a:solidFill>
                  <a:srgbClr val="7030A0"/>
                </a:solidFill>
                <a:cs typeface="B Titr" panose="00000700000000000000" pitchFamily="2" charset="-78"/>
              </a:rPr>
            </a:br>
            <a:r>
              <a:rPr lang="en-US" sz="3200" b="0" i="0" u="none" strike="noStrike" kern="100" baseline="0" dirty="0">
                <a:latin typeface="Aptos Display" panose="020B0004020202020204" pitchFamily="34" charset="0"/>
                <a:cs typeface="B Nazanin" panose="00000400000000000000" pitchFamily="2" charset="-78"/>
              </a:rPr>
              <a:t>Xenotransplantation</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271613EF-1147-C85D-7BB6-0C4BB37C8409}"/>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اگر  </a:t>
            </a:r>
            <a:r>
              <a:rPr lang="fa-IR" sz="2800" b="0" i="0" u="none" strike="noStrike" kern="100" baseline="0" dirty="0">
                <a:latin typeface="Calibri" panose="020F0502020204030204" pitchFamily="34" charset="0"/>
                <a:cs typeface="B Nazanin" panose="00000400000000000000" pitchFamily="2" charset="-78"/>
              </a:rPr>
              <a:t>"</a:t>
            </a:r>
            <a:r>
              <a:rPr lang="fa-IR" sz="2800" b="1" i="0" u="none" strike="noStrike" kern="100" baseline="0" dirty="0" err="1">
                <a:solidFill>
                  <a:srgbClr val="FF0000"/>
                </a:solidFill>
                <a:latin typeface="Calibri" panose="020F0502020204030204" pitchFamily="34" charset="0"/>
                <a:cs typeface="B Compset" panose="00000400000000000000" pitchFamily="2" charset="-78"/>
              </a:rPr>
              <a:t>غی</a:t>
            </a:r>
            <a:r>
              <a:rPr lang="fa-IR" sz="2800" b="1" i="0" u="none" strike="noStrike" kern="100" baseline="0" dirty="0">
                <a:solidFill>
                  <a:srgbClr val="FF0000"/>
                </a:solidFill>
                <a:latin typeface="Calibri" panose="020F0502020204030204" pitchFamily="34" charset="0"/>
                <a:cs typeface="B Compset" panose="00000400000000000000" pitchFamily="2" charset="-78"/>
              </a:rPr>
              <a:t>ــر پیوندی</a:t>
            </a:r>
            <a:r>
              <a:rPr lang="fa-IR" sz="2800" b="0" i="0" u="none" strike="noStrike" kern="100" baseline="0" dirty="0">
                <a:latin typeface="Calibri" panose="020F0502020204030204" pitchFamily="34" charset="0"/>
                <a:cs typeface="B Nazanin" panose="00000400000000000000" pitchFamily="2" charset="-78"/>
              </a:rPr>
              <a:t>" یا "</a:t>
            </a:r>
            <a:r>
              <a:rPr lang="fa-IR" sz="2800" b="1" i="0" u="none" strike="noStrike" kern="100" baseline="0" dirty="0">
                <a:solidFill>
                  <a:srgbClr val="FF0000"/>
                </a:solidFill>
                <a:latin typeface="Calibri" panose="020F0502020204030204" pitchFamily="34" charset="0"/>
                <a:cs typeface="B Compset" panose="00000400000000000000" pitchFamily="2" charset="-78"/>
              </a:rPr>
              <a:t>زُنوترنسپلنتیشن</a:t>
            </a:r>
            <a:r>
              <a:rPr lang="fa-IR" sz="2800" b="0" i="0" u="none" strike="noStrike" kern="100" baseline="0" dirty="0">
                <a:latin typeface="Calibri" panose="020F0502020204030204" pitchFamily="34" charset="0"/>
                <a:cs typeface="B Nazanin" panose="00000400000000000000" pitchFamily="2" charset="-78"/>
              </a:rPr>
              <a:t>" ( </a:t>
            </a:r>
            <a:r>
              <a:rPr lang="en-US" sz="2800" b="0" i="0" u="none" strike="noStrike" kern="100" baseline="0" dirty="0">
                <a:latin typeface="Aptos Display" panose="020B0004020202020204" pitchFamily="34" charset="0"/>
                <a:cs typeface="B Nazanin" panose="00000400000000000000" pitchFamily="2" charset="-78"/>
              </a:rPr>
              <a:t>Xenotransplantation</a:t>
            </a:r>
            <a:r>
              <a:rPr lang="fa-IR" sz="2800" b="0" i="0" u="none" strike="noStrike" kern="100" baseline="0" dirty="0">
                <a:latin typeface="Aptos Display" panose="020B0004020202020204" pitchFamily="34" charset="0"/>
                <a:cs typeface="B Nazanin" panose="00000400000000000000" pitchFamily="2" charset="-78"/>
              </a:rPr>
              <a:t>)  یعنی </a:t>
            </a:r>
            <a:r>
              <a:rPr lang="fa-IR" sz="2800" b="1" i="0" u="none" strike="noStrike" kern="100" baseline="0" dirty="0">
                <a:latin typeface="Aptos Display" panose="020B0004020202020204" pitchFamily="34" charset="0"/>
                <a:cs typeface="B Nazanin" panose="00000400000000000000" pitchFamily="2" charset="-78"/>
              </a:rPr>
              <a:t>پیوند اعضا یا سلول یا بافت </a:t>
            </a:r>
            <a:r>
              <a:rPr lang="fa-IR" sz="2800" b="0" i="0" u="none" strike="noStrike" kern="100" baseline="0" dirty="0">
                <a:latin typeface="Aptos Display" panose="020B0004020202020204" pitchFamily="34" charset="0"/>
                <a:cs typeface="B Nazanin" panose="00000400000000000000" pitchFamily="2" charset="-78"/>
              </a:rPr>
              <a:t>از </a:t>
            </a:r>
            <a:r>
              <a:rPr lang="fa-IR" sz="2800" b="0" i="0" u="none" strike="noStrike" kern="100" baseline="0" dirty="0">
                <a:solidFill>
                  <a:srgbClr val="FF0000"/>
                </a:solidFill>
                <a:latin typeface="Aptos Display" panose="020B0004020202020204" pitchFamily="34" charset="0"/>
                <a:cs typeface="B Nazanin" panose="00000400000000000000" pitchFamily="2" charset="-78"/>
              </a:rPr>
              <a:t>حیوان به انسان.</a:t>
            </a:r>
          </a:p>
          <a:p>
            <a:pPr marR="0" lvl="0" rtl="1"/>
            <a:r>
              <a:rPr lang="fa-IR" sz="28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800" b="0" i="0" u="none" strike="noStrike" kern="100" baseline="0" dirty="0">
                <a:latin typeface="Aptos Display" panose="020B0004020202020204" pitchFamily="34" charset="0"/>
                <a:cs typeface="B Nazanin" panose="00000400000000000000" pitchFamily="2" charset="-78"/>
              </a:rPr>
              <a:t>اگر موفقیت آمیز باشد 74%  افراد موافق این روش هستند. (حتی نزد افراد این روش از سایر روشها پیوند مطلوبتر بوده است).</a:t>
            </a:r>
          </a:p>
          <a:p>
            <a:pPr marR="0" lvl="0" rtl="1"/>
            <a:endParaRPr lang="fa-IR" sz="2800" b="0" i="0" u="none" strike="noStrike" kern="100" baseline="0" dirty="0">
              <a:latin typeface="Aptos Display" panose="020B0004020202020204" pitchFamily="34" charset="0"/>
              <a:cs typeface="B Nazanin" panose="00000400000000000000" pitchFamily="2" charset="-78"/>
            </a:endParaRPr>
          </a:p>
          <a:p>
            <a:pPr marR="0" lvl="0" rtl="1"/>
            <a:r>
              <a:rPr lang="fa-IR" sz="2800" b="0" i="0" u="none" strike="noStrike" kern="100" baseline="0" dirty="0">
                <a:cs typeface="B Nazanin" panose="00000400000000000000" pitchFamily="2" charset="-78"/>
              </a:rPr>
              <a:t>دولت کانادا توصیه کرد که فعلا"  "غیر پیوندی" رخ ندهد. </a:t>
            </a:r>
          </a:p>
        </p:txBody>
      </p:sp>
      <p:sp>
        <p:nvSpPr>
          <p:cNvPr id="4" name="Footer Placeholder 3">
            <a:extLst>
              <a:ext uri="{FF2B5EF4-FFF2-40B4-BE49-F238E27FC236}">
                <a16:creationId xmlns:a16="http://schemas.microsoft.com/office/drawing/2014/main" id="{EF8ECF18-B4C5-07D3-2CC6-2B7022791F2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4365547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46C7-E0E6-AD8F-665B-43D78169FD44}"/>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مطالعات تجربی و پیوند</a:t>
            </a:r>
            <a:br>
              <a:rPr lang="fa-IR" b="0" i="0" u="none" strike="noStrike" kern="100" baseline="0" dirty="0">
                <a:solidFill>
                  <a:srgbClr val="7030A0"/>
                </a:solidFill>
                <a:cs typeface="B Titr" panose="00000700000000000000" pitchFamily="2" charset="-78"/>
              </a:rPr>
            </a:br>
            <a:r>
              <a:rPr lang="en-US" sz="3200" b="0" i="0" u="none" strike="noStrike" kern="100" baseline="0" dirty="0">
                <a:latin typeface="Aptos Display" panose="020B0004020202020204" pitchFamily="34" charset="0"/>
                <a:cs typeface="B Nazanin" panose="00000400000000000000" pitchFamily="2" charset="-78"/>
              </a:rPr>
              <a:t>Xenotransplantation</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271613EF-1147-C85D-7BB6-0C4BB37C8409}"/>
              </a:ext>
            </a:extLst>
          </p:cNvPr>
          <p:cNvSpPr>
            <a:spLocks noGrp="1"/>
          </p:cNvSpPr>
          <p:nvPr>
            <p:ph type="body" idx="1"/>
          </p:nvPr>
        </p:nvSpPr>
        <p:spPr/>
        <p:txBody>
          <a:bodyPr>
            <a:normAutofit/>
          </a:bodyPr>
          <a:lstStyle/>
          <a:p>
            <a:pPr marR="0" lvl="0" rtl="1"/>
            <a:endParaRPr lang="fa-IR" sz="2800" b="1" i="0" u="none" strike="noStrike" kern="100" baseline="0" dirty="0">
              <a:solidFill>
                <a:srgbClr val="FF0000"/>
              </a:solidFill>
              <a:cs typeface="B Nazanin" panose="00000400000000000000" pitchFamily="2" charset="-78"/>
            </a:endParaRPr>
          </a:p>
          <a:p>
            <a:pPr marR="0" lvl="0" rtl="1"/>
            <a:r>
              <a:rPr lang="fa-IR" sz="2800" b="1" i="0" u="none" strike="noStrike" kern="100" baseline="0" dirty="0">
                <a:solidFill>
                  <a:srgbClr val="FF0000"/>
                </a:solidFill>
                <a:cs typeface="B Nazanin" panose="00000400000000000000" pitchFamily="2" charset="-78"/>
              </a:rPr>
              <a:t>در یک مطالعه در مورد غیر پیوندی نشان داد:</a:t>
            </a:r>
          </a:p>
          <a:p>
            <a:pPr lvl="4"/>
            <a:r>
              <a:rPr lang="fa-IR" sz="2800" b="0" i="0" u="none" strike="noStrike" kern="100" baseline="0" dirty="0">
                <a:cs typeface="B Nazanin" panose="00000400000000000000" pitchFamily="2" charset="-78"/>
              </a:rPr>
              <a:t>34% مخالف غیر پیوندی هستند</a:t>
            </a:r>
          </a:p>
          <a:p>
            <a:pPr lvl="4"/>
            <a:r>
              <a:rPr lang="fa-IR" sz="2800" b="0" i="0" u="none" strike="noStrike" kern="100" baseline="0" dirty="0">
                <a:cs typeface="B Nazanin" panose="00000400000000000000" pitchFamily="2" charset="-78"/>
              </a:rPr>
              <a:t>19% هنوز غیر پیوندی زود است.</a:t>
            </a:r>
          </a:p>
          <a:p>
            <a:pPr lvl="4"/>
            <a:r>
              <a:rPr lang="fa-IR" sz="2800" b="0" i="0" u="none" strike="noStrike" kern="100" baseline="0" dirty="0">
                <a:cs typeface="B Nazanin" panose="00000400000000000000" pitchFamily="2" charset="-78"/>
              </a:rPr>
              <a:t>46% معتقدند اگر ایمن و کارآمد است انجام شود.</a:t>
            </a:r>
          </a:p>
        </p:txBody>
      </p:sp>
      <p:sp>
        <p:nvSpPr>
          <p:cNvPr id="4" name="Footer Placeholder 3">
            <a:extLst>
              <a:ext uri="{FF2B5EF4-FFF2-40B4-BE49-F238E27FC236}">
                <a16:creationId xmlns:a16="http://schemas.microsoft.com/office/drawing/2014/main" id="{2BD884BE-539A-6AAB-369B-F8DEF8ED23F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0816141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DA5A-7BCA-147F-B742-E887F2D05337}"/>
              </a:ext>
            </a:extLst>
          </p:cNvPr>
          <p:cNvSpPr>
            <a:spLocks noGrp="1"/>
          </p:cNvSpPr>
          <p:nvPr>
            <p:ph type="title"/>
          </p:nvPr>
        </p:nvSpPr>
        <p:spPr/>
        <p:txBody>
          <a:bodyPr/>
          <a:lstStyle/>
          <a:p>
            <a:r>
              <a:rPr lang="fa-IR" b="0" i="0" u="none" strike="noStrike" kern="100" baseline="0" dirty="0">
                <a:solidFill>
                  <a:srgbClr val="7030A0"/>
                </a:solidFill>
                <a:cs typeface="B Titr" panose="00000700000000000000" pitchFamily="2" charset="-78"/>
              </a:rPr>
              <a:t>چه </a:t>
            </a:r>
            <a:r>
              <a:rPr lang="fa-IR" b="0" i="0" u="none" strike="noStrike" kern="100" baseline="0" dirty="0" err="1">
                <a:solidFill>
                  <a:srgbClr val="7030A0"/>
                </a:solidFill>
                <a:cs typeface="B Titr" panose="00000700000000000000" pitchFamily="2" charset="-78"/>
              </a:rPr>
              <a:t>رویکری</a:t>
            </a:r>
            <a:r>
              <a:rPr lang="fa-IR" b="0" i="0" u="none" strike="noStrike" kern="100" baseline="0" dirty="0">
                <a:solidFill>
                  <a:srgbClr val="7030A0"/>
                </a:solidFill>
                <a:cs typeface="B Titr" panose="00000700000000000000" pitchFamily="2" charset="-78"/>
              </a:rPr>
              <a:t> باید در عمل به پیوند عضو </a:t>
            </a:r>
            <a:r>
              <a:rPr lang="fa-IR" kern="100" dirty="0">
                <a:solidFill>
                  <a:srgbClr val="7030A0"/>
                </a:solidFill>
              </a:rPr>
              <a:t>بایست </a:t>
            </a:r>
            <a:r>
              <a:rPr lang="fa-IR" b="0" i="0" u="none" strike="noStrike" kern="100" baseline="0" dirty="0">
                <a:solidFill>
                  <a:srgbClr val="7030A0"/>
                </a:solidFill>
                <a:cs typeface="B Titr" panose="00000700000000000000" pitchFamily="2" charset="-78"/>
              </a:rPr>
              <a:t>داشته باشیم؟</a:t>
            </a:r>
          </a:p>
        </p:txBody>
      </p:sp>
      <p:sp>
        <p:nvSpPr>
          <p:cNvPr id="3" name="Text Placeholder 2">
            <a:extLst>
              <a:ext uri="{FF2B5EF4-FFF2-40B4-BE49-F238E27FC236}">
                <a16:creationId xmlns:a16="http://schemas.microsoft.com/office/drawing/2014/main" id="{B561DC49-091E-296F-77D2-EB4CB75D6D69}"/>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در </a:t>
            </a:r>
            <a:r>
              <a:rPr lang="fa-IR" sz="2800" b="0" i="0" u="none" strike="noStrike" kern="100" baseline="0" dirty="0" err="1">
                <a:cs typeface="B Nazanin" panose="00000400000000000000" pitchFamily="2" charset="-78"/>
              </a:rPr>
              <a:t>مواردی</a:t>
            </a:r>
            <a:r>
              <a:rPr lang="fa-IR" sz="2800" b="0" i="0" u="none" strike="noStrike" kern="100" baseline="0" dirty="0">
                <a:cs typeface="B Nazanin" panose="00000400000000000000" pitchFamily="2" charset="-78"/>
              </a:rPr>
              <a:t> که </a:t>
            </a:r>
            <a:r>
              <a:rPr lang="fa-IR" sz="2800" b="1" i="0" u="none" strike="noStrike" kern="100" baseline="0" dirty="0">
                <a:solidFill>
                  <a:srgbClr val="FF0000"/>
                </a:solidFill>
                <a:cs typeface="B Compset" panose="00000400000000000000" pitchFamily="2" charset="-78"/>
              </a:rPr>
              <a:t>اهدا از جسد</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است و مرگ </a:t>
            </a:r>
            <a:r>
              <a:rPr lang="fa-IR" sz="2800" b="0" i="0" u="none" strike="noStrike" kern="100" baseline="0" dirty="0">
                <a:solidFill>
                  <a:srgbClr val="FF0000"/>
                </a:solidFill>
                <a:cs typeface="B Nazanin" panose="00000400000000000000" pitchFamily="2" charset="-78"/>
              </a:rPr>
              <a:t>قریب </a:t>
            </a:r>
            <a:r>
              <a:rPr lang="fa-IR" sz="2800" b="0" i="0" u="none" strike="noStrike" kern="100" baseline="0" dirty="0" err="1">
                <a:solidFill>
                  <a:srgbClr val="FF0000"/>
                </a:solidFill>
                <a:cs typeface="B Nazanin" panose="00000400000000000000" pitchFamily="2" charset="-78"/>
              </a:rPr>
              <a:t>الوقوع</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می باشد:</a:t>
            </a:r>
          </a:p>
          <a:p>
            <a:pPr marR="0" lvl="0" rtl="1"/>
            <a:endParaRPr lang="fa-IR" sz="2800" b="0" i="0" u="none" strike="noStrike" kern="100" baseline="0" dirty="0">
              <a:cs typeface="B Nazanin" panose="00000400000000000000" pitchFamily="2" charset="-78"/>
            </a:endParaRPr>
          </a:p>
          <a:p>
            <a:pPr marL="971550" lvl="1" indent="-514350">
              <a:buFont typeface="+mj-lt"/>
              <a:buAutoNum type="arabicPeriod"/>
            </a:pPr>
            <a:r>
              <a:rPr lang="fa-IR" sz="2800" b="1" i="0" u="none" strike="noStrike" kern="100" baseline="0" dirty="0" err="1">
                <a:solidFill>
                  <a:srgbClr val="FF0000"/>
                </a:solidFill>
                <a:cs typeface="B Compset" panose="00000400000000000000" pitchFamily="2" charset="-78"/>
              </a:rPr>
              <a:t>الزامی</a:t>
            </a:r>
            <a:r>
              <a:rPr lang="fa-IR" sz="2800" b="1" i="0" u="none" strike="noStrike" kern="100" baseline="0" dirty="0">
                <a:cs typeface="B Compset" panose="00000400000000000000" pitchFamily="2" charset="-78"/>
              </a:rPr>
              <a:t> </a:t>
            </a:r>
            <a:r>
              <a:rPr lang="fa-IR" sz="2800" b="0" i="0" u="none" strike="noStrike" kern="100" baseline="0" dirty="0">
                <a:cs typeface="B Nazanin" panose="00000400000000000000" pitchFamily="2" charset="-78"/>
              </a:rPr>
              <a:t>است که اعلام مرگ یا تصمیم گیری در رابطه با قطع پشتیبانی حیات </a:t>
            </a:r>
            <a:r>
              <a:rPr lang="fa-IR" sz="2800" b="0" i="0" u="none" strike="noStrike" kern="100" baseline="0" dirty="0">
                <a:solidFill>
                  <a:srgbClr val="FF0000"/>
                </a:solidFill>
                <a:cs typeface="B Nazanin" panose="00000400000000000000" pitchFamily="2" charset="-78"/>
              </a:rPr>
              <a:t>توسط پزشکی </a:t>
            </a:r>
            <a:r>
              <a:rPr lang="fa-IR" sz="2800" b="0" i="0" u="none" strike="noStrike" kern="100" baseline="0" dirty="0">
                <a:cs typeface="B Nazanin" panose="00000400000000000000" pitchFamily="2" charset="-78"/>
              </a:rPr>
              <a:t>انجام پذیرد که </a:t>
            </a:r>
            <a:r>
              <a:rPr lang="fa-IR" sz="2800" b="0" i="0" u="none" strike="noStrike" kern="100" baseline="0" dirty="0">
                <a:solidFill>
                  <a:srgbClr val="FF0000"/>
                </a:solidFill>
                <a:cs typeface="B Nazanin" panose="00000400000000000000" pitchFamily="2" charset="-78"/>
              </a:rPr>
              <a:t>عضو تیم پیوند نیست</a:t>
            </a:r>
            <a:r>
              <a:rPr lang="fa-IR" sz="2800" b="0" i="0" u="none" strike="noStrike" kern="100" baseline="0" dirty="0">
                <a:cs typeface="B Nazanin" panose="00000400000000000000" pitchFamily="2" charset="-78"/>
              </a:rPr>
              <a:t>. ( برای رفع تعارض منافع)</a:t>
            </a:r>
          </a:p>
          <a:p>
            <a:pPr marL="971550" lvl="1" indent="-514350">
              <a:buFont typeface="+mj-lt"/>
              <a:buAutoNum type="arabicPeriod"/>
            </a:pPr>
            <a:endParaRPr lang="fa-IR" sz="2800" b="0" i="0" u="none" strike="noStrike" kern="100" baseline="0" dirty="0">
              <a:cs typeface="B Nazanin" panose="00000400000000000000" pitchFamily="2" charset="-78"/>
            </a:endParaRPr>
          </a:p>
          <a:p>
            <a:pPr marL="971550" lvl="1" indent="-514350">
              <a:buFont typeface="+mj-lt"/>
              <a:buAutoNum type="arabicPeriod"/>
            </a:pPr>
            <a:r>
              <a:rPr lang="fa-IR" sz="2800" b="1" i="0" u="none" strike="noStrike" kern="100" baseline="0" dirty="0">
                <a:solidFill>
                  <a:srgbClr val="FF0000"/>
                </a:solidFill>
                <a:cs typeface="B Compset" panose="00000400000000000000" pitchFamily="2" charset="-78"/>
              </a:rPr>
              <a:t>قبل از</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مطرح کردن موضوع پیوند بایستی یکی از موارد زیر اتفاق </a:t>
            </a:r>
            <a:r>
              <a:rPr lang="fa-IR" sz="2800" b="0" i="0" u="none" strike="noStrike" kern="100" baseline="0" dirty="0" err="1">
                <a:cs typeface="B Nazanin" panose="00000400000000000000" pitchFamily="2" charset="-78"/>
              </a:rPr>
              <a:t>بیفتاد</a:t>
            </a:r>
            <a:r>
              <a:rPr lang="fa-IR" sz="2800" b="0" i="0" u="none" strike="noStrike" kern="100" baseline="0" dirty="0">
                <a:cs typeface="B Nazanin" panose="00000400000000000000" pitchFamily="2" charset="-78"/>
              </a:rPr>
              <a:t>:</a:t>
            </a:r>
          </a:p>
          <a:p>
            <a:pPr marL="2343150" lvl="4" indent="-514350">
              <a:buFont typeface="+mj-lt"/>
              <a:buAutoNum type="arabicPeriod"/>
            </a:pPr>
            <a:r>
              <a:rPr lang="fa-IR" sz="2800" b="0" i="0" u="none" strike="noStrike" kern="100" baseline="0" dirty="0">
                <a:cs typeface="B Nazanin" panose="00000400000000000000" pitchFamily="2" charset="-78"/>
              </a:rPr>
              <a:t>مرگ ( مغزی یا قلبی) رخ داده باشد.</a:t>
            </a:r>
          </a:p>
          <a:p>
            <a:pPr marL="2343150" lvl="4" indent="-514350">
              <a:buFont typeface="+mj-lt"/>
              <a:buAutoNum type="arabicPeriod"/>
            </a:pPr>
            <a:r>
              <a:rPr lang="fa-IR" sz="2800" b="0" i="0" u="none" strike="noStrike" kern="100" baseline="0" dirty="0">
                <a:cs typeface="B Nazanin" panose="00000400000000000000" pitchFamily="2" charset="-78"/>
              </a:rPr>
              <a:t>تصمیم به قطع پشتیبانی حیات انجام گرفته باشد.</a:t>
            </a:r>
          </a:p>
        </p:txBody>
      </p:sp>
      <p:sp>
        <p:nvSpPr>
          <p:cNvPr id="4" name="Footer Placeholder 3">
            <a:extLst>
              <a:ext uri="{FF2B5EF4-FFF2-40B4-BE49-F238E27FC236}">
                <a16:creationId xmlns:a16="http://schemas.microsoft.com/office/drawing/2014/main" id="{192A91E6-AEFD-5CB3-3D5E-E02D8650C54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587970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9BA46-954F-2C28-2170-B94878E2E30C}"/>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وظایف پزشک </a:t>
            </a:r>
            <a:r>
              <a:rPr lang="fa-IR" b="0" i="0" u="none" strike="noStrike" kern="100" baseline="0" dirty="0" err="1">
                <a:solidFill>
                  <a:srgbClr val="7030A0"/>
                </a:solidFill>
                <a:cs typeface="B Titr" panose="00000700000000000000" pitchFamily="2" charset="-78"/>
              </a:rPr>
              <a:t>مسئـول</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استحصال</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19525352-6574-F4FD-B1F1-55E4392434D8}"/>
              </a:ext>
            </a:extLst>
          </p:cNvPr>
          <p:cNvSpPr>
            <a:spLocks noGrp="1"/>
          </p:cNvSpPr>
          <p:nvPr>
            <p:ph type="body" idx="1"/>
          </p:nvPr>
        </p:nvSpPr>
        <p:spPr/>
        <p:txBody>
          <a:bodyPr>
            <a:normAutofit/>
          </a:bodyPr>
          <a:lstStyle/>
          <a:p>
            <a:pPr marL="0" marR="0" lvl="0" indent="0" rtl="1">
              <a:buNone/>
            </a:pPr>
            <a:r>
              <a:rPr lang="fa-IR" sz="2400" b="1" i="0" u="none" strike="noStrike" kern="100" baseline="0" dirty="0">
                <a:solidFill>
                  <a:srgbClr val="FF0000"/>
                </a:solidFill>
                <a:cs typeface="B Nazanin" panose="00000400000000000000" pitchFamily="2" charset="-78"/>
              </a:rPr>
              <a:t>پزشک مسئول استحصال عضو  پیوندی از جسد یا مرگ قریب </a:t>
            </a:r>
            <a:r>
              <a:rPr lang="fa-IR" sz="2400" b="1" i="0" u="none" strike="noStrike" kern="100" baseline="0" dirty="0" err="1">
                <a:solidFill>
                  <a:srgbClr val="FF0000"/>
                </a:solidFill>
                <a:cs typeface="B Nazanin" panose="00000400000000000000" pitchFamily="2" charset="-78"/>
              </a:rPr>
              <a:t>الوقوع</a:t>
            </a:r>
            <a:r>
              <a:rPr lang="fa-IR" sz="2400" b="1" i="0" u="none" strike="noStrike" kern="100" baseline="0" dirty="0">
                <a:solidFill>
                  <a:srgbClr val="FF0000"/>
                </a:solidFill>
                <a:cs typeface="B Nazanin" panose="00000400000000000000" pitchFamily="2" charset="-78"/>
              </a:rPr>
              <a:t>:</a:t>
            </a:r>
          </a:p>
          <a:p>
            <a:pPr marL="914400" lvl="1" indent="-457200">
              <a:buFont typeface="+mj-lt"/>
              <a:buAutoNum type="arabicPeriod"/>
            </a:pP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مسئول گفتگو </a:t>
            </a:r>
            <a:r>
              <a:rPr lang="fa-IR" sz="2400" b="0" i="0" u="none" strike="noStrike" kern="100" baseline="0" dirty="0">
                <a:cs typeface="B Nazanin" panose="00000400000000000000" pitchFamily="2" charset="-78"/>
              </a:rPr>
              <a:t>با خانواده متوفی است.</a:t>
            </a:r>
          </a:p>
          <a:p>
            <a:pPr marL="914400" lvl="1" indent="-457200">
              <a:buFont typeface="+mj-lt"/>
              <a:buAutoNum type="arabicPeriod"/>
            </a:pPr>
            <a:r>
              <a:rPr lang="fa-IR" sz="2400" b="0" i="0" u="none" strike="noStrike" kern="100" baseline="0" dirty="0">
                <a:cs typeface="B Nazanin" panose="00000400000000000000" pitchFamily="2" charset="-78"/>
              </a:rPr>
              <a:t>موارد زیر را با خانواده متوفی در میان می گذارد:</a:t>
            </a:r>
          </a:p>
          <a:p>
            <a:pPr marL="1828800" lvl="3" indent="-457200">
              <a:buFont typeface="+mj-lt"/>
              <a:buAutoNum type="arabicPeriod"/>
            </a:pPr>
            <a:r>
              <a:rPr lang="fa-IR" sz="2400" b="0" i="0" u="none" strike="noStrike" kern="100" baseline="0" dirty="0">
                <a:cs typeface="B Nazanin" panose="00000400000000000000" pitchFamily="2" charset="-78"/>
              </a:rPr>
              <a:t>دادن </a:t>
            </a:r>
            <a:r>
              <a:rPr lang="fa-IR" sz="2400" b="0" i="0" u="none" strike="noStrike" kern="100" baseline="0" dirty="0">
                <a:solidFill>
                  <a:srgbClr val="FF0000"/>
                </a:solidFill>
                <a:cs typeface="B Nazanin" panose="00000400000000000000" pitchFamily="2" charset="-78"/>
              </a:rPr>
              <a:t>اطلاعات</a:t>
            </a:r>
            <a:r>
              <a:rPr lang="fa-IR" sz="2400" b="0" i="0" u="none" strike="noStrike" kern="100" baseline="0" dirty="0">
                <a:cs typeface="B Nazanin" panose="00000400000000000000" pitchFamily="2" charset="-78"/>
              </a:rPr>
              <a:t> در خصوص اهدا و پیامدهای احتمالی آن</a:t>
            </a:r>
          </a:p>
          <a:p>
            <a:pPr marL="1828800" lvl="3" indent="-457200">
              <a:buFont typeface="+mj-lt"/>
              <a:buAutoNum type="arabicPeriod"/>
            </a:pPr>
            <a:r>
              <a:rPr lang="fa-IR" sz="2400" b="0" i="0" u="none" strike="noStrike" kern="100" baseline="0" dirty="0">
                <a:cs typeface="B Nazanin" panose="00000400000000000000" pitchFamily="2" charset="-78"/>
              </a:rPr>
              <a:t>سوال از </a:t>
            </a:r>
            <a:r>
              <a:rPr lang="fa-IR" sz="2400" b="0" i="0" u="none" strike="noStrike" kern="100" baseline="0" dirty="0">
                <a:solidFill>
                  <a:srgbClr val="FF0000"/>
                </a:solidFill>
                <a:cs typeface="B Nazanin" panose="00000400000000000000" pitchFamily="2" charset="-78"/>
              </a:rPr>
              <a:t>قصد بیمار </a:t>
            </a:r>
            <a:r>
              <a:rPr lang="fa-IR" sz="2400" b="0" i="0" u="none" strike="noStrike" kern="100" baseline="0" dirty="0">
                <a:cs typeface="B Nazanin" panose="00000400000000000000" pitchFamily="2" charset="-78"/>
              </a:rPr>
              <a:t>برای اهدا ( شاید خانواده بدانند.)</a:t>
            </a:r>
          </a:p>
          <a:p>
            <a:pPr marL="1828800" lvl="3" indent="-457200">
              <a:buFont typeface="+mj-lt"/>
              <a:buAutoNum type="arabicPeriod"/>
            </a:pPr>
            <a:r>
              <a:rPr lang="fa-IR" sz="2400" b="0" i="0" u="none" strike="noStrike" kern="100" baseline="0" dirty="0">
                <a:cs typeface="B Nazanin" panose="00000400000000000000" pitchFamily="2" charset="-78"/>
              </a:rPr>
              <a:t>در خواست از خانواده  برای </a:t>
            </a:r>
            <a:r>
              <a:rPr lang="fa-IR" sz="2400" b="0" i="0" u="none" strike="noStrike" kern="100" baseline="0" dirty="0">
                <a:solidFill>
                  <a:srgbClr val="FF0000"/>
                </a:solidFill>
                <a:cs typeface="B Nazanin" panose="00000400000000000000" pitchFamily="2" charset="-78"/>
              </a:rPr>
              <a:t>رضایت</a:t>
            </a:r>
          </a:p>
          <a:p>
            <a:pPr marL="1828800" lvl="3" indent="-457200">
              <a:buFont typeface="+mj-lt"/>
              <a:buAutoNum type="arabicPeriod"/>
            </a:pPr>
            <a:endParaRPr lang="fa-IR" sz="2400" b="0" i="0" u="none" strike="noStrike" kern="100" baseline="0" dirty="0">
              <a:solidFill>
                <a:srgbClr val="FF0000"/>
              </a:solidFill>
              <a:cs typeface="B Nazanin" panose="00000400000000000000" pitchFamily="2" charset="-78"/>
            </a:endParaRPr>
          </a:p>
          <a:p>
            <a:pPr marL="914400" lvl="1" indent="-457200">
              <a:buFont typeface="+mj-lt"/>
              <a:buAutoNum type="arabicPeriod"/>
            </a:pPr>
            <a:r>
              <a:rPr lang="fa-IR" sz="2400" b="0" i="0" u="none" strike="noStrike" kern="100" baseline="0" dirty="0">
                <a:cs typeface="B Nazanin" panose="00000400000000000000" pitchFamily="2" charset="-78"/>
              </a:rPr>
              <a:t>پس از با </a:t>
            </a:r>
            <a:r>
              <a:rPr lang="fa-IR" sz="2400" b="0" i="0" u="none" strike="noStrike" kern="100" baseline="0" dirty="0" err="1">
                <a:cs typeface="B Nazanin" panose="00000400000000000000" pitchFamily="2" charset="-78"/>
              </a:rPr>
              <a:t>خبرشدن</a:t>
            </a:r>
            <a:r>
              <a:rPr lang="fa-IR" sz="2400" b="0" i="0" u="none" strike="noStrike" kern="100" baseline="0" dirty="0">
                <a:cs typeface="B Nazanin" panose="00000400000000000000" pitchFamily="2" charset="-78"/>
              </a:rPr>
              <a:t> از وجود یک اهدا کننده بالقوه توسط یک مرکز یا بیمارستان بایستی</a:t>
            </a:r>
            <a:r>
              <a:rPr lang="fa-IR" sz="2400" kern="100" dirty="0">
                <a:sym typeface="Wingdings" panose="05000000000000000000" pitchFamily="2" charset="2"/>
              </a:rPr>
              <a:t>(</a:t>
            </a:r>
            <a:r>
              <a:rPr lang="fa-IR" sz="2400" kern="100" dirty="0">
                <a:solidFill>
                  <a:srgbClr val="FF0000"/>
                </a:solidFill>
                <a:sym typeface="Wingdings" panose="05000000000000000000" pitchFamily="2" charset="2"/>
              </a:rPr>
              <a:t>پ</a:t>
            </a:r>
            <a:r>
              <a:rPr lang="fa-IR" sz="2400" b="0" i="0" u="none" strike="noStrike" kern="100" baseline="0" dirty="0">
                <a:solidFill>
                  <a:srgbClr val="FF0000"/>
                </a:solidFill>
                <a:cs typeface="B Nazanin" panose="00000400000000000000" pitchFamily="2" charset="-78"/>
                <a:sym typeface="Wingdings" panose="05000000000000000000" pitchFamily="2" charset="2"/>
              </a:rPr>
              <a:t>س از رضایت</a:t>
            </a:r>
            <a:r>
              <a:rPr lang="fa-IR" sz="2400" b="0" i="0" u="none" strike="noStrike" kern="100" baseline="0" dirty="0">
                <a:cs typeface="B Nazanin" panose="00000400000000000000" pitchFamily="2" charset="-78"/>
                <a:sym typeface="Wingdings" panose="05000000000000000000" pitchFamily="2" charset="2"/>
              </a:rPr>
              <a:t>)</a:t>
            </a:r>
            <a:endParaRPr lang="fa-IR" sz="2400" b="0" i="0" u="none" strike="noStrike" kern="100" baseline="0" dirty="0">
              <a:cs typeface="B Nazanin" panose="00000400000000000000" pitchFamily="2" charset="-78"/>
            </a:endParaRPr>
          </a:p>
          <a:p>
            <a:pPr marL="1828800" lvl="3" indent="-457200">
              <a:buFont typeface="+mj-lt"/>
              <a:buAutoNum type="arabicPeriod"/>
            </a:pPr>
            <a:r>
              <a:rPr lang="fa-IR" sz="2400" b="0" i="0" u="none" strike="noStrike" kern="100" baseline="0" dirty="0">
                <a:cs typeface="B Nazanin" panose="00000400000000000000" pitchFamily="2" charset="-78"/>
              </a:rPr>
              <a:t>دریافت کننده </a:t>
            </a:r>
            <a:r>
              <a:rPr lang="fa-IR" sz="2400" b="0" i="0" u="none" strike="noStrike" kern="100" baseline="0" dirty="0">
                <a:solidFill>
                  <a:srgbClr val="FF0000"/>
                </a:solidFill>
                <a:cs typeface="B Nazanin" panose="00000400000000000000" pitchFamily="2" charset="-78"/>
              </a:rPr>
              <a:t>مناسب</a:t>
            </a:r>
            <a:r>
              <a:rPr lang="fa-IR" sz="2400" b="0" i="0" u="none" strike="noStrike" kern="100" baseline="0" dirty="0">
                <a:cs typeface="B Nazanin" panose="00000400000000000000" pitchFamily="2" charset="-78"/>
              </a:rPr>
              <a:t> را پیدا کند.</a:t>
            </a:r>
          </a:p>
          <a:p>
            <a:pPr marL="1828800" lvl="3" indent="-457200">
              <a:buFont typeface="+mj-lt"/>
              <a:buAutoNum type="arabicPeriod"/>
            </a:pPr>
            <a:r>
              <a:rPr lang="fa-IR" sz="2400" b="0" i="0" u="none" strike="noStrike" kern="100" baseline="0" dirty="0" err="1">
                <a:solidFill>
                  <a:srgbClr val="FF0000"/>
                </a:solidFill>
                <a:cs typeface="B Nazanin" panose="00000400000000000000" pitchFamily="2" charset="-78"/>
              </a:rPr>
              <a:t>استحصال</a:t>
            </a:r>
            <a:r>
              <a:rPr lang="fa-IR" sz="2400" b="0" i="0" u="none" strike="noStrike" kern="100" baseline="0" dirty="0">
                <a:solidFill>
                  <a:srgbClr val="FF0000"/>
                </a:solidFill>
                <a:cs typeface="B Nazanin" panose="00000400000000000000" pitchFamily="2" charset="-78"/>
              </a:rPr>
              <a:t> و انتقال </a:t>
            </a:r>
            <a:r>
              <a:rPr lang="fa-IR" sz="2400" b="0" i="0" u="none" strike="noStrike" kern="100" baseline="0" dirty="0">
                <a:cs typeface="B Nazanin" panose="00000400000000000000" pitchFamily="2" charset="-78"/>
              </a:rPr>
              <a:t>عضو را هماهنگی کند.</a:t>
            </a:r>
          </a:p>
        </p:txBody>
      </p:sp>
      <p:sp>
        <p:nvSpPr>
          <p:cNvPr id="4" name="Footer Placeholder 3">
            <a:extLst>
              <a:ext uri="{FF2B5EF4-FFF2-40B4-BE49-F238E27FC236}">
                <a16:creationId xmlns:a16="http://schemas.microsoft.com/office/drawing/2014/main" id="{086F39D3-1880-9B9D-1689-B2AE4987F6A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23162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24AC-D171-FAE9-8C49-26CCC189625D}"/>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چه رویکری باید در عمل به پیوندعضو داشته باشیم؟</a:t>
            </a:r>
          </a:p>
        </p:txBody>
      </p:sp>
      <p:sp>
        <p:nvSpPr>
          <p:cNvPr id="3" name="Text Placeholder 2">
            <a:extLst>
              <a:ext uri="{FF2B5EF4-FFF2-40B4-BE49-F238E27FC236}">
                <a16:creationId xmlns:a16="http://schemas.microsoft.com/office/drawing/2014/main" id="{227B3E7A-17A3-0341-28E3-9F2EF2642D78}"/>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اگر اهدا از فرد زنده است ملاحظات زیر ضروری است:</a:t>
            </a:r>
          </a:p>
          <a:p>
            <a:pPr marR="0" lvl="0" rtl="1"/>
            <a:r>
              <a:rPr lang="fa-IR" sz="2400" b="0" i="0" u="none" strike="noStrike" kern="100" baseline="0" dirty="0">
                <a:cs typeface="B Nazanin" panose="00000400000000000000" pitchFamily="2" charset="-78"/>
              </a:rPr>
              <a:t>1) اطمینان از </a:t>
            </a:r>
            <a:r>
              <a:rPr lang="fa-IR" sz="2400" b="0" i="0" u="none" strike="noStrike" kern="100" baseline="0" dirty="0">
                <a:solidFill>
                  <a:srgbClr val="FF0000"/>
                </a:solidFill>
                <a:cs typeface="B Nazanin" panose="00000400000000000000" pitchFamily="2" charset="-78"/>
              </a:rPr>
              <a:t>سلامت</a:t>
            </a:r>
            <a:r>
              <a:rPr lang="fa-IR" sz="2400" b="0" i="0" u="none" strike="noStrike" kern="100" baseline="0" dirty="0">
                <a:cs typeface="B Nazanin" panose="00000400000000000000" pitchFamily="2" charset="-78"/>
              </a:rPr>
              <a:t> اهدا کننده</a:t>
            </a:r>
          </a:p>
          <a:p>
            <a:pPr marR="0" lvl="0" rtl="1"/>
            <a:r>
              <a:rPr lang="fa-IR" sz="2400" b="0" i="0" u="none" strike="noStrike" kern="100" baseline="0" dirty="0">
                <a:cs typeface="B Nazanin" panose="00000400000000000000" pitchFamily="2" charset="-78"/>
              </a:rPr>
              <a:t>2) اخذ </a:t>
            </a:r>
            <a:r>
              <a:rPr lang="fa-IR" sz="2400" b="0" i="0" u="none" strike="noStrike" kern="100" baseline="0" dirty="0">
                <a:solidFill>
                  <a:srgbClr val="FF0000"/>
                </a:solidFill>
                <a:cs typeface="B Nazanin" panose="00000400000000000000" pitchFamily="2" charset="-78"/>
              </a:rPr>
              <a:t>رضایت</a:t>
            </a:r>
            <a:r>
              <a:rPr lang="fa-IR" sz="2400" b="0" i="0" u="none" strike="noStrike" kern="100" baseline="0" dirty="0">
                <a:cs typeface="B Nazanin" panose="00000400000000000000" pitchFamily="2" charset="-78"/>
              </a:rPr>
              <a:t> آگاهانه  و رعایت شرایط آن:</a:t>
            </a:r>
          </a:p>
          <a:p>
            <a:pPr marL="1371600" lvl="2" indent="-457200">
              <a:buFont typeface="+mj-lt"/>
              <a:buAutoNum type="arabicPeriod"/>
            </a:pPr>
            <a:r>
              <a:rPr lang="fa-IR" sz="2400" b="0" i="0" u="none" strike="noStrike" kern="100" baseline="0" dirty="0">
                <a:cs typeface="B Nazanin" panose="00000400000000000000" pitchFamily="2" charset="-78"/>
              </a:rPr>
              <a:t>دادن </a:t>
            </a:r>
            <a:r>
              <a:rPr lang="fa-IR" sz="2400" b="0" i="0" u="none" strike="noStrike" kern="100" baseline="0" dirty="0">
                <a:solidFill>
                  <a:srgbClr val="FF0000"/>
                </a:solidFill>
                <a:cs typeface="B Nazanin" panose="00000400000000000000" pitchFamily="2" charset="-78"/>
              </a:rPr>
              <a:t>اطلاعات</a:t>
            </a:r>
            <a:r>
              <a:rPr lang="fa-IR" sz="2400" b="0" i="0" u="none" strike="noStrike" kern="100" baseline="0" dirty="0">
                <a:cs typeface="B Nazanin" panose="00000400000000000000" pitchFamily="2" charset="-78"/>
              </a:rPr>
              <a:t>  به دهنده مثل خطرات اهدا و </a:t>
            </a:r>
            <a:r>
              <a:rPr lang="fa-IR" sz="2400" b="0" i="0" u="none" strike="noStrike" kern="100" baseline="0" dirty="0" err="1">
                <a:cs typeface="B Nazanin" panose="00000400000000000000" pitchFamily="2" charset="-78"/>
              </a:rPr>
              <a:t>فوایدها</a:t>
            </a:r>
            <a:r>
              <a:rPr lang="fa-IR" sz="2400" b="0" i="0" u="none" strike="noStrike" kern="100" baseline="0" dirty="0">
                <a:cs typeface="B Nazanin" panose="00000400000000000000" pitchFamily="2" charset="-78"/>
              </a:rPr>
              <a:t> ، گزینه های درمانی در اختیار دریافت کننده نظیر دیالیز</a:t>
            </a:r>
          </a:p>
          <a:p>
            <a:pPr marL="1371600" lvl="2" indent="-457200">
              <a:buFont typeface="+mj-lt"/>
              <a:buAutoNum type="arabicPeriod"/>
            </a:pP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درک</a:t>
            </a:r>
            <a:r>
              <a:rPr lang="fa-IR" sz="2400" b="0" i="0" u="none" strike="noStrike" kern="100" baseline="0" dirty="0">
                <a:cs typeface="B Nazanin" panose="00000400000000000000" pitchFamily="2" charset="-78"/>
              </a:rPr>
              <a:t> دهنده از اطلاعات</a:t>
            </a:r>
          </a:p>
          <a:p>
            <a:pPr marL="1371600" lvl="2" indent="-457200">
              <a:buFont typeface="+mj-lt"/>
              <a:buAutoNum type="arabicPeriod"/>
            </a:pP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تصمیم</a:t>
            </a:r>
            <a:r>
              <a:rPr lang="fa-IR" sz="2400" b="0" i="0" u="none" strike="noStrike" kern="100" baseline="0" dirty="0">
                <a:cs typeface="B Nazanin" panose="00000400000000000000" pitchFamily="2" charset="-78"/>
              </a:rPr>
              <a:t> آزادانه و داوطلبانه باشد و متاثر از منافع مادی یا اجبار نباشد.</a:t>
            </a:r>
          </a:p>
          <a:p>
            <a:pPr lvl="0"/>
            <a:r>
              <a:rPr lang="fa-IR" sz="2400" b="0" i="0" u="none" strike="noStrike" kern="100" baseline="0" dirty="0">
                <a:cs typeface="B Nazanin" panose="00000400000000000000" pitchFamily="2" charset="-78"/>
              </a:rPr>
              <a:t>3)</a:t>
            </a:r>
            <a:r>
              <a:rPr lang="fa-IR" sz="2400" kern="100" dirty="0"/>
              <a:t> </a:t>
            </a:r>
            <a:r>
              <a:rPr lang="fa-IR" sz="2400" b="0" i="0" u="none" strike="noStrike" kern="100" baseline="0" dirty="0">
                <a:solidFill>
                  <a:srgbClr val="FF0000"/>
                </a:solidFill>
                <a:cs typeface="B Nazanin" panose="00000400000000000000" pitchFamily="2" charset="-78"/>
              </a:rPr>
              <a:t>فرجه زمانی </a:t>
            </a:r>
            <a:r>
              <a:rPr lang="fa-IR" sz="2400" b="0" i="0" u="none" strike="noStrike" kern="100" baseline="0" dirty="0">
                <a:cs typeface="B Nazanin" panose="00000400000000000000" pitchFamily="2" charset="-78"/>
              </a:rPr>
              <a:t>بین رضایت </a:t>
            </a:r>
            <a:r>
              <a:rPr lang="fa-IR" sz="2400" kern="100" dirty="0"/>
              <a:t>دادن </a:t>
            </a:r>
            <a:r>
              <a:rPr lang="fa-IR" sz="2400" b="0" i="0" u="none" strike="noStrike" kern="100" baseline="0" dirty="0">
                <a:cs typeface="B Nazanin" panose="00000400000000000000" pitchFamily="2" charset="-78"/>
              </a:rPr>
              <a:t>و </a:t>
            </a:r>
            <a:r>
              <a:rPr lang="fa-IR" sz="2400" b="0" i="0" u="none" strike="noStrike" kern="100" baseline="0" dirty="0" err="1">
                <a:cs typeface="B Nazanin" panose="00000400000000000000" pitchFamily="2" charset="-78"/>
              </a:rPr>
              <a:t>استحصال</a:t>
            </a:r>
            <a:r>
              <a:rPr lang="fa-IR" sz="2400" b="0" i="0" u="none" strike="noStrike" kern="100" baseline="0" dirty="0">
                <a:cs typeface="B Nazanin" panose="00000400000000000000" pitchFamily="2" charset="-78"/>
              </a:rPr>
              <a:t> عضو (</a:t>
            </a:r>
            <a:r>
              <a:rPr lang="fa-IR" sz="2400" kern="100" dirty="0"/>
              <a:t>فرصت دهی: </a:t>
            </a:r>
            <a:r>
              <a:rPr lang="fa-IR" sz="2400" b="0" i="0" u="none" strike="noStrike" kern="100" baseline="0" dirty="0">
                <a:cs typeface="B Nazanin" panose="00000400000000000000" pitchFamily="2" charset="-78"/>
              </a:rPr>
              <a:t>شاید فرد پشیمان و تصمیم خود را تغییر دهد.)</a:t>
            </a:r>
          </a:p>
        </p:txBody>
      </p:sp>
      <p:sp>
        <p:nvSpPr>
          <p:cNvPr id="4" name="Footer Placeholder 3">
            <a:extLst>
              <a:ext uri="{FF2B5EF4-FFF2-40B4-BE49-F238E27FC236}">
                <a16:creationId xmlns:a16="http://schemas.microsoft.com/office/drawing/2014/main" id="{057649A0-7900-6202-1F6A-F48A6F62DFE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65494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CC40-3C4D-AA3B-5D55-C117813ED499}"/>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چه رویکری باید در عمل به پیوندعضو داشته باشیم؟</a:t>
            </a:r>
          </a:p>
        </p:txBody>
      </p:sp>
      <p:sp>
        <p:nvSpPr>
          <p:cNvPr id="3" name="Text Placeholder 2">
            <a:extLst>
              <a:ext uri="{FF2B5EF4-FFF2-40B4-BE49-F238E27FC236}">
                <a16:creationId xmlns:a16="http://schemas.microsoft.com/office/drawing/2014/main" id="{FD386496-2836-C7CD-0D4D-B55675E6B6DC}"/>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توصیه</a:t>
            </a:r>
            <a:r>
              <a:rPr lang="fa-IR" sz="2400" b="1" i="0" u="none" strike="noStrike" kern="100" baseline="0" dirty="0">
                <a:cs typeface="B Nazanin" panose="00000400000000000000" pitchFamily="2" charset="-78"/>
              </a:rPr>
              <a:t> شده است برای هر دو فرد دهند و گیرنده </a:t>
            </a:r>
            <a:r>
              <a:rPr lang="fa-IR" sz="2400" b="1" i="0" u="none" strike="noStrike" kern="100" baseline="0" dirty="0">
                <a:solidFill>
                  <a:srgbClr val="FF0000"/>
                </a:solidFill>
                <a:cs typeface="B Nazanin" panose="00000400000000000000" pitchFamily="2" charset="-78"/>
              </a:rPr>
              <a:t>وکیل مستقلی </a:t>
            </a:r>
            <a:r>
              <a:rPr lang="fa-IR" sz="2400" b="1" i="0" u="none" strike="noStrike" kern="100" baseline="0" dirty="0">
                <a:cs typeface="B Nazanin" panose="00000400000000000000" pitchFamily="2" charset="-78"/>
              </a:rPr>
              <a:t>انتخاب شود .</a:t>
            </a:r>
          </a:p>
          <a:p>
            <a:pPr marR="0" lvl="0" rtl="1"/>
            <a:endParaRPr lang="fa-IR" sz="2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Nazanin" panose="00000400000000000000" pitchFamily="2" charset="-78"/>
              </a:rPr>
              <a:t>مزایای داشتن وکیل:</a:t>
            </a:r>
          </a:p>
          <a:p>
            <a:pPr marL="1371600" lvl="2" indent="-457200">
              <a:buFont typeface="+mj-lt"/>
              <a:buAutoNum type="arabicPeriod"/>
            </a:pPr>
            <a:r>
              <a:rPr lang="fa-IR" sz="2400" b="0" i="0" u="none" strike="noStrike" kern="100" baseline="0" dirty="0">
                <a:cs typeface="B Nazanin" panose="00000400000000000000" pitchFamily="2" charset="-78"/>
              </a:rPr>
              <a:t>حفاظت از منافع فردی آنها </a:t>
            </a:r>
          </a:p>
          <a:p>
            <a:pPr marL="1371600" lvl="2" indent="-457200">
              <a:buFont typeface="+mj-lt"/>
              <a:buAutoNum type="arabicPeriod"/>
            </a:pPr>
            <a:r>
              <a:rPr lang="fa-IR" sz="2400" b="0" i="0" u="none" strike="noStrike" kern="100" baseline="0" dirty="0">
                <a:cs typeface="B Nazanin" panose="00000400000000000000" pitchFamily="2" charset="-78"/>
              </a:rPr>
              <a:t>تقویت </a:t>
            </a:r>
            <a:r>
              <a:rPr lang="fa-IR" sz="2400" b="0" i="0" u="none" strike="noStrike" kern="100" baseline="0" dirty="0" err="1">
                <a:cs typeface="B Nazanin" panose="00000400000000000000" pitchFamily="2" charset="-78"/>
              </a:rPr>
              <a:t>رازداری</a:t>
            </a:r>
            <a:endParaRPr lang="fa-IR" sz="2400" b="0" i="0" u="none" strike="noStrike" kern="100" baseline="0" dirty="0">
              <a:cs typeface="B Nazanin"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اجتناب از تعارض منافع</a:t>
            </a:r>
          </a:p>
        </p:txBody>
      </p:sp>
      <p:sp>
        <p:nvSpPr>
          <p:cNvPr id="4" name="Footer Placeholder 3">
            <a:extLst>
              <a:ext uri="{FF2B5EF4-FFF2-40B4-BE49-F238E27FC236}">
                <a16:creationId xmlns:a16="http://schemas.microsoft.com/office/drawing/2014/main" id="{08C695B2-2D04-A0EC-80F3-7EE083BC131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7019464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2422-C851-8BC6-C4B9-2AE3A1D1F7D2}"/>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ارزیابی دهنده  </a:t>
            </a:r>
          </a:p>
        </p:txBody>
      </p:sp>
      <p:sp>
        <p:nvSpPr>
          <p:cNvPr id="3" name="Text Placeholder 2">
            <a:extLst>
              <a:ext uri="{FF2B5EF4-FFF2-40B4-BE49-F238E27FC236}">
                <a16:creationId xmlns:a16="http://schemas.microsoft.com/office/drawing/2014/main" id="{045E7241-0F70-2086-38FD-236FFD6B94E3}"/>
              </a:ext>
            </a:extLst>
          </p:cNvPr>
          <p:cNvSpPr>
            <a:spLocks noGrp="1"/>
          </p:cNvSpPr>
          <p:nvPr>
            <p:ph type="body" idx="1"/>
          </p:nvPr>
        </p:nvSpPr>
        <p:spPr/>
        <p:txBody>
          <a:bodyPr>
            <a:normAutofit/>
          </a:bodyPr>
          <a:lstStyle/>
          <a:p>
            <a:pPr marR="0" lvl="0" rtl="1"/>
            <a:r>
              <a:rPr lang="fa-IR" sz="2400" b="1" kern="100" dirty="0">
                <a:solidFill>
                  <a:srgbClr val="FF0000"/>
                </a:solidFill>
              </a:rPr>
              <a:t>در فرد دهنده بایست موضوعات زیر ارزیابی شود:</a:t>
            </a:r>
          </a:p>
          <a:p>
            <a:pPr marL="971550" lvl="1" indent="-514350">
              <a:buFont typeface="+mj-lt"/>
              <a:buAutoNum type="arabicPeriod"/>
            </a:pPr>
            <a:r>
              <a:rPr lang="fa-IR" sz="2400" b="0" i="0" u="none" strike="noStrike" kern="100" baseline="0" dirty="0">
                <a:cs typeface="B Nazanin" panose="00000400000000000000" pitchFamily="2" charset="-78"/>
              </a:rPr>
              <a:t>ارزیابی </a:t>
            </a:r>
            <a:r>
              <a:rPr lang="fa-IR" sz="2400" b="0" i="0" u="none" strike="noStrike" kern="100" baseline="0" dirty="0">
                <a:solidFill>
                  <a:srgbClr val="FF0000"/>
                </a:solidFill>
                <a:cs typeface="B Nazanin" panose="00000400000000000000" pitchFamily="2" charset="-78"/>
              </a:rPr>
              <a:t>مناسب بودن پیوند</a:t>
            </a:r>
            <a:r>
              <a:rPr lang="fa-IR" sz="2400" b="0" i="0" u="none" strike="noStrike" kern="100" baseline="0" dirty="0">
                <a:cs typeface="B Nazanin" panose="00000400000000000000" pitchFamily="2" charset="-78"/>
              </a:rPr>
              <a:t> از نظر پزشکی  که بستگی به این دارد چه عضوی قرار است پیوند شود. </a:t>
            </a:r>
            <a:r>
              <a:rPr lang="fa-IR" sz="2400" b="0" i="0" u="none" strike="noStrike" kern="100" baseline="0" dirty="0">
                <a:solidFill>
                  <a:srgbClr val="FF0000"/>
                </a:solidFill>
                <a:cs typeface="B Nazanin" panose="00000400000000000000" pitchFamily="2" charset="-78"/>
              </a:rPr>
              <a:t>(نوع عضو)</a:t>
            </a:r>
          </a:p>
          <a:p>
            <a:pPr marL="971550" lvl="1" indent="-514350">
              <a:buFont typeface="+mj-lt"/>
              <a:buAutoNum type="arabicPeriod"/>
            </a:pPr>
            <a:r>
              <a:rPr lang="fa-IR" sz="2400" b="0" i="0" u="none" strike="noStrike" kern="100" baseline="0" dirty="0">
                <a:cs typeface="B Nazanin" panose="00000400000000000000" pitchFamily="2" charset="-78"/>
              </a:rPr>
              <a:t> ارزیابی </a:t>
            </a:r>
            <a:r>
              <a:rPr lang="fa-IR" sz="2400" b="0" i="0" u="none" strike="noStrike" kern="100" baseline="0" dirty="0">
                <a:solidFill>
                  <a:srgbClr val="FF0000"/>
                </a:solidFill>
                <a:cs typeface="B Nazanin" panose="00000400000000000000" pitchFamily="2" charset="-78"/>
              </a:rPr>
              <a:t>آمادگی و مناسب بودن اهدا کننده </a:t>
            </a:r>
            <a:r>
              <a:rPr lang="fa-IR" sz="2400" b="0" i="0" u="none" strike="noStrike" kern="100" baseline="0" dirty="0">
                <a:cs typeface="B Nazanin" panose="00000400000000000000" pitchFamily="2" charset="-78"/>
              </a:rPr>
              <a:t>از نظر روانی-اجتماعی و رد بیماری روانی شدید</a:t>
            </a:r>
          </a:p>
          <a:p>
            <a:pPr marL="971550" lvl="1" indent="-514350">
              <a:buFont typeface="+mj-lt"/>
              <a:buAutoNum type="arabicPeriod"/>
            </a:pPr>
            <a:r>
              <a:rPr lang="fa-IR" sz="2400" b="0" i="0" u="none" strike="noStrike" kern="100" baseline="0" dirty="0">
                <a:cs typeface="B Nazanin" panose="00000400000000000000" pitchFamily="2" charset="-78"/>
              </a:rPr>
              <a:t>ارزیابی وجود فشار اقتصادی</a:t>
            </a:r>
          </a:p>
          <a:p>
            <a:pPr marL="971550" lvl="1" indent="-514350">
              <a:buFont typeface="+mj-lt"/>
              <a:buAutoNum type="arabicPeriod"/>
            </a:pPr>
            <a:r>
              <a:rPr lang="fa-IR" sz="2400" b="0" i="0" u="none" strike="noStrike" kern="100" baseline="0" dirty="0">
                <a:cs typeface="B Nazanin" panose="00000400000000000000" pitchFamily="2" charset="-78"/>
              </a:rPr>
              <a:t>ارزیابی </a:t>
            </a:r>
            <a:r>
              <a:rPr lang="fa-IR" sz="2400" b="0" i="0" u="none" strike="noStrike" kern="100" baseline="0" dirty="0">
                <a:solidFill>
                  <a:srgbClr val="FF0000"/>
                </a:solidFill>
                <a:cs typeface="B Nazanin" panose="00000400000000000000" pitchFamily="2" charset="-78"/>
              </a:rPr>
              <a:t>فشار خانواده</a:t>
            </a:r>
            <a:endParaRPr lang="fa-IR" sz="2400" kern="100" dirty="0">
              <a:solidFill>
                <a:srgbClr val="FF0000"/>
              </a:solidFill>
            </a:endParaRPr>
          </a:p>
          <a:p>
            <a:pPr marL="971550" lvl="1" indent="-514350">
              <a:buFont typeface="+mj-lt"/>
              <a:buAutoNum type="arabicPeriod"/>
            </a:pPr>
            <a:endParaRPr lang="fa-IR" sz="2400" b="0" i="0" u="none" strike="noStrike" kern="100" baseline="0" dirty="0">
              <a:solidFill>
                <a:srgbClr val="FF0000"/>
              </a:solidFill>
              <a:cs typeface="B Nazanin" panose="00000400000000000000" pitchFamily="2" charset="-78"/>
            </a:endParaRPr>
          </a:p>
          <a:p>
            <a:pPr marL="0" indent="0">
              <a:buNone/>
            </a:pPr>
            <a:r>
              <a:rPr lang="fa-IR" sz="2400" b="0" i="0" u="none" strike="noStrike" kern="100" baseline="0" dirty="0">
                <a:solidFill>
                  <a:srgbClr val="FF0000"/>
                </a:solidFill>
                <a:cs typeface="B Nazanin" panose="00000400000000000000" pitchFamily="2" charset="-78"/>
              </a:rPr>
              <a:t>هدف</a:t>
            </a:r>
            <a:r>
              <a:rPr lang="fa-IR" sz="2400" b="0" i="0" u="none" strike="noStrike" kern="100" baseline="0" dirty="0">
                <a:cs typeface="B Nazanin" panose="00000400000000000000" pitchFamily="2" charset="-78"/>
              </a:rPr>
              <a:t> از این ارزیابی ها این است که آیا :</a:t>
            </a:r>
          </a:p>
          <a:p>
            <a:pPr marL="3200400" lvl="6" indent="-457200">
              <a:buFont typeface="+mj-lt"/>
              <a:buAutoNum type="arabicPeriod"/>
            </a:pPr>
            <a:r>
              <a:rPr lang="fa-IR" sz="2400" b="0" i="0" u="none" strike="noStrike" kern="100" baseline="0" dirty="0">
                <a:cs typeface="B Nazanin" panose="00000400000000000000" pitchFamily="2" charset="-78"/>
              </a:rPr>
              <a:t>اهدا کننده ظرفیت دارد؟</a:t>
            </a:r>
          </a:p>
          <a:p>
            <a:pPr marL="3200400" lvl="6" indent="-457200">
              <a:buFont typeface="+mj-lt"/>
              <a:buAutoNum type="arabicPeriod"/>
            </a:pPr>
            <a:r>
              <a:rPr lang="fa-IR" sz="2400" b="0" i="0" u="none" strike="noStrike" kern="100" baseline="0" dirty="0">
                <a:cs typeface="B Nazanin" panose="00000400000000000000" pitchFamily="2" charset="-78"/>
              </a:rPr>
              <a:t>رضایت او آگاهانه و داوطلبانه است؟</a:t>
            </a:r>
          </a:p>
        </p:txBody>
      </p:sp>
      <p:sp>
        <p:nvSpPr>
          <p:cNvPr id="4" name="Footer Placeholder 3">
            <a:extLst>
              <a:ext uri="{FF2B5EF4-FFF2-40B4-BE49-F238E27FC236}">
                <a16:creationId xmlns:a16="http://schemas.microsoft.com/office/drawing/2014/main" id="{ECCF4D96-B230-C714-6F46-73D9960C03E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6926785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F3A7-9EC2-A25E-E1DF-B0504F44B314}"/>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اهدا نوع دوستانه از فرد غریبه</a:t>
            </a:r>
          </a:p>
        </p:txBody>
      </p:sp>
      <p:sp>
        <p:nvSpPr>
          <p:cNvPr id="3" name="Text Placeholder 2">
            <a:extLst>
              <a:ext uri="{FF2B5EF4-FFF2-40B4-BE49-F238E27FC236}">
                <a16:creationId xmlns:a16="http://schemas.microsoft.com/office/drawing/2014/main" id="{13A4D39A-CF44-5CF6-ADE5-88FB078B45B3}"/>
              </a:ext>
            </a:extLst>
          </p:cNvPr>
          <p:cNvSpPr>
            <a:spLocks noGrp="1"/>
          </p:cNvSpPr>
          <p:nvPr>
            <p:ph type="body" idx="1"/>
          </p:nvPr>
        </p:nvSpPr>
        <p:spPr/>
        <p:txBody>
          <a:bodyPr>
            <a:normAutofit/>
          </a:bodyPr>
          <a:lstStyle/>
          <a:p>
            <a:pPr marR="0" lvl="0" rtl="1"/>
            <a:endParaRPr lang="fa-IR" sz="2800" b="0" i="0" u="none" strike="noStrike" kern="100" baseline="0" dirty="0">
              <a:cs typeface="B Nazanin" panose="00000400000000000000" pitchFamily="2" charset="-78"/>
            </a:endParaRPr>
          </a:p>
          <a:p>
            <a:pPr marR="0" lvl="0" rtl="1"/>
            <a:r>
              <a:rPr lang="fa-IR" sz="2800" b="0" i="0" u="none" strike="noStrike" kern="100" baseline="0" dirty="0">
                <a:cs typeface="B Nazanin" panose="00000400000000000000" pitchFamily="2" charset="-78"/>
              </a:rPr>
              <a:t>دستورالعمل و راهنما </a:t>
            </a:r>
            <a:r>
              <a:rPr lang="fa-IR" sz="2800" b="0" i="0" u="none" strike="noStrike" kern="100" baseline="0" dirty="0">
                <a:solidFill>
                  <a:srgbClr val="FF0000"/>
                </a:solidFill>
                <a:cs typeface="B Nazanin" panose="00000400000000000000" pitchFamily="2" charset="-78"/>
              </a:rPr>
              <a:t>همانی است </a:t>
            </a:r>
            <a:r>
              <a:rPr lang="fa-IR" sz="2800" b="0" i="0" u="none" strike="noStrike" kern="100" baseline="0" dirty="0">
                <a:cs typeface="B Nazanin" panose="00000400000000000000" pitchFamily="2" charset="-78"/>
              </a:rPr>
              <a:t>که برای اهدا از بستگان انجام می شود.</a:t>
            </a:r>
          </a:p>
          <a:p>
            <a:pPr marR="0" lvl="0" rtl="1"/>
            <a:r>
              <a:rPr lang="fa-IR" sz="2800" b="0" i="0" u="none" strike="noStrike" kern="100" baseline="0" dirty="0">
                <a:cs typeface="B Nazanin" panose="00000400000000000000" pitchFamily="2" charset="-78"/>
              </a:rPr>
              <a:t>تاکید بر ارزیابی </a:t>
            </a:r>
            <a:r>
              <a:rPr lang="fa-IR" sz="2800" b="0" i="0" u="none" strike="noStrike" kern="100" baseline="0" dirty="0">
                <a:solidFill>
                  <a:srgbClr val="FF0000"/>
                </a:solidFill>
                <a:cs typeface="B Nazanin" panose="00000400000000000000" pitchFamily="2" charset="-78"/>
              </a:rPr>
              <a:t>روان شناختی </a:t>
            </a:r>
            <a:r>
              <a:rPr lang="fa-IR" sz="2800" b="0" i="0" u="none" strike="noStrike" kern="100" baseline="0" dirty="0">
                <a:cs typeface="B Nazanin" panose="00000400000000000000" pitchFamily="2" charset="-78"/>
              </a:rPr>
              <a:t>است.</a:t>
            </a:r>
          </a:p>
          <a:p>
            <a:pPr marR="0" lvl="0" rtl="1"/>
            <a:r>
              <a:rPr lang="fa-IR" sz="2800" b="0" i="0" u="none" strike="noStrike" kern="100" baseline="0" dirty="0">
                <a:solidFill>
                  <a:srgbClr val="FF0000"/>
                </a:solidFill>
                <a:cs typeface="B Nazanin" panose="00000400000000000000" pitchFamily="2" charset="-78"/>
              </a:rPr>
              <a:t>رابطه </a:t>
            </a:r>
            <a:r>
              <a:rPr lang="fa-IR" sz="2800" b="0" i="0" u="none" strike="noStrike" kern="100" baseline="0" dirty="0">
                <a:cs typeface="B Nazanin" panose="00000400000000000000" pitchFamily="2" charset="-78"/>
              </a:rPr>
              <a:t>بین اهدا کننده و گیرنده ( چه غریبه و چه فامیل) عضو </a:t>
            </a:r>
            <a:r>
              <a:rPr lang="fa-IR" sz="2800" b="1" i="0" u="none" strike="noStrike" kern="100" baseline="0" dirty="0">
                <a:solidFill>
                  <a:srgbClr val="FF0000"/>
                </a:solidFill>
                <a:cs typeface="B Nazanin" panose="00000400000000000000" pitchFamily="2" charset="-78"/>
              </a:rPr>
              <a:t>نبایستی درجه خطری </a:t>
            </a:r>
            <a:r>
              <a:rPr lang="fa-IR" sz="2800" b="0" i="0" u="none" strike="noStrike" kern="100" baseline="0" dirty="0">
                <a:cs typeface="B Nazanin" panose="00000400000000000000" pitchFamily="2" charset="-78"/>
              </a:rPr>
              <a:t>را که برای اهدا کننده قابل پذیرش است، را تحت تاثیر قرار دهد. (یعنی فرد خودش را به خطر بیشتری </a:t>
            </a:r>
            <a:r>
              <a:rPr lang="fa-IR" sz="2800" b="0" i="0" u="none" strike="noStrike" kern="100" baseline="0" dirty="0" err="1">
                <a:cs typeface="B Nazanin" panose="00000400000000000000" pitchFamily="2" charset="-78"/>
              </a:rPr>
              <a:t>نیندازد</a:t>
            </a:r>
            <a:r>
              <a:rPr lang="fa-IR" sz="2800"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088DA323-E5D6-3DBA-3767-7D8FF86CED8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816194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874B-77AF-43FA-47AC-77280E8D71BA}"/>
              </a:ext>
            </a:extLst>
          </p:cNvPr>
          <p:cNvSpPr>
            <a:spLocks noGrp="1"/>
          </p:cNvSpPr>
          <p:nvPr>
            <p:ph type="title"/>
          </p:nvPr>
        </p:nvSpPr>
        <p:spPr>
          <a:xfrm>
            <a:off x="838200" y="365125"/>
            <a:ext cx="10515600" cy="5706491"/>
          </a:xfrm>
          <a:solidFill>
            <a:schemeClr val="accent6">
              <a:lumMod val="20000"/>
              <a:lumOff val="80000"/>
            </a:schemeClr>
          </a:solidFill>
        </p:spPr>
        <p:txBody>
          <a:bodyPr>
            <a:normAutofit/>
          </a:bodyPr>
          <a:lstStyle/>
          <a:p>
            <a:pPr marR="0" rtl="1"/>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بخش چهارم</a:t>
            </a: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از کتاب پزشک و ملاحظات اخلاقی فصل هشتم از جلد اول</a:t>
            </a: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FF0000"/>
                </a:solidFill>
                <a:cs typeface="B Titr" panose="00000700000000000000" pitchFamily="2" charset="-78"/>
              </a:rPr>
              <a:t>اخلاق پزشکی در پیوند اعضا و بافت ها </a:t>
            </a:r>
          </a:p>
        </p:txBody>
      </p:sp>
      <p:sp>
        <p:nvSpPr>
          <p:cNvPr id="3" name="Footer Placeholder 2">
            <a:extLst>
              <a:ext uri="{FF2B5EF4-FFF2-40B4-BE49-F238E27FC236}">
                <a16:creationId xmlns:a16="http://schemas.microsoft.com/office/drawing/2014/main" id="{133C2F49-3270-00C6-355A-10BDCB35FDB9}"/>
              </a:ext>
            </a:extLst>
          </p:cNvPr>
          <p:cNvSpPr>
            <a:spLocks noGrp="1"/>
          </p:cNvSpPr>
          <p:nvPr>
            <p:ph type="ftr" sz="quarter" idx="11"/>
          </p:nvPr>
        </p:nvSpPr>
        <p:spPr/>
        <p:txBody>
          <a:bodyPr/>
          <a:lstStyle/>
          <a:p>
            <a:r>
              <a:rPr lang="fa-IR"/>
              <a:t>دانشگاه علوم پزشکی همدان</a:t>
            </a:r>
          </a:p>
        </p:txBody>
      </p:sp>
      <p:pic>
        <p:nvPicPr>
          <p:cNvPr id="4" name="Picture 3">
            <a:extLst>
              <a:ext uri="{FF2B5EF4-FFF2-40B4-BE49-F238E27FC236}">
                <a16:creationId xmlns:a16="http://schemas.microsoft.com/office/drawing/2014/main" id="{C5274936-C2E1-413A-885A-F7AA008CE313}"/>
              </a:ext>
            </a:extLst>
          </p:cNvPr>
          <p:cNvPicPr>
            <a:picLocks noChangeAspect="1"/>
          </p:cNvPicPr>
          <p:nvPr/>
        </p:nvPicPr>
        <p:blipFill>
          <a:blip r:embed="rId2"/>
          <a:stretch>
            <a:fillRect/>
          </a:stretch>
        </p:blipFill>
        <p:spPr>
          <a:xfrm>
            <a:off x="4998549" y="447421"/>
            <a:ext cx="1975275" cy="1975275"/>
          </a:xfrm>
          <a:prstGeom prst="rect">
            <a:avLst/>
          </a:prstGeom>
        </p:spPr>
      </p:pic>
    </p:spTree>
    <p:extLst>
      <p:ext uri="{BB962C8B-B14F-4D97-AF65-F5344CB8AC3E}">
        <p14:creationId xmlns:p14="http://schemas.microsoft.com/office/powerpoint/2010/main" val="188235985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D7B0-4E34-CE08-30CE-9A9F600E58F6}"/>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مقدمه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6F194AA3-4505-E0CC-186D-195AE23C8CB7}"/>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پيوند اعضا، </a:t>
            </a:r>
            <a:r>
              <a:rPr lang="fa-IR" sz="2800" b="0" i="0" u="none" strike="noStrike" kern="100" baseline="0" dirty="0" err="1">
                <a:cs typeface="B Nazanin" panose="00000400000000000000" pitchFamily="2" charset="-78"/>
              </a:rPr>
              <a:t>يكي</a:t>
            </a:r>
            <a:r>
              <a:rPr lang="fa-IR" sz="2800" b="0" i="0" u="none" strike="noStrike" kern="100" baseline="0" dirty="0">
                <a:cs typeface="B Nazanin" panose="00000400000000000000" pitchFamily="2" charset="-78"/>
              </a:rPr>
              <a:t> از </a:t>
            </a:r>
            <a:r>
              <a:rPr lang="fa-IR" sz="2800" b="0" i="0" u="none" strike="noStrike" kern="100" baseline="0" dirty="0">
                <a:solidFill>
                  <a:srgbClr val="FF0000"/>
                </a:solidFill>
                <a:cs typeface="B Nazanin" panose="00000400000000000000" pitchFamily="2" charset="-78"/>
              </a:rPr>
              <a:t>مباحث مهم </a:t>
            </a:r>
            <a:r>
              <a:rPr lang="fa-IR" sz="2800" b="0" i="0" u="none" strike="noStrike" kern="100" baseline="0" dirty="0">
                <a:cs typeface="B Nazanin" panose="00000400000000000000" pitchFamily="2" charset="-78"/>
              </a:rPr>
              <a:t>در </a:t>
            </a:r>
            <a:r>
              <a:rPr lang="fa-IR" sz="2800" b="0" i="0" u="none" strike="noStrike" kern="100" baseline="0" dirty="0" err="1">
                <a:cs typeface="B Nazanin" panose="00000400000000000000" pitchFamily="2" charset="-78"/>
              </a:rPr>
              <a:t>زمينه</a:t>
            </a:r>
            <a:r>
              <a:rPr lang="fa-IR" sz="2800" b="0" i="0" u="none" strike="noStrike" kern="100" baseline="0" dirty="0">
                <a:cs typeface="B Nazanin" panose="00000400000000000000" pitchFamily="2" charset="-78"/>
              </a:rPr>
              <a:t> اخلاق </a:t>
            </a:r>
            <a:r>
              <a:rPr lang="fa-IR" sz="2800" b="0" i="0" u="none" strike="noStrike" kern="100" baseline="0" dirty="0" err="1">
                <a:cs typeface="B Nazanin" panose="00000400000000000000" pitchFamily="2" charset="-78"/>
              </a:rPr>
              <a:t>پزشكي</a:t>
            </a:r>
            <a:r>
              <a:rPr lang="fa-IR" sz="2800" b="0" i="0" u="none" strike="noStrike" kern="100" baseline="0" dirty="0">
                <a:cs typeface="B Nazanin" panose="00000400000000000000" pitchFamily="2" charset="-78"/>
              </a:rPr>
              <a:t> است. </a:t>
            </a:r>
          </a:p>
          <a:p>
            <a:pPr marR="0" lvl="0" rtl="1"/>
            <a:r>
              <a:rPr lang="fa-IR" sz="2800" b="0" i="0" u="none" strike="noStrike" kern="100" baseline="0" dirty="0">
                <a:solidFill>
                  <a:srgbClr val="FF0000"/>
                </a:solidFill>
                <a:cs typeface="B Nazanin" panose="00000400000000000000" pitchFamily="2" charset="-78"/>
              </a:rPr>
              <a:t>در ایران </a:t>
            </a:r>
            <a:r>
              <a:rPr lang="fa-IR" sz="2800" b="0" i="0" u="none" strike="noStrike" kern="100" baseline="0" dirty="0">
                <a:cs typeface="B Nazanin" panose="00000400000000000000" pitchFamily="2" charset="-78"/>
              </a:rPr>
              <a:t>با توجه به گسترش مسأله پيوند اعضا، جوانب مختلف </a:t>
            </a:r>
            <a:r>
              <a:rPr lang="fa-IR" sz="2800" b="0" i="0" u="none" strike="noStrike" kern="100" baseline="0" dirty="0" err="1">
                <a:cs typeface="B Nazanin" panose="00000400000000000000" pitchFamily="2" charset="-78"/>
              </a:rPr>
              <a:t>اين</a:t>
            </a:r>
            <a:r>
              <a:rPr lang="fa-IR" sz="2800" b="0" i="0" u="none" strike="noStrike" kern="100" baseline="0" dirty="0">
                <a:cs typeface="B Nazanin" panose="00000400000000000000" pitchFamily="2" charset="-78"/>
              </a:rPr>
              <a:t> مسأله </a:t>
            </a:r>
            <a:r>
              <a:rPr lang="fa-IR" sz="2800" b="0" i="0" u="none" strike="noStrike" kern="100" baseline="0" dirty="0" err="1">
                <a:cs typeface="B Nazanin" panose="00000400000000000000" pitchFamily="2" charset="-78"/>
              </a:rPr>
              <a:t>نياز</a:t>
            </a:r>
            <a:r>
              <a:rPr lang="fa-IR" sz="2800" b="0" i="0" u="none" strike="noStrike" kern="100" baseline="0" dirty="0">
                <a:cs typeface="B Nazanin" panose="00000400000000000000" pitchFamily="2" charset="-78"/>
              </a:rPr>
              <a:t> به </a:t>
            </a:r>
            <a:r>
              <a:rPr lang="fa-IR" sz="2800" b="0" i="0" u="none" strike="noStrike" kern="100" baseline="0" dirty="0">
                <a:solidFill>
                  <a:srgbClr val="FF0000"/>
                </a:solidFill>
                <a:cs typeface="B Nazanin" panose="00000400000000000000" pitchFamily="2" charset="-78"/>
              </a:rPr>
              <a:t>توجه </a:t>
            </a:r>
            <a:r>
              <a:rPr lang="fa-IR" sz="2800" b="0" i="0" u="none" strike="noStrike" kern="100" baseline="0" dirty="0" err="1">
                <a:solidFill>
                  <a:srgbClr val="FF0000"/>
                </a:solidFill>
                <a:cs typeface="B Nazanin" panose="00000400000000000000" pitchFamily="2" charset="-78"/>
              </a:rPr>
              <a:t>دقيق</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دارد.</a:t>
            </a:r>
          </a:p>
          <a:p>
            <a:pPr marR="0" lvl="0" rtl="1"/>
            <a:r>
              <a:rPr lang="fa-IR" sz="2800" b="0" i="0" u="none" strike="noStrike" kern="100" baseline="0" dirty="0">
                <a:cs typeface="B Nazanin" panose="00000400000000000000" pitchFamily="2" charset="-78"/>
              </a:rPr>
              <a:t> جالب است </a:t>
            </a:r>
            <a:r>
              <a:rPr lang="fa-IR" sz="2800" b="0" i="0" u="none" strike="noStrike" kern="100" baseline="0" dirty="0" err="1">
                <a:cs typeface="B Nazanin" panose="00000400000000000000" pitchFamily="2" charset="-78"/>
              </a:rPr>
              <a:t>كه</a:t>
            </a:r>
            <a:r>
              <a:rPr lang="fa-IR" sz="2800" b="0" i="0" u="none" strike="noStrike" kern="100" baseline="0" dirty="0">
                <a:cs typeface="B Nazanin" panose="00000400000000000000" pitchFamily="2" charset="-78"/>
              </a:rPr>
              <a:t> توجه به</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solidFill>
                  <a:srgbClr val="FF0000"/>
                </a:solidFill>
                <a:cs typeface="B Compset" panose="00000400000000000000" pitchFamily="2" charset="-78"/>
              </a:rPr>
              <a:t>سيرتاريخي</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cs typeface="B Nazanin" panose="00000400000000000000" pitchFamily="2" charset="-78"/>
              </a:rPr>
              <a:t>اين</a:t>
            </a:r>
            <a:r>
              <a:rPr lang="fa-IR" sz="2800" b="0" i="0" u="none" strike="noStrike" kern="100" baseline="0" dirty="0">
                <a:cs typeface="B Nazanin" panose="00000400000000000000" pitchFamily="2" charset="-78"/>
              </a:rPr>
              <a:t> موضوع در ایران، به </a:t>
            </a:r>
            <a:r>
              <a:rPr lang="fa-IR" sz="2800" b="0" i="0" u="none" strike="noStrike" kern="100" baseline="0" dirty="0" err="1">
                <a:cs typeface="B Nazanin" panose="00000400000000000000" pitchFamily="2" charset="-78"/>
              </a:rPr>
              <a:t>نوعي</a:t>
            </a:r>
            <a:r>
              <a:rPr lang="fa-IR" sz="2800" b="0" i="0" u="none" strike="noStrike" kern="100" baseline="0" dirty="0">
                <a:cs typeface="B Nazanin" panose="00000400000000000000" pitchFamily="2" charset="-78"/>
              </a:rPr>
              <a:t> باعث روشن شدن</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solidFill>
                  <a:srgbClr val="FF0000"/>
                </a:solidFill>
                <a:cs typeface="B Compset" panose="00000400000000000000" pitchFamily="2" charset="-78"/>
              </a:rPr>
              <a:t>نقش عوامل مختلف</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متأثر از مسائل اخلاق </a:t>
            </a:r>
            <a:r>
              <a:rPr lang="fa-IR" sz="2800" b="0" i="0" u="none" strike="noStrike" kern="100" baseline="0" dirty="0" err="1">
                <a:cs typeface="B Nazanin" panose="00000400000000000000" pitchFamily="2" charset="-78"/>
              </a:rPr>
              <a:t>پزشكي</a:t>
            </a:r>
            <a:r>
              <a:rPr lang="fa-IR" sz="2800" b="0" i="0" u="none" strike="noStrike" kern="100" baseline="0" dirty="0">
                <a:cs typeface="B Nazanin" panose="00000400000000000000" pitchFamily="2" charset="-78"/>
              </a:rPr>
              <a:t> در </a:t>
            </a:r>
            <a:r>
              <a:rPr lang="fa-IR" sz="2800" b="0" i="0" u="none" strike="noStrike" kern="100" baseline="0" dirty="0" err="1">
                <a:cs typeface="B Nazanin" panose="00000400000000000000" pitchFamily="2" charset="-78"/>
              </a:rPr>
              <a:t>يك</a:t>
            </a:r>
            <a:r>
              <a:rPr lang="fa-IR" sz="2800" b="0" i="0" u="none" strike="noStrike" kern="100" baseline="0" dirty="0">
                <a:cs typeface="B Nazanin" panose="00000400000000000000" pitchFamily="2" charset="-78"/>
              </a:rPr>
              <a:t> حوزه خواهد شد.</a:t>
            </a:r>
          </a:p>
          <a:p>
            <a:pPr marR="0" lvl="0" rtl="1"/>
            <a:r>
              <a:rPr lang="fa-IR" sz="2800" b="0" i="0" u="none" strike="noStrike" kern="100" baseline="0" dirty="0">
                <a:cs typeface="B Nazanin" panose="00000400000000000000" pitchFamily="2" charset="-78"/>
              </a:rPr>
              <a:t> به </a:t>
            </a:r>
            <a:r>
              <a:rPr lang="fa-IR" sz="2800" b="0" i="0" u="none" strike="noStrike" kern="100" baseline="0" dirty="0" err="1">
                <a:cs typeface="B Nazanin" panose="00000400000000000000" pitchFamily="2" charset="-78"/>
              </a:rPr>
              <a:t>تدريج</a:t>
            </a:r>
            <a:r>
              <a:rPr lang="fa-IR" sz="2800" b="0" i="0" u="none" strike="noStrike" kern="100" baseline="0" dirty="0">
                <a:cs typeface="B Nazanin" panose="00000400000000000000" pitchFamily="2" charset="-78"/>
              </a:rPr>
              <a:t> با گسترش </a:t>
            </a:r>
            <a:r>
              <a:rPr lang="fa-IR" sz="2800" b="0" i="0" u="none" strike="noStrike" kern="100" baseline="0" dirty="0" err="1">
                <a:cs typeface="B Nazanin" panose="00000400000000000000" pitchFamily="2" charset="-78"/>
              </a:rPr>
              <a:t>زمينه</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هاي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تكنيكي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پزشكي</a:t>
            </a:r>
            <a:r>
              <a:rPr lang="fa-IR" sz="2800" b="0" i="0" u="none" strike="noStrike" kern="100" baseline="0" dirty="0">
                <a:cs typeface="B Nazanin" panose="00000400000000000000" pitchFamily="2" charset="-78"/>
              </a:rPr>
              <a:t> و </a:t>
            </a:r>
            <a:r>
              <a:rPr lang="fa-IR" sz="2800" b="0" i="0" u="none" strike="noStrike" kern="100" baseline="0" dirty="0" err="1">
                <a:cs typeface="B Nazanin" panose="00000400000000000000" pitchFamily="2" charset="-78"/>
              </a:rPr>
              <a:t>امكان</a:t>
            </a:r>
            <a:r>
              <a:rPr lang="fa-IR" sz="2800" b="0" i="0" u="none" strike="noStrike" kern="100" baseline="0" dirty="0">
                <a:cs typeface="B Nazanin" panose="00000400000000000000" pitchFamily="2" charset="-78"/>
              </a:rPr>
              <a:t> انجام پيوند در </a:t>
            </a:r>
            <a:r>
              <a:rPr lang="fa-IR" sz="2800" b="0" i="0" u="none" strike="noStrike" kern="100" baseline="0" dirty="0" err="1">
                <a:cs typeface="B Nazanin" panose="00000400000000000000" pitchFamily="2" charset="-78"/>
              </a:rPr>
              <a:t>دنيا</a:t>
            </a:r>
            <a:r>
              <a:rPr lang="fa-IR" sz="2800" b="0" i="0" u="none" strike="noStrike" kern="100" baseline="0" dirty="0">
                <a:cs typeface="B Nazanin" panose="00000400000000000000" pitchFamily="2" charset="-78"/>
              </a:rPr>
              <a:t>، در </a:t>
            </a:r>
            <a:r>
              <a:rPr lang="fa-IR" sz="2800" b="0" i="0" u="none" strike="noStrike" kern="100" baseline="0" dirty="0" err="1">
                <a:cs typeface="B Nazanin" panose="00000400000000000000" pitchFamily="2" charset="-78"/>
              </a:rPr>
              <a:t>كشور</a:t>
            </a:r>
            <a:r>
              <a:rPr lang="fa-IR" sz="2800" b="0" i="0" u="none" strike="noStrike" kern="100" baseline="0" dirty="0">
                <a:cs typeface="B Nazanin" panose="00000400000000000000" pitchFamily="2" charset="-78"/>
              </a:rPr>
              <a:t> ما  </a:t>
            </a:r>
            <a:r>
              <a:rPr lang="fa-IR" sz="2800" b="0" i="0" u="none" strike="noStrike" kern="100" baseline="0" dirty="0">
                <a:solidFill>
                  <a:srgbClr val="FF0000"/>
                </a:solidFill>
                <a:cs typeface="B Compset" panose="00000400000000000000" pitchFamily="2" charset="-78"/>
              </a:rPr>
              <a:t>عالمان </a:t>
            </a:r>
            <a:r>
              <a:rPr lang="fa-IR" sz="2800" b="0" i="0" u="none" strike="noStrike" kern="100" baseline="0" dirty="0" err="1">
                <a:solidFill>
                  <a:srgbClr val="FF0000"/>
                </a:solidFill>
                <a:cs typeface="B Compset" panose="00000400000000000000" pitchFamily="2" charset="-78"/>
              </a:rPr>
              <a:t>دين</a:t>
            </a:r>
            <a:r>
              <a:rPr lang="fa-IR" sz="2800" b="0" i="0" u="none" strike="noStrike" kern="100" baseline="0" dirty="0">
                <a:solidFill>
                  <a:srgbClr val="FF0000"/>
                </a:solidFill>
                <a:cs typeface="B Compset" panose="00000400000000000000" pitchFamily="2" charset="-78"/>
              </a:rPr>
              <a:t> </a:t>
            </a:r>
            <a:r>
              <a:rPr lang="fa-IR" sz="2800" b="0" i="0" u="none" strike="noStrike" kern="100" baseline="0" dirty="0" err="1">
                <a:cs typeface="B Compset" panose="00000400000000000000" pitchFamily="2" charset="-78"/>
              </a:rPr>
              <a:t>توجهي</a:t>
            </a:r>
            <a:r>
              <a:rPr lang="fa-IR" sz="2800" b="0" i="0" u="none" strike="noStrike" kern="100" baseline="0" dirty="0">
                <a:cs typeface="B Compset" panose="00000400000000000000" pitchFamily="2" charset="-78"/>
              </a:rPr>
              <a:t> </a:t>
            </a:r>
            <a:r>
              <a:rPr lang="fa-IR" sz="2800" b="0" i="0" u="none" strike="noStrike" kern="100" baseline="0" dirty="0" err="1">
                <a:cs typeface="B Compset" panose="00000400000000000000" pitchFamily="2" charset="-78"/>
              </a:rPr>
              <a:t>جديد</a:t>
            </a:r>
            <a:r>
              <a:rPr lang="fa-IR" sz="2800" b="0" i="0" u="none" strike="noStrike" kern="100" baseline="0" dirty="0">
                <a:cs typeface="B Nazanin" panose="00000400000000000000" pitchFamily="2" charset="-78"/>
              </a:rPr>
              <a:t> به </a:t>
            </a:r>
            <a:r>
              <a:rPr lang="fa-IR" sz="2800" b="0" i="0" u="none" strike="noStrike" kern="100" baseline="0" dirty="0" err="1">
                <a:cs typeface="B Nazanin" panose="00000400000000000000" pitchFamily="2" charset="-78"/>
              </a:rPr>
              <a:t>اين</a:t>
            </a:r>
            <a:r>
              <a:rPr lang="fa-IR" sz="2800" b="0" i="0" u="none" strike="noStrike" kern="100" baseline="0" dirty="0">
                <a:cs typeface="B Nazanin" panose="00000400000000000000" pitchFamily="2" charset="-78"/>
              </a:rPr>
              <a:t> موضوع نمودند و </a:t>
            </a:r>
            <a:r>
              <a:rPr lang="fa-IR" sz="2800" b="0" i="0" u="none" strike="noStrike" kern="100" baseline="0" dirty="0">
                <a:cs typeface="B Compset" panose="00000400000000000000" pitchFamily="2" charset="-78"/>
              </a:rPr>
              <a:t>با </a:t>
            </a:r>
            <a:r>
              <a:rPr lang="fa-IR" sz="2800" b="0" i="0" u="none" strike="noStrike" kern="100" baseline="0" dirty="0" err="1">
                <a:solidFill>
                  <a:srgbClr val="FF0000"/>
                </a:solidFill>
                <a:cs typeface="B Compset" panose="00000400000000000000" pitchFamily="2" charset="-78"/>
              </a:rPr>
              <a:t>جائز</a:t>
            </a:r>
            <a:r>
              <a:rPr lang="fa-IR" sz="2800" b="0" i="0" u="none" strike="noStrike" kern="100" baseline="0" dirty="0">
                <a:cs typeface="B Compset" panose="00000400000000000000" pitchFamily="2" charset="-78"/>
              </a:rPr>
              <a:t> (</a:t>
            </a:r>
            <a:r>
              <a:rPr lang="fa-IR" sz="2800" b="0" i="0" u="none" strike="noStrike" kern="100" baseline="0" dirty="0" err="1">
                <a:cs typeface="B Compset" panose="00000400000000000000" pitchFamily="2" charset="-78"/>
              </a:rPr>
              <a:t>افتاء</a:t>
            </a:r>
            <a:r>
              <a:rPr lang="fa-IR" sz="2800" b="0" i="0" u="none" strike="noStrike" kern="100" baseline="0" dirty="0">
                <a:cs typeface="B Compset" panose="00000400000000000000" pitchFamily="2" charset="-78"/>
              </a:rPr>
              <a:t>) شمردن</a:t>
            </a:r>
            <a:r>
              <a:rPr lang="fa-IR" sz="2800" b="0" i="0" u="none" strike="noStrike" kern="100" baseline="0" dirty="0">
                <a:cs typeface="B Nazanin" panose="00000400000000000000" pitchFamily="2" charset="-78"/>
              </a:rPr>
              <a:t> آن، انجام پيوند اعضا در </a:t>
            </a:r>
            <a:r>
              <a:rPr lang="fa-IR" sz="2800" b="0" i="0" u="none" strike="noStrike" kern="100" baseline="0" dirty="0" err="1">
                <a:cs typeface="B Nazanin" panose="00000400000000000000" pitchFamily="2" charset="-78"/>
              </a:rPr>
              <a:t>كشورمان</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امكان</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عملي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يافت</a:t>
            </a:r>
            <a:r>
              <a:rPr lang="fa-IR" sz="2800" b="0" i="0" u="none" strike="noStrike" kern="100" baseline="0" dirty="0">
                <a:cs typeface="B Nazanin" panose="00000400000000000000" pitchFamily="2" charset="-78"/>
              </a:rPr>
              <a:t>. </a:t>
            </a:r>
          </a:p>
        </p:txBody>
      </p:sp>
      <p:sp>
        <p:nvSpPr>
          <p:cNvPr id="4" name="Footer Placeholder 3">
            <a:extLst>
              <a:ext uri="{FF2B5EF4-FFF2-40B4-BE49-F238E27FC236}">
                <a16:creationId xmlns:a16="http://schemas.microsoft.com/office/drawing/2014/main" id="{1DC49510-49AC-1213-C66C-D41F93C1061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87659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4A45-AF76-29B2-A75E-A67DF5190CA1}"/>
              </a:ext>
            </a:extLst>
          </p:cNvPr>
          <p:cNvSpPr>
            <a:spLocks noGrp="1"/>
          </p:cNvSpPr>
          <p:nvPr>
            <p:ph type="title"/>
          </p:nvPr>
        </p:nvSpPr>
        <p:spPr>
          <a:xfrm>
            <a:off x="838200" y="345374"/>
            <a:ext cx="10515600" cy="5861939"/>
          </a:xfrm>
        </p:spPr>
        <p:txBody>
          <a:bodyPr/>
          <a:lstStyle/>
          <a:p>
            <a:r>
              <a:rPr lang="fa-IR" dirty="0">
                <a:solidFill>
                  <a:srgbClr val="7030A0"/>
                </a:solidFill>
              </a:rPr>
              <a:t>تاریخچه پیوند در ایران و جهان</a:t>
            </a:r>
          </a:p>
        </p:txBody>
      </p:sp>
      <p:sp>
        <p:nvSpPr>
          <p:cNvPr id="4" name="Footer Placeholder 3">
            <a:extLst>
              <a:ext uri="{FF2B5EF4-FFF2-40B4-BE49-F238E27FC236}">
                <a16:creationId xmlns:a16="http://schemas.microsoft.com/office/drawing/2014/main" id="{6E04EC45-49D1-775F-2166-34B2F79AA51B}"/>
              </a:ext>
            </a:extLst>
          </p:cNvPr>
          <p:cNvSpPr>
            <a:spLocks noGrp="1"/>
          </p:cNvSpPr>
          <p:nvPr>
            <p:ph type="ftr" sz="quarter" idx="11"/>
          </p:nvPr>
        </p:nvSpPr>
        <p:spPr/>
        <p:txBody>
          <a:bodyPr/>
          <a:lstStyle/>
          <a:p>
            <a:r>
              <a:rPr lang="fa-IR"/>
              <a:t>دانشگاه علوم پزشکی همدان</a:t>
            </a:r>
          </a:p>
        </p:txBody>
      </p:sp>
      <p:pic>
        <p:nvPicPr>
          <p:cNvPr id="5" name="Picture 4">
            <a:extLst>
              <a:ext uri="{FF2B5EF4-FFF2-40B4-BE49-F238E27FC236}">
                <a16:creationId xmlns:a16="http://schemas.microsoft.com/office/drawing/2014/main" id="{F08214B8-EF53-BDAF-2CE2-C82C0212278D}"/>
              </a:ext>
            </a:extLst>
          </p:cNvPr>
          <p:cNvPicPr>
            <a:picLocks noChangeAspect="1"/>
          </p:cNvPicPr>
          <p:nvPr/>
        </p:nvPicPr>
        <p:blipFill>
          <a:blip r:embed="rId2">
            <a:alphaModFix amt="20000"/>
          </a:blip>
          <a:stretch>
            <a:fillRect/>
          </a:stretch>
        </p:blipFill>
        <p:spPr>
          <a:xfrm>
            <a:off x="4968112" y="775142"/>
            <a:ext cx="1972184" cy="1972184"/>
          </a:xfrm>
          <a:prstGeom prst="rect">
            <a:avLst/>
          </a:prstGeom>
        </p:spPr>
      </p:pic>
    </p:spTree>
    <p:extLst>
      <p:ext uri="{BB962C8B-B14F-4D97-AF65-F5344CB8AC3E}">
        <p14:creationId xmlns:p14="http://schemas.microsoft.com/office/powerpoint/2010/main" val="31379801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3917E-FC13-AAE3-6D51-21E6C2040115}"/>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مقدمه  </a:t>
            </a:r>
          </a:p>
        </p:txBody>
      </p:sp>
      <p:sp>
        <p:nvSpPr>
          <p:cNvPr id="3" name="Text Placeholder 2">
            <a:extLst>
              <a:ext uri="{FF2B5EF4-FFF2-40B4-BE49-F238E27FC236}">
                <a16:creationId xmlns:a16="http://schemas.microsoft.com/office/drawing/2014/main" id="{0D2D8845-E991-D1F5-B50D-D4AF428FFAD4}"/>
              </a:ext>
            </a:extLst>
          </p:cNvPr>
          <p:cNvSpPr>
            <a:spLocks noGrp="1"/>
          </p:cNvSpPr>
          <p:nvPr>
            <p:ph type="body" idx="1"/>
          </p:nvPr>
        </p:nvSpPr>
        <p:spPr/>
        <p:txBody>
          <a:bodyPr>
            <a:normAutofit/>
          </a:bodyPr>
          <a:lstStyle/>
          <a:p>
            <a:pPr marR="0" lvl="0" algn="just" rtl="1"/>
            <a:r>
              <a:rPr lang="fa-IR" sz="2400" b="0" i="0" u="none" strike="noStrike" kern="100" baseline="0" dirty="0">
                <a:cs typeface="B Nazanin" panose="00000400000000000000" pitchFamily="2" charset="-78"/>
              </a:rPr>
              <a:t>لازم به </a:t>
            </a:r>
            <a:r>
              <a:rPr lang="fa-IR" sz="2400" b="0" i="0" u="none" strike="noStrike" kern="100" baseline="0" dirty="0" err="1">
                <a:cs typeface="B Nazanin" panose="00000400000000000000" pitchFamily="2" charset="-78"/>
              </a:rPr>
              <a:t>ذكر</a:t>
            </a:r>
            <a:r>
              <a:rPr lang="fa-IR" sz="2400" b="0" i="0" u="none" strike="noStrike" kern="100" baseline="0" dirty="0">
                <a:cs typeface="B Nazanin" panose="00000400000000000000" pitchFamily="2" charset="-78"/>
              </a:rPr>
              <a:t> است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هنوز در </a:t>
            </a:r>
            <a:r>
              <a:rPr lang="fa-IR" sz="2400" b="0" i="0" u="none" strike="noStrike" kern="100" baseline="0" dirty="0" err="1">
                <a:cs typeface="B Nazanin" panose="00000400000000000000" pitchFamily="2" charset="-78"/>
              </a:rPr>
              <a:t>كشوري</a:t>
            </a:r>
            <a:r>
              <a:rPr lang="fa-IR" sz="2400" b="0" i="0" u="none" strike="noStrike" kern="100" baseline="0" dirty="0">
                <a:cs typeface="B Nazanin" panose="00000400000000000000" pitchFamily="2" charset="-78"/>
              </a:rPr>
              <a:t> مانند</a:t>
            </a:r>
            <a:r>
              <a:rPr lang="fa-IR" sz="2400" b="0" i="0" u="none" strike="noStrike" kern="100" baseline="0" dirty="0">
                <a:solidFill>
                  <a:srgbClr val="FF0000"/>
                </a:solidFill>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ژاپن</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از لحاظ علم و فناوري </a:t>
            </a:r>
            <a:r>
              <a:rPr lang="fa-IR" sz="2400" b="0" i="0" u="none" strike="noStrike" kern="100" baseline="0" dirty="0" err="1">
                <a:cs typeface="B Nazanin" panose="00000400000000000000" pitchFamily="2" charset="-78"/>
              </a:rPr>
              <a:t>پيشرفته</a:t>
            </a:r>
            <a:r>
              <a:rPr lang="fa-IR" sz="2400" b="0" i="0" u="none" strike="noStrike" kern="100" baseline="0" dirty="0">
                <a:cs typeface="B Nazanin" panose="00000400000000000000" pitchFamily="2" charset="-78"/>
              </a:rPr>
              <a:t> است، در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زمينه</a:t>
            </a:r>
            <a:r>
              <a:rPr lang="fa-IR" sz="2400" b="0" i="0" u="none" strike="noStrike" kern="100" baseline="0" dirty="0">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مشكلات</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اساسي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(به علت فرهنگ </a:t>
            </a:r>
            <a:r>
              <a:rPr lang="fa-IR" sz="2400" b="0" i="0" u="none" strike="noStrike" kern="100" baseline="0" dirty="0" err="1">
                <a:cs typeface="B Nazanin" panose="00000400000000000000" pitchFamily="2" charset="-78"/>
              </a:rPr>
              <a:t>حاكم</a:t>
            </a:r>
            <a:r>
              <a:rPr lang="fa-IR" sz="2400" b="0" i="0" u="none" strike="noStrike" kern="100" baseline="0" dirty="0">
                <a:cs typeface="B Nazanin" panose="00000400000000000000" pitchFamily="2" charset="-78"/>
              </a:rPr>
              <a:t> بر جامعه) وجود دارد.</a:t>
            </a:r>
            <a:endParaRPr lang="fa-IR" sz="2400" b="0" i="0" u="none" strike="noStrike" kern="100" baseline="0" dirty="0">
              <a:latin typeface="Arial" panose="020B0604020202020204" pitchFamily="34" charset="0"/>
              <a:cs typeface="B Nazanin" panose="00000400000000000000" pitchFamily="2" charset="-78"/>
            </a:endParaRPr>
          </a:p>
          <a:p>
            <a:pPr marR="0" lvl="0" algn="just" rtl="1"/>
            <a:r>
              <a:rPr lang="fa-IR" sz="2400" b="0" i="0" u="none" strike="noStrike" kern="100" baseline="0" dirty="0">
                <a:cs typeface="B Nazanin" panose="00000400000000000000" pitchFamily="2" charset="-78"/>
              </a:rPr>
              <a:t>پس از شروع پيوند اعضا و </a:t>
            </a:r>
            <a:r>
              <a:rPr lang="fa-IR" sz="2400" b="1" i="0" u="none" strike="noStrike" kern="100" baseline="0" dirty="0" err="1">
                <a:solidFill>
                  <a:srgbClr val="FF0000"/>
                </a:solidFill>
                <a:cs typeface="B Nazanin" panose="00000400000000000000" pitchFamily="2" charset="-78"/>
              </a:rPr>
              <a:t>مقبوليت</a:t>
            </a:r>
            <a:r>
              <a:rPr lang="fa-IR" sz="2400" b="1"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آن توسط </a:t>
            </a:r>
            <a:r>
              <a:rPr lang="fa-IR" sz="2400" b="0" i="0" u="none" strike="noStrike" kern="100" baseline="0" dirty="0" err="1">
                <a:cs typeface="B Nazanin" panose="00000400000000000000" pitchFamily="2" charset="-78"/>
              </a:rPr>
              <a:t>برخي</a:t>
            </a:r>
            <a:r>
              <a:rPr lang="fa-IR" sz="2400" b="0" i="0" u="none" strike="noStrike" kern="100" baseline="0" dirty="0">
                <a:cs typeface="B Nazanin" panose="00000400000000000000" pitchFamily="2" charset="-78"/>
              </a:rPr>
              <a:t> از فقها، </a:t>
            </a:r>
            <a:r>
              <a:rPr lang="fa-IR" sz="2400" b="1" i="0" u="none" strike="noStrike" kern="100" baseline="0" dirty="0" err="1">
                <a:solidFill>
                  <a:srgbClr val="FF0000"/>
                </a:solidFill>
                <a:cs typeface="B Compset" panose="00000400000000000000" pitchFamily="2" charset="-78"/>
              </a:rPr>
              <a:t>نياز</a:t>
            </a:r>
            <a:r>
              <a:rPr lang="fa-IR" sz="2400" b="1" i="0" u="none" strike="noStrike" kern="100" baseline="0" dirty="0">
                <a:solidFill>
                  <a:srgbClr val="FF0000"/>
                </a:solidFill>
                <a:cs typeface="B Compset" panose="00000400000000000000" pitchFamily="2" charset="-78"/>
              </a:rPr>
              <a:t> به </a:t>
            </a:r>
            <a:r>
              <a:rPr lang="fa-IR" sz="2400" b="1" i="0" u="none" strike="noStrike" kern="100" baseline="0" dirty="0" err="1">
                <a:solidFill>
                  <a:srgbClr val="FF0000"/>
                </a:solidFill>
                <a:cs typeface="B Compset" panose="00000400000000000000" pitchFamily="2" charset="-78"/>
              </a:rPr>
              <a:t>تدوين</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قوانين</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a:cs typeface="B Compset" panose="00000400000000000000" pitchFamily="2" charset="-78"/>
              </a:rPr>
              <a:t>و مقررات</a:t>
            </a:r>
            <a:r>
              <a:rPr lang="fa-IR" sz="2400" b="0" i="0" u="none" strike="noStrike" kern="100" baseline="0" dirty="0">
                <a:cs typeface="B Nazanin" panose="00000400000000000000" pitchFamily="2" charset="-78"/>
              </a:rPr>
              <a:t> لازم توسط دست </a:t>
            </a:r>
            <a:r>
              <a:rPr lang="fa-IR" sz="2400" b="0" i="0" u="none" strike="noStrike" kern="100" baseline="0" dirty="0" err="1">
                <a:cs typeface="B Nazanin" panose="00000400000000000000" pitchFamily="2" charset="-78"/>
              </a:rPr>
              <a:t>اندركاران</a:t>
            </a:r>
            <a:r>
              <a:rPr lang="fa-IR" sz="2400" b="0" i="0" u="none" strike="noStrike" kern="100" baseline="0" dirty="0">
                <a:cs typeface="B Nazanin" panose="00000400000000000000" pitchFamily="2" charset="-78"/>
              </a:rPr>
              <a:t> امر پيوند اعضا مورد </a:t>
            </a:r>
            <a:r>
              <a:rPr lang="fa-IR" sz="2400" b="0" i="0" u="none" strike="noStrike" kern="100" baseline="0" dirty="0" err="1">
                <a:cs typeface="B Nazanin" panose="00000400000000000000" pitchFamily="2" charset="-78"/>
              </a:rPr>
              <a:t>تأكيد</a:t>
            </a:r>
            <a:r>
              <a:rPr lang="fa-IR" sz="2400" b="0" i="0" u="none" strike="noStrike" kern="100" baseline="0" dirty="0">
                <a:cs typeface="B Nazanin" panose="00000400000000000000" pitchFamily="2" charset="-78"/>
              </a:rPr>
              <a:t> قرار گرفت. </a:t>
            </a:r>
          </a:p>
          <a:p>
            <a:pPr marR="0" lvl="0" algn="just" rtl="1"/>
            <a:r>
              <a:rPr lang="fa-IR" sz="2400" b="0" i="0" u="none" strike="noStrike" kern="100" baseline="0" dirty="0">
                <a:cs typeface="B Nazanin" panose="00000400000000000000" pitchFamily="2" charset="-78"/>
              </a:rPr>
              <a:t>به </a:t>
            </a:r>
            <a:r>
              <a:rPr lang="fa-IR" sz="2400" b="0" i="0" u="none" strike="noStrike" kern="100" baseline="0" dirty="0" err="1">
                <a:cs typeface="B Nazanin" panose="00000400000000000000" pitchFamily="2" charset="-78"/>
              </a:rPr>
              <a:t>همين</a:t>
            </a:r>
            <a:r>
              <a:rPr lang="fa-IR" sz="2400" b="0" i="0" u="none" strike="noStrike" kern="100" baseline="0" dirty="0">
                <a:cs typeface="B Nazanin" panose="00000400000000000000" pitchFamily="2" charset="-78"/>
              </a:rPr>
              <a:t> منظور </a:t>
            </a:r>
            <a:r>
              <a:rPr lang="fa-IR" sz="2400" b="1" i="0" u="none" strike="noStrike" kern="100" baseline="0" dirty="0" err="1">
                <a:solidFill>
                  <a:srgbClr val="FF0000"/>
                </a:solidFill>
                <a:cs typeface="B Compset" panose="00000400000000000000" pitchFamily="2" charset="-78"/>
              </a:rPr>
              <a:t>لايحه</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اي</a:t>
            </a:r>
            <a:r>
              <a:rPr lang="fa-IR" sz="2400" b="1" i="0" u="none" strike="noStrike" kern="100" baseline="0" dirty="0">
                <a:solidFill>
                  <a:srgbClr val="FF0000"/>
                </a:solidFill>
                <a:cs typeface="B Compset" panose="00000400000000000000" pitchFamily="2" charset="-78"/>
              </a:rPr>
              <a:t> </a:t>
            </a:r>
            <a:r>
              <a:rPr lang="fa-IR" sz="2400" b="0" i="0" u="none" strike="noStrike" kern="100" baseline="0" dirty="0">
                <a:cs typeface="B Nazanin" panose="00000400000000000000" pitchFamily="2" charset="-78"/>
              </a:rPr>
              <a:t>جهت </a:t>
            </a:r>
            <a:r>
              <a:rPr lang="fa-IR" sz="2400" b="0" i="0" u="none" strike="noStrike" kern="100" baseline="0" dirty="0" err="1">
                <a:cs typeface="B Nazanin" panose="00000400000000000000" pitchFamily="2" charset="-78"/>
              </a:rPr>
              <a:t>تصويب</a:t>
            </a:r>
            <a:r>
              <a:rPr lang="fa-IR" sz="2400" b="0" i="0" u="none" strike="noStrike" kern="100" baseline="0" dirty="0">
                <a:cs typeface="B Nazanin" panose="00000400000000000000" pitchFamily="2" charset="-78"/>
              </a:rPr>
              <a:t> به مجلس </a:t>
            </a:r>
            <a:r>
              <a:rPr lang="fa-IR" sz="2400" b="0" i="0" u="none" strike="noStrike" kern="100" baseline="0" dirty="0" err="1">
                <a:cs typeface="B Nazanin" panose="00000400000000000000" pitchFamily="2" charset="-78"/>
              </a:rPr>
              <a:t>شوراي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اسلامي</a:t>
            </a:r>
            <a:r>
              <a:rPr lang="fa-IR" sz="2400" b="0" i="0" u="none" strike="noStrike" kern="100" baseline="0" dirty="0">
                <a:cs typeface="B Nazanin" panose="00000400000000000000" pitchFamily="2" charset="-78"/>
              </a:rPr>
              <a:t> ارائه </a:t>
            </a:r>
            <a:r>
              <a:rPr lang="fa-IR" sz="2400" b="0" i="0" u="none" strike="noStrike" kern="100" baseline="0" dirty="0" err="1">
                <a:cs typeface="B Nazanin" panose="00000400000000000000" pitchFamily="2" charset="-78"/>
              </a:rPr>
              <a:t>گرديد</a:t>
            </a:r>
            <a:r>
              <a:rPr lang="fa-IR" sz="2400" b="0" i="0" u="none" strike="noStrike" kern="100" baseline="0" dirty="0">
                <a:cs typeface="B Nazanin" panose="00000400000000000000" pitchFamily="2" charset="-78"/>
              </a:rPr>
              <a:t>. اگرچه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لايحه</a:t>
            </a:r>
            <a:r>
              <a:rPr lang="fa-IR" sz="2400" b="0" i="0" u="none" strike="noStrike" kern="100" baseline="0" dirty="0">
                <a:cs typeface="B Nazanin" panose="00000400000000000000" pitchFamily="2" charset="-78"/>
              </a:rPr>
              <a:t> در آن زمان مورد </a:t>
            </a:r>
            <a:r>
              <a:rPr lang="fa-IR" sz="2400" b="0" i="0" u="none" strike="noStrike" kern="100" baseline="0" dirty="0" err="1">
                <a:cs typeface="B Nazanin" panose="00000400000000000000" pitchFamily="2" charset="-78"/>
              </a:rPr>
              <a:t>تصويب</a:t>
            </a:r>
            <a:r>
              <a:rPr lang="fa-IR" sz="2400" b="0" i="0" u="none" strike="noStrike" kern="100" baseline="0" dirty="0">
                <a:cs typeface="B Nazanin" panose="00000400000000000000" pitchFamily="2" charset="-78"/>
              </a:rPr>
              <a:t> </a:t>
            </a:r>
            <a:r>
              <a:rPr lang="fa-IR" sz="2400" b="1" i="0" u="none" strike="noStrike" kern="100" baseline="0" dirty="0">
                <a:cs typeface="B Compset" panose="00000400000000000000" pitchFamily="2" charset="-78"/>
              </a:rPr>
              <a:t>قرار نگرفت</a:t>
            </a:r>
            <a:r>
              <a:rPr lang="fa-IR" sz="2400" b="0" i="0" u="none" strike="noStrike" kern="100" baseline="0" dirty="0">
                <a:cs typeface="B Nazanin" panose="00000400000000000000" pitchFamily="2" charset="-78"/>
              </a:rPr>
              <a:t>، اما </a:t>
            </a:r>
            <a:r>
              <a:rPr lang="fa-IR" sz="2400" b="0" i="0" u="none" strike="noStrike" kern="100" baseline="0" dirty="0" err="1">
                <a:cs typeface="B Nazanin" panose="00000400000000000000" pitchFamily="2" charset="-78"/>
              </a:rPr>
              <a:t>مجددا</a:t>
            </a:r>
            <a:r>
              <a:rPr lang="fa-IR" sz="2400" b="0" i="0" u="none" strike="noStrike" kern="100" baseline="0" dirty="0" err="1">
                <a:latin typeface="Arial" panose="020B0604020202020204" pitchFamily="34" charset="0"/>
                <a:cs typeface="B Nazanin" panose="00000400000000000000" pitchFamily="2" charset="-78"/>
              </a:rPr>
              <a:t>ﹰ</a:t>
            </a:r>
            <a:r>
              <a:rPr lang="fa-IR" sz="2400" b="0" i="0" u="none" strike="noStrike" kern="100" baseline="0" dirty="0">
                <a:latin typeface="Arial" panose="020B0604020202020204" pitchFamily="34" charset="0"/>
                <a:cs typeface="B Nazanin" panose="00000400000000000000" pitchFamily="2" charset="-78"/>
              </a:rPr>
              <a:t> پس از </a:t>
            </a:r>
            <a:r>
              <a:rPr lang="fa-IR" sz="2400" b="0" i="0" u="none" strike="noStrike" kern="100" baseline="0" dirty="0" err="1">
                <a:latin typeface="Arial" panose="020B0604020202020204" pitchFamily="34" charset="0"/>
                <a:cs typeface="B Nazanin" panose="00000400000000000000" pitchFamily="2" charset="-78"/>
              </a:rPr>
              <a:t>چندي</a:t>
            </a:r>
            <a:r>
              <a:rPr lang="fa-IR" sz="2400" b="0" i="0" u="none" strike="noStrike" kern="100" baseline="0" dirty="0">
                <a:latin typeface="Arial" panose="020B0604020202020204" pitchFamily="34" charset="0"/>
                <a:cs typeface="B Nazanin" panose="00000400000000000000" pitchFamily="2" charset="-78"/>
              </a:rPr>
              <a:t> </a:t>
            </a:r>
            <a:r>
              <a:rPr lang="fa-IR" sz="2400" b="0" i="0" u="none" strike="noStrike" kern="100" baseline="0" dirty="0" err="1">
                <a:latin typeface="Arial" panose="020B0604020202020204" pitchFamily="34" charset="0"/>
                <a:cs typeface="B Nazanin" panose="00000400000000000000" pitchFamily="2" charset="-78"/>
              </a:rPr>
              <a:t>لايحه</a:t>
            </a:r>
            <a:r>
              <a:rPr lang="fa-IR" sz="2400" b="0" i="0" u="none" strike="noStrike" kern="100" baseline="0" dirty="0">
                <a:latin typeface="Arial" panose="020B0604020202020204" pitchFamily="34" charset="0"/>
                <a:cs typeface="B Nazanin" panose="00000400000000000000" pitchFamily="2" charset="-78"/>
              </a:rPr>
              <a:t> </a:t>
            </a:r>
            <a:r>
              <a:rPr lang="fa-IR" sz="2400" b="0" i="0" u="none" strike="noStrike" kern="100" baseline="0" dirty="0" err="1">
                <a:latin typeface="Arial" panose="020B0604020202020204" pitchFamily="34" charset="0"/>
                <a:cs typeface="B Nazanin" panose="00000400000000000000" pitchFamily="2" charset="-78"/>
              </a:rPr>
              <a:t>ديگري</a:t>
            </a:r>
            <a:r>
              <a:rPr lang="fa-IR" sz="2400" b="0" i="0" u="none" strike="noStrike" kern="100" baseline="0" dirty="0">
                <a:latin typeface="Arial" panose="020B0604020202020204" pitchFamily="34" charset="0"/>
                <a:cs typeface="B Nazanin" panose="00000400000000000000" pitchFamily="2" charset="-78"/>
              </a:rPr>
              <a:t> در </a:t>
            </a:r>
            <a:r>
              <a:rPr lang="fa-IR" sz="2400" b="1" i="0" u="none" strike="noStrike" kern="100" baseline="0" dirty="0">
                <a:latin typeface="Arial" panose="020B0604020202020204" pitchFamily="34" charset="0"/>
                <a:cs typeface="B Compset" panose="00000400000000000000" pitchFamily="2" charset="-78"/>
              </a:rPr>
              <a:t>سال </a:t>
            </a:r>
            <a:r>
              <a:rPr lang="en-US" sz="2400" b="1" i="0" u="none" strike="noStrike" kern="100" baseline="0" dirty="0">
                <a:solidFill>
                  <a:srgbClr val="FF0000"/>
                </a:solidFill>
                <a:latin typeface="Calibri" panose="020F0502020204030204" pitchFamily="34" charset="0"/>
                <a:cs typeface="B Compset" panose="00000400000000000000" pitchFamily="2" charset="-78"/>
              </a:rPr>
              <a:t>١٣٧٩</a:t>
            </a:r>
            <a:r>
              <a:rPr lang="fa-IR" sz="2400" b="1" i="0" u="none" strike="noStrike" kern="100" baseline="0" dirty="0">
                <a:solidFill>
                  <a:srgbClr val="FF0000"/>
                </a:solidFill>
                <a:latin typeface="Calibri" panose="020F0502020204030204" pitchFamily="34" charset="0"/>
                <a:cs typeface="B Compset" panose="00000400000000000000" pitchFamily="2" charset="-78"/>
              </a:rPr>
              <a:t> مطرح و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تصويب</a:t>
            </a:r>
            <a:r>
              <a:rPr lang="fa-IR" sz="2400" b="1" i="0" u="none" strike="noStrike" kern="100" baseline="0" dirty="0">
                <a:solidFill>
                  <a:srgbClr val="FF0000"/>
                </a:solidFill>
                <a:latin typeface="Calibri" panose="020F0502020204030204" pitchFamily="34" charset="0"/>
                <a:cs typeface="B Compset" panose="00000400000000000000" pitchFamily="2" charset="-78"/>
              </a:rPr>
              <a:t> </a:t>
            </a:r>
            <a:r>
              <a:rPr lang="fa-IR" sz="2400" b="1" i="0" u="none" strike="noStrike" kern="100" baseline="0" dirty="0">
                <a:latin typeface="Calibri" panose="020F0502020204030204" pitchFamily="34" charset="0"/>
                <a:cs typeface="B Compset" panose="00000400000000000000" pitchFamily="2" charset="-78"/>
              </a:rPr>
              <a:t>شد</a:t>
            </a:r>
            <a:r>
              <a:rPr lang="fa-IR" sz="2400" b="0" i="0" u="none" strike="noStrike" kern="100" baseline="0" dirty="0">
                <a:latin typeface="Calibri" panose="020F0502020204030204" pitchFamily="34" charset="0"/>
                <a:cs typeface="B Nazanin" panose="00000400000000000000" pitchFamily="2" charset="-78"/>
              </a:rPr>
              <a:t>.</a:t>
            </a:r>
          </a:p>
        </p:txBody>
      </p:sp>
      <p:sp>
        <p:nvSpPr>
          <p:cNvPr id="4" name="Footer Placeholder 3">
            <a:extLst>
              <a:ext uri="{FF2B5EF4-FFF2-40B4-BE49-F238E27FC236}">
                <a16:creationId xmlns:a16="http://schemas.microsoft.com/office/drawing/2014/main" id="{03F30894-B91A-6AA1-6C41-4AA14EBB1D6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729522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B262-BA5F-6A12-198F-692FD1AB7F2A}"/>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مقدمه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B74FE9E6-125C-5568-3C0A-B91D90FC0D1B}"/>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هنوز ده ها مسأله </a:t>
            </a:r>
            <a:r>
              <a:rPr lang="fa-IR" sz="2400" b="0" i="0" u="none" strike="noStrike" kern="100" baseline="0" dirty="0">
                <a:cs typeface="B Nazanin" panose="00000400000000000000" pitchFamily="2" charset="-78"/>
              </a:rPr>
              <a:t>در </a:t>
            </a:r>
            <a:r>
              <a:rPr lang="fa-IR" sz="2400" b="0" i="0" u="none" strike="noStrike" kern="100" baseline="0" dirty="0" err="1">
                <a:cs typeface="B Nazanin" panose="00000400000000000000" pitchFamily="2" charset="-78"/>
              </a:rPr>
              <a:t>زمينه</a:t>
            </a:r>
            <a:r>
              <a:rPr lang="fa-IR" sz="2400" b="0" i="0" u="none" strike="noStrike" kern="100" baseline="0" dirty="0">
                <a:cs typeface="B Nazanin" panose="00000400000000000000" pitchFamily="2" charset="-78"/>
              </a:rPr>
              <a:t> اخلاق </a:t>
            </a:r>
            <a:r>
              <a:rPr lang="fa-IR" sz="2400" b="0" i="0" u="none" strike="noStrike" kern="100" baseline="0" dirty="0" err="1">
                <a:cs typeface="B Nazanin" panose="00000400000000000000" pitchFamily="2" charset="-78"/>
              </a:rPr>
              <a:t>پزشكي</a:t>
            </a:r>
            <a:r>
              <a:rPr lang="fa-IR" sz="2400" b="0" i="0" u="none" strike="noStrike" kern="100" baseline="0" dirty="0">
                <a:cs typeface="B Nazanin" panose="00000400000000000000" pitchFamily="2" charset="-78"/>
              </a:rPr>
              <a:t> و پيوند اعضاء وجود دارند، مانند:</a:t>
            </a:r>
          </a:p>
          <a:p>
            <a:pPr marL="1371600" lvl="3" indent="0">
              <a:buNone/>
            </a:pPr>
            <a:r>
              <a:rPr lang="fa-IR" sz="2400" b="0" i="0" u="none" strike="noStrike" kern="100" baseline="0" dirty="0">
                <a:cs typeface="B Nazanin" panose="00000400000000000000" pitchFamily="2" charset="-78"/>
              </a:rPr>
              <a:t>1) </a:t>
            </a:r>
            <a:r>
              <a:rPr lang="fa-IR" sz="2800" b="0" i="0" u="none" strike="noStrike" kern="100" baseline="0" dirty="0" err="1">
                <a:cs typeface="B Nazanin" panose="00000400000000000000" pitchFamily="2" charset="-78"/>
              </a:rPr>
              <a:t>چگونگي</a:t>
            </a:r>
            <a:r>
              <a:rPr lang="fa-IR" sz="2800" b="0" i="0" u="none" strike="noStrike" kern="100" baseline="0" dirty="0">
                <a:cs typeface="B Nazanin" panose="00000400000000000000" pitchFamily="2" charset="-78"/>
              </a:rPr>
              <a:t> ارتباط دهنده و </a:t>
            </a:r>
            <a:r>
              <a:rPr lang="fa-IR" sz="2800" b="0" i="0" u="none" strike="noStrike" kern="100" baseline="0" dirty="0" err="1">
                <a:cs typeface="B Nazanin" panose="00000400000000000000" pitchFamily="2" charset="-78"/>
              </a:rPr>
              <a:t>گيرنده</a:t>
            </a:r>
            <a:endParaRPr lang="fa-IR" sz="2800" b="0" i="0" u="none" strike="noStrike" kern="100" baseline="0" dirty="0">
              <a:cs typeface="B Nazanin" panose="00000400000000000000" pitchFamily="2" charset="-78"/>
            </a:endParaRPr>
          </a:p>
          <a:p>
            <a:pPr marL="1371600" lvl="3" indent="0">
              <a:buNone/>
            </a:pPr>
            <a:r>
              <a:rPr lang="fa-IR" sz="2800" b="0" i="0" u="none" strike="noStrike" kern="100" baseline="0" dirty="0">
                <a:cs typeface="B Nazanin" panose="00000400000000000000" pitchFamily="2" charset="-78"/>
              </a:rPr>
              <a:t>2) چگونگی انتخاب </a:t>
            </a:r>
            <a:r>
              <a:rPr lang="fa-IR" sz="2800" b="0" i="0" u="none" strike="noStrike" kern="100" baseline="0" dirty="0" err="1">
                <a:cs typeface="B Nazanin" panose="00000400000000000000" pitchFamily="2" charset="-78"/>
              </a:rPr>
              <a:t>گيرنده</a:t>
            </a:r>
            <a:endParaRPr lang="fa-IR" sz="2800" b="0" i="0" u="none" strike="noStrike" kern="100" baseline="0" dirty="0">
              <a:cs typeface="B Nazanin" panose="00000400000000000000" pitchFamily="2" charset="-78"/>
            </a:endParaRPr>
          </a:p>
          <a:p>
            <a:pPr marL="1371600" lvl="3" indent="0">
              <a:buNone/>
            </a:pPr>
            <a:r>
              <a:rPr lang="fa-IR" sz="2800" b="0" i="0" u="none" strike="noStrike" kern="100" baseline="0" dirty="0">
                <a:cs typeface="B Nazanin" panose="00000400000000000000" pitchFamily="2" charset="-78"/>
              </a:rPr>
              <a:t>3) </a:t>
            </a:r>
            <a:r>
              <a:rPr lang="fa-IR" sz="2800" b="0" i="0" u="none" strike="noStrike" kern="100" baseline="0" dirty="0" err="1">
                <a:cs typeface="B Nazanin" panose="00000400000000000000" pitchFamily="2" charset="-78"/>
              </a:rPr>
              <a:t>چگونگي</a:t>
            </a:r>
            <a:r>
              <a:rPr lang="fa-IR" sz="2800" b="0" i="0" u="none" strike="noStrike" kern="100" baseline="0" dirty="0">
                <a:cs typeface="B Nazanin" panose="00000400000000000000" pitchFamily="2" charset="-78"/>
              </a:rPr>
              <a:t> برخورد با </a:t>
            </a:r>
            <a:r>
              <a:rPr lang="fa-IR" sz="2800" b="0" i="0" u="none" strike="noStrike" kern="100" baseline="0" dirty="0" err="1">
                <a:cs typeface="B Nazanin" panose="00000400000000000000" pitchFamily="2" charset="-78"/>
              </a:rPr>
              <a:t>شرايط</a:t>
            </a:r>
            <a:r>
              <a:rPr lang="fa-IR" sz="2800" b="0" i="0" u="none" strike="noStrike" kern="100" baseline="0" dirty="0">
                <a:cs typeface="B Nazanin" panose="00000400000000000000" pitchFamily="2" charset="-78"/>
              </a:rPr>
              <a:t> دهنده</a:t>
            </a:r>
          </a:p>
          <a:p>
            <a:pPr marL="1371600" lvl="3" indent="0">
              <a:buNone/>
            </a:pPr>
            <a:r>
              <a:rPr lang="fa-IR" sz="2800" b="0" i="0" u="none" strike="noStrike" kern="100" baseline="0" dirty="0">
                <a:cs typeface="B Nazanin" panose="00000400000000000000" pitchFamily="2" charset="-78"/>
              </a:rPr>
              <a:t>4) چگونگی اخذ </a:t>
            </a:r>
            <a:r>
              <a:rPr lang="fa-IR" sz="2800" b="0" i="0" u="none" strike="noStrike" kern="100" baseline="0" dirty="0" err="1">
                <a:cs typeface="B Nazanin" panose="00000400000000000000" pitchFamily="2" charset="-78"/>
              </a:rPr>
              <a:t>رضايت</a:t>
            </a:r>
            <a:r>
              <a:rPr lang="fa-IR" sz="2800" b="0" i="0" u="none" strike="noStrike" kern="100" baseline="0" dirty="0">
                <a:cs typeface="B Nazanin" panose="00000400000000000000" pitchFamily="2" charset="-78"/>
              </a:rPr>
              <a:t> خانواده و </a:t>
            </a:r>
            <a:r>
              <a:rPr lang="fa-IR" sz="2800" b="0" i="0" u="none" strike="noStrike" kern="100" baseline="0" dirty="0" err="1">
                <a:cs typeface="B Nazanin" panose="00000400000000000000" pitchFamily="2" charset="-78"/>
              </a:rPr>
              <a:t>غيره</a:t>
            </a:r>
            <a:r>
              <a:rPr lang="fa-IR" sz="2800" b="0" i="0" u="none" strike="noStrike" kern="100" baseline="0" dirty="0">
                <a:cs typeface="B Nazanin" panose="00000400000000000000" pitchFamily="2" charset="-78"/>
              </a:rPr>
              <a:t>.</a:t>
            </a:r>
          </a:p>
          <a:p>
            <a:pPr marR="0" lvl="0" rtl="1"/>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تفصيل</a:t>
            </a:r>
            <a:r>
              <a:rPr lang="fa-IR" sz="2400" b="0" i="0" u="none" strike="noStrike" kern="100" baseline="0" dirty="0">
                <a:cs typeface="B Nazanin" panose="00000400000000000000" pitchFamily="2" charset="-78"/>
              </a:rPr>
              <a:t> بحث پيوند اعضاء در </a:t>
            </a:r>
            <a:r>
              <a:rPr lang="fa-IR" sz="2400" b="0" i="0" u="none" strike="noStrike" kern="100" baseline="0" dirty="0" err="1">
                <a:cs typeface="B Nazanin" panose="00000400000000000000" pitchFamily="2" charset="-78"/>
              </a:rPr>
              <a:t>كتاب</a:t>
            </a:r>
            <a:r>
              <a:rPr lang="fa-IR" sz="2400" b="0" i="0" u="none" strike="noStrike" kern="100" baseline="0" dirty="0">
                <a:cs typeface="B Nazanin" panose="00000400000000000000" pitchFamily="2" charset="-78"/>
              </a:rPr>
              <a:t> </a:t>
            </a:r>
            <a:r>
              <a:rPr lang="fa-IR" sz="2400" b="0" i="0" u="none" strike="noStrike" kern="100" baseline="0" dirty="0">
                <a:latin typeface="Calibri" panose="020F0502020204030204" pitchFamily="34" charset="0"/>
                <a:cs typeface="B Nazanin" panose="00000400000000000000" pitchFamily="2" charset="-78"/>
              </a:rPr>
              <a:t>"</a:t>
            </a:r>
            <a:r>
              <a:rPr lang="fa-IR" sz="2400" b="1" i="0" u="none" strike="noStrike" kern="100" baseline="0" dirty="0">
                <a:solidFill>
                  <a:srgbClr val="FF0000"/>
                </a:solidFill>
                <a:latin typeface="Calibri" panose="020F0502020204030204" pitchFamily="34" charset="0"/>
                <a:cs typeface="B Compset" panose="00000400000000000000" pitchFamily="2" charset="-78"/>
              </a:rPr>
              <a:t>نگرش جامع به پيوند اعضاء</a:t>
            </a:r>
            <a:r>
              <a:rPr lang="fa-IR" sz="2400" b="0" i="0" u="none" strike="noStrike" kern="100" baseline="0" dirty="0">
                <a:solidFill>
                  <a:srgbClr val="FF0000"/>
                </a:solidFill>
                <a:latin typeface="Calibri" panose="020F0502020204030204" pitchFamily="34" charset="0"/>
                <a:cs typeface="B Nazanin" panose="00000400000000000000" pitchFamily="2" charset="-78"/>
              </a:rPr>
              <a:t>" آمده است. </a:t>
            </a:r>
            <a:endParaRPr lang="en-US" sz="2400" b="0" i="0" u="none" strike="noStrike" kern="100" baseline="0" dirty="0">
              <a:solidFill>
                <a:srgbClr val="FF0000"/>
              </a:solidFill>
              <a:latin typeface="Calibri" panose="020F0502020204030204" pitchFamily="34" charset="0"/>
              <a:cs typeface="B Nazanin" panose="00000400000000000000" pitchFamily="2" charset="-78"/>
            </a:endParaRPr>
          </a:p>
        </p:txBody>
      </p:sp>
      <p:pic>
        <p:nvPicPr>
          <p:cNvPr id="4" name="Picture 3">
            <a:extLst>
              <a:ext uri="{FF2B5EF4-FFF2-40B4-BE49-F238E27FC236}">
                <a16:creationId xmlns:a16="http://schemas.microsoft.com/office/drawing/2014/main" id="{BE77DA72-682D-1196-91E8-CE5DCF4D1E64}"/>
              </a:ext>
            </a:extLst>
          </p:cNvPr>
          <p:cNvPicPr>
            <a:picLocks noChangeAspect="1"/>
          </p:cNvPicPr>
          <p:nvPr/>
        </p:nvPicPr>
        <p:blipFill>
          <a:blip r:embed="rId2"/>
          <a:stretch>
            <a:fillRect/>
          </a:stretch>
        </p:blipFill>
        <p:spPr>
          <a:xfrm>
            <a:off x="908113" y="2495169"/>
            <a:ext cx="2757619" cy="3681794"/>
          </a:xfrm>
          <a:prstGeom prst="rect">
            <a:avLst/>
          </a:prstGeom>
        </p:spPr>
      </p:pic>
      <p:sp>
        <p:nvSpPr>
          <p:cNvPr id="5" name="Footer Placeholder 4">
            <a:extLst>
              <a:ext uri="{FF2B5EF4-FFF2-40B4-BE49-F238E27FC236}">
                <a16:creationId xmlns:a16="http://schemas.microsoft.com/office/drawing/2014/main" id="{6BA56D53-A9C0-DA61-094E-A7F90F35EBB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0648426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1051-C0A8-9549-B3FA-55C152A99D42}"/>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مقدمه  </a:t>
            </a:r>
          </a:p>
        </p:txBody>
      </p:sp>
      <p:sp>
        <p:nvSpPr>
          <p:cNvPr id="3" name="Text Placeholder 2">
            <a:extLst>
              <a:ext uri="{FF2B5EF4-FFF2-40B4-BE49-F238E27FC236}">
                <a16:creationId xmlns:a16="http://schemas.microsoft.com/office/drawing/2014/main" id="{DA3662D9-952A-79D9-A6E0-8F76DC295E30}"/>
              </a:ext>
            </a:extLst>
          </p:cNvPr>
          <p:cNvSpPr>
            <a:spLocks noGrp="1"/>
          </p:cNvSpPr>
          <p:nvPr>
            <p:ph type="body" idx="1"/>
          </p:nvPr>
        </p:nvSpPr>
        <p:spPr/>
        <p:txBody>
          <a:bodyPr>
            <a:normAutofit lnSpcReduction="10000"/>
          </a:bodyPr>
          <a:lstStyle/>
          <a:p>
            <a:pPr marR="0" lvl="0" algn="just" rtl="1"/>
            <a:r>
              <a:rPr lang="fa-IR" sz="2400" b="0" i="0" u="none" strike="noStrike" kern="100" baseline="0" dirty="0">
                <a:cs typeface="B Nazanin" panose="00000400000000000000" pitchFamily="2" charset="-78"/>
              </a:rPr>
              <a:t>اما موضوع </a:t>
            </a:r>
            <a:r>
              <a:rPr lang="fa-IR" sz="2400" b="1" i="0" u="none" strike="noStrike" kern="100" baseline="0" dirty="0">
                <a:cs typeface="B Compset" panose="00000400000000000000" pitchFamily="2" charset="-78"/>
              </a:rPr>
              <a:t>پيوند عضو</a:t>
            </a:r>
            <a:r>
              <a:rPr lang="fa-IR" sz="2400" b="0" i="0" u="none" strike="noStrike" kern="100" baseline="0" dirty="0">
                <a:cs typeface="B Nazanin" panose="00000400000000000000" pitchFamily="2" charset="-78"/>
              </a:rPr>
              <a:t> و  </a:t>
            </a:r>
            <a:r>
              <a:rPr lang="fa-IR" sz="2400" b="0" i="0" u="none" strike="noStrike" kern="100" baseline="0" dirty="0" err="1">
                <a:cs typeface="B Nazanin" panose="00000400000000000000" pitchFamily="2" charset="-78"/>
              </a:rPr>
              <a:t>همچنين</a:t>
            </a:r>
            <a:r>
              <a:rPr lang="fa-IR" sz="2400" b="0" i="0" u="none" strike="noStrike" kern="100" baseline="0" dirty="0">
                <a:cs typeface="B Nazanin" panose="00000400000000000000" pitchFamily="2" charset="-78"/>
              </a:rPr>
              <a:t> در سال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اخير</a:t>
            </a:r>
            <a:r>
              <a:rPr lang="fa-IR" sz="2400" b="0" i="0" u="none" strike="noStrike" kern="100" baseline="0" dirty="0">
                <a:cs typeface="B Nazanin" panose="00000400000000000000" pitchFamily="2" charset="-78"/>
              </a:rPr>
              <a:t> مسأله </a:t>
            </a:r>
            <a:r>
              <a:rPr lang="fa-IR" sz="2400" b="1" i="0" u="none" strike="noStrike" kern="100" baseline="0" dirty="0">
                <a:solidFill>
                  <a:srgbClr val="FF0000"/>
                </a:solidFill>
                <a:cs typeface="B Compset" panose="00000400000000000000" pitchFamily="2" charset="-78"/>
              </a:rPr>
              <a:t>پيوند بافت</a:t>
            </a:r>
            <a:r>
              <a:rPr lang="fa-IR" sz="2400" b="0" i="0" u="none" strike="noStrike" kern="100" baseline="0" dirty="0">
                <a:cs typeface="B Nazanin" panose="00000400000000000000" pitchFamily="2" charset="-78"/>
              </a:rPr>
              <a:t>، با توجه به </a:t>
            </a:r>
            <a:r>
              <a:rPr lang="fa-IR" sz="2400" b="0" i="0" u="none" strike="noStrike" kern="100" baseline="0" dirty="0" err="1">
                <a:cs typeface="B Nazanin" panose="00000400000000000000" pitchFamily="2" charset="-78"/>
              </a:rPr>
              <a:t>نياز</a:t>
            </a:r>
            <a:r>
              <a:rPr lang="fa-IR" sz="2400" b="0" i="0" u="none" strike="noStrike" kern="100" baseline="0" dirty="0">
                <a:cs typeface="B Nazanin" panose="00000400000000000000" pitchFamily="2" charset="-78"/>
              </a:rPr>
              <a:t> روزافزون جامعه، </a:t>
            </a:r>
            <a:r>
              <a:rPr lang="fa-IR" sz="2400" b="0" i="0" u="none" strike="noStrike" kern="100" baseline="0" dirty="0" err="1">
                <a:cs typeface="B Nazanin" panose="00000400000000000000" pitchFamily="2" charset="-78"/>
              </a:rPr>
              <a:t>موضوعي</a:t>
            </a:r>
            <a:r>
              <a:rPr lang="fa-IR" sz="2400" b="0" i="0" u="none" strike="noStrike" kern="100" baseline="0" dirty="0">
                <a:cs typeface="B Nazanin" panose="00000400000000000000" pitchFamily="2" charset="-78"/>
              </a:rPr>
              <a:t> مطرح در </a:t>
            </a:r>
            <a:r>
              <a:rPr lang="fa-IR" sz="2400" b="0" i="0" u="none" strike="noStrike" kern="100" baseline="0" dirty="0">
                <a:solidFill>
                  <a:srgbClr val="FF0000"/>
                </a:solidFill>
                <a:cs typeface="B Nazanin" panose="00000400000000000000" pitchFamily="2" charset="-78"/>
              </a:rPr>
              <a:t>اخلاق </a:t>
            </a:r>
            <a:r>
              <a:rPr lang="fa-IR" sz="2400" b="0" i="0" u="none" strike="noStrike" kern="100" baseline="0" dirty="0" err="1">
                <a:solidFill>
                  <a:srgbClr val="FF0000"/>
                </a:solidFill>
                <a:cs typeface="B Nazanin" panose="00000400000000000000" pitchFamily="2" charset="-78"/>
              </a:rPr>
              <a:t>پزشكي</a:t>
            </a:r>
            <a:r>
              <a:rPr lang="fa-IR" sz="2400" b="0" i="0" u="none" strike="noStrike" kern="100" baseline="0" dirty="0">
                <a:solidFill>
                  <a:srgbClr val="FF0000"/>
                </a:solidFill>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امروز </a:t>
            </a:r>
            <a:r>
              <a:rPr lang="fa-IR" sz="2400" b="1" i="0" u="none" strike="noStrike" kern="100" baseline="0" dirty="0" err="1">
                <a:solidFill>
                  <a:srgbClr val="FF0000"/>
                </a:solidFill>
                <a:cs typeface="B Compset" panose="00000400000000000000" pitchFamily="2" charset="-78"/>
              </a:rPr>
              <a:t>دنيا</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هستند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نيازمند</a:t>
            </a:r>
            <a:r>
              <a:rPr lang="fa-IR" sz="2400" b="0" i="0" u="none" strike="noStrike" kern="100" baseline="0" dirty="0">
                <a:cs typeface="B Nazanin" panose="00000400000000000000" pitchFamily="2" charset="-78"/>
              </a:rPr>
              <a:t> هرچه </a:t>
            </a:r>
            <a:r>
              <a:rPr lang="fa-IR" sz="2400" b="0" i="0" u="none" strike="noStrike" kern="100" baseline="0" dirty="0" err="1">
                <a:cs typeface="B Nazanin" panose="00000400000000000000" pitchFamily="2" charset="-78"/>
              </a:rPr>
              <a:t>قانونمندترشدن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باشند.</a:t>
            </a:r>
          </a:p>
          <a:p>
            <a:pPr marR="0" lvl="0" algn="just" rtl="1"/>
            <a:endParaRPr lang="fa-IR" sz="2400" b="0" i="0" u="none" strike="noStrike" kern="100" baseline="0" dirty="0">
              <a:cs typeface="B Nazanin" panose="00000400000000000000" pitchFamily="2" charset="-78"/>
            </a:endParaRPr>
          </a:p>
          <a:p>
            <a:pPr marR="0" lvl="0" algn="just" rtl="1"/>
            <a:r>
              <a:rPr lang="fa-IR" sz="2400" b="0" i="0" u="none" strike="noStrike" kern="100" baseline="0" dirty="0" err="1">
                <a:cs typeface="B Nazanin" panose="00000400000000000000" pitchFamily="2" charset="-78"/>
              </a:rPr>
              <a:t>اولين</a:t>
            </a:r>
            <a:r>
              <a:rPr lang="fa-IR" sz="2400" b="0" i="0" u="none" strike="noStrike" kern="100" baseline="0" dirty="0">
                <a:cs typeface="B Nazanin" panose="00000400000000000000" pitchFamily="2" charset="-78"/>
              </a:rPr>
              <a:t> پيوند </a:t>
            </a:r>
            <a:r>
              <a:rPr lang="fa-IR" sz="2400" b="0" i="0" u="none" strike="noStrike" kern="100" baseline="0" dirty="0" err="1">
                <a:cs typeface="B Nazanin" panose="00000400000000000000" pitchFamily="2" charset="-78"/>
              </a:rPr>
              <a:t>باليني</a:t>
            </a:r>
            <a:r>
              <a:rPr lang="fa-IR" sz="2400" b="0" i="0" u="none" strike="noStrike" kern="100" baseline="0" dirty="0">
                <a:cs typeface="B Nazanin" panose="00000400000000000000" pitchFamily="2" charset="-78"/>
              </a:rPr>
              <a:t> عضو در سال </a:t>
            </a:r>
            <a:r>
              <a:rPr lang="en-US" sz="2400" b="0" i="0" u="none" strike="noStrike" kern="100" baseline="0" dirty="0">
                <a:solidFill>
                  <a:srgbClr val="FF0000"/>
                </a:solidFill>
                <a:latin typeface="Calibri" panose="020F0502020204030204" pitchFamily="34" charset="0"/>
                <a:cs typeface="B Compset" panose="00000400000000000000" pitchFamily="2" charset="-78"/>
              </a:rPr>
              <a:t>١٩٥٤</a:t>
            </a:r>
            <a:r>
              <a:rPr lang="fa-IR" sz="2400" b="1" i="0" u="none" strike="noStrike" kern="100" baseline="0" dirty="0">
                <a:latin typeface="Calibri" panose="020F0502020204030204" pitchFamily="34" charset="0"/>
                <a:cs typeface="B Compset" panose="00000400000000000000" pitchFamily="2" charset="-78"/>
              </a:rPr>
              <a:t> </a:t>
            </a:r>
            <a:r>
              <a:rPr lang="fa-IR" sz="2400" b="0" i="0" u="none" strike="noStrike" kern="100" baseline="0" dirty="0">
                <a:latin typeface="Calibri" panose="020F0502020204030204" pitchFamily="34" charset="0"/>
                <a:cs typeface="B Nazanin" panose="00000400000000000000" pitchFamily="2" charset="-78"/>
              </a:rPr>
              <a:t>صورت گرفت </a:t>
            </a:r>
            <a:r>
              <a:rPr lang="fa-IR" sz="2400" b="0" i="0" u="none" strike="noStrike" kern="100" baseline="0" dirty="0" err="1">
                <a:latin typeface="Calibri" panose="020F0502020204030204" pitchFamily="34" charset="0"/>
                <a:cs typeface="B Nazanin" panose="00000400000000000000" pitchFamily="2" charset="-78"/>
              </a:rPr>
              <a:t>كه</a:t>
            </a:r>
            <a:r>
              <a:rPr lang="fa-IR" sz="2400" b="0" i="0" u="none" strike="noStrike" kern="100" baseline="0" dirty="0">
                <a:latin typeface="Calibri" panose="020F0502020204030204" pitchFamily="34" charset="0"/>
                <a:cs typeface="B Nazanin" panose="00000400000000000000" pitchFamily="2" charset="-78"/>
              </a:rPr>
              <a:t> شامل </a:t>
            </a:r>
            <a:r>
              <a:rPr lang="fa-IR" sz="2400" b="1" i="0" u="none" strike="noStrike" kern="100" baseline="0" dirty="0">
                <a:solidFill>
                  <a:srgbClr val="FF0000"/>
                </a:solidFill>
                <a:latin typeface="Calibri" panose="020F0502020204030204" pitchFamily="34" charset="0"/>
                <a:cs typeface="B Compset" panose="00000400000000000000" pitchFamily="2" charset="-78"/>
              </a:rPr>
              <a:t>پيوند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كليه</a:t>
            </a:r>
            <a:r>
              <a:rPr lang="fa-IR" sz="2400" b="0" i="0" u="none" strike="noStrike" kern="100" baseline="0" dirty="0">
                <a:solidFill>
                  <a:srgbClr val="FF0000"/>
                </a:solidFill>
                <a:latin typeface="Calibri" panose="020F0502020204030204" pitchFamily="34" charset="0"/>
                <a:cs typeface="B Nazanin" panose="00000400000000000000" pitchFamily="2" charset="-78"/>
              </a:rPr>
              <a:t> </a:t>
            </a:r>
            <a:r>
              <a:rPr lang="fa-IR" sz="2400" b="0" i="0" u="none" strike="noStrike" kern="100" baseline="0" dirty="0">
                <a:latin typeface="Calibri" panose="020F0502020204030204" pitchFamily="34" charset="0"/>
                <a:cs typeface="B Nazanin" panose="00000400000000000000" pitchFamily="2" charset="-78"/>
              </a:rPr>
              <a:t>بود .</a:t>
            </a:r>
          </a:p>
          <a:p>
            <a:pPr lvl="0" algn="just"/>
            <a:r>
              <a:rPr lang="fa-IR" sz="2400" b="0" i="0" u="none" strike="noStrike" kern="100" baseline="0" dirty="0">
                <a:cs typeface="B Nazanin" panose="00000400000000000000" pitchFamily="2" charset="-78"/>
              </a:rPr>
              <a:t>اما </a:t>
            </a:r>
            <a:r>
              <a:rPr lang="fa-IR" sz="2400" b="1" i="0" u="none" strike="noStrike" kern="100" baseline="0" dirty="0" err="1">
                <a:solidFill>
                  <a:srgbClr val="FF0000"/>
                </a:solidFill>
                <a:cs typeface="B Compset" panose="00000400000000000000" pitchFamily="2" charset="-78"/>
              </a:rPr>
              <a:t>پيشرفت</a:t>
            </a:r>
            <a:r>
              <a:rPr lang="fa-IR" sz="2400" b="1" i="0" u="none" strike="noStrike" kern="100" baseline="0" dirty="0">
                <a:solidFill>
                  <a:srgbClr val="FF0000"/>
                </a:solidFill>
                <a:cs typeface="B Compset" panose="00000400000000000000" pitchFamily="2" charset="-78"/>
              </a:rPr>
              <a:t> دانش و فناوري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در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زمينه</a:t>
            </a:r>
            <a:r>
              <a:rPr lang="fa-IR" sz="2400" b="0" i="0" u="none" strike="noStrike" kern="100" baseline="0" dirty="0">
                <a:cs typeface="B Nazanin" panose="00000400000000000000" pitchFamily="2" charset="-78"/>
              </a:rPr>
              <a:t> در سال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گذشته </a:t>
            </a:r>
            <a:r>
              <a:rPr lang="fa-IR" sz="2400" b="0" i="0" u="none" strike="noStrike" kern="100" baseline="0" dirty="0" err="1">
                <a:cs typeface="B Nazanin" panose="00000400000000000000" pitchFamily="2" charset="-78"/>
              </a:rPr>
              <a:t>بسيار</a:t>
            </a:r>
            <a:r>
              <a:rPr lang="fa-IR" sz="2400" b="0" i="0" u="none" strike="noStrike" kern="100" baseline="0" dirty="0">
                <a:cs typeface="B Nazanin" panose="00000400000000000000" pitchFamily="2" charset="-78"/>
              </a:rPr>
              <a:t> چشم </a:t>
            </a:r>
            <a:r>
              <a:rPr lang="fa-IR" sz="2400" b="0" i="0" u="none" strike="noStrike" kern="100" baseline="0" dirty="0" err="1">
                <a:cs typeface="B Nazanin" panose="00000400000000000000" pitchFamily="2" charset="-78"/>
              </a:rPr>
              <a:t>گير</a:t>
            </a:r>
            <a:r>
              <a:rPr lang="fa-IR" sz="2400" b="0" i="0" u="none" strike="noStrike" kern="100" baseline="0" dirty="0">
                <a:cs typeface="B Nazanin" panose="00000400000000000000" pitchFamily="2" charset="-78"/>
              </a:rPr>
              <a:t> بوده است. به تناسب آن، </a:t>
            </a:r>
            <a:r>
              <a:rPr lang="fa-IR" sz="2400" b="1" i="0" u="none" strike="noStrike" kern="100" baseline="0" dirty="0">
                <a:solidFill>
                  <a:srgbClr val="FF0000"/>
                </a:solidFill>
                <a:cs typeface="B Compset" panose="00000400000000000000" pitchFamily="2" charset="-78"/>
              </a:rPr>
              <a:t>مباحث </a:t>
            </a:r>
            <a:r>
              <a:rPr lang="fa-IR" sz="2400" b="1" i="0" u="none" strike="noStrike" kern="100" baseline="0" dirty="0" err="1">
                <a:solidFill>
                  <a:srgbClr val="FF0000"/>
                </a:solidFill>
                <a:cs typeface="B Compset" panose="00000400000000000000" pitchFamily="2" charset="-78"/>
              </a:rPr>
              <a:t>اخلاقي</a:t>
            </a:r>
            <a:r>
              <a:rPr lang="fa-IR" sz="2400" b="1" i="0" u="none" strike="noStrike" kern="100" baseline="0" dirty="0">
                <a:solidFill>
                  <a:srgbClr val="FF0000"/>
                </a:solidFill>
                <a:cs typeface="B Compset" panose="00000400000000000000" pitchFamily="2" charset="-78"/>
              </a:rPr>
              <a:t> در پيوند اعضاء </a:t>
            </a:r>
            <a:r>
              <a:rPr lang="fa-IR" sz="2400" b="1" i="0" u="none" strike="noStrike" kern="100" baseline="0" dirty="0" err="1">
                <a:solidFill>
                  <a:srgbClr val="FF0000"/>
                </a:solidFill>
                <a:cs typeface="B Compset" panose="00000400000000000000" pitchFamily="2" charset="-78"/>
              </a:rPr>
              <a:t>نيز</a:t>
            </a:r>
            <a:r>
              <a:rPr lang="fa-IR" sz="2400" b="1" i="0" u="none" strike="noStrike" kern="100" baseline="0" dirty="0">
                <a:solidFill>
                  <a:srgbClr val="FF0000"/>
                </a:solidFill>
                <a:cs typeface="B Compset" panose="00000400000000000000" pitchFamily="2" charset="-78"/>
              </a:rPr>
              <a:t> تحولات </a:t>
            </a:r>
            <a:r>
              <a:rPr lang="fa-IR" sz="2400" b="1" i="0" u="none" strike="noStrike" kern="100" baseline="0" dirty="0" err="1">
                <a:solidFill>
                  <a:srgbClr val="FF0000"/>
                </a:solidFill>
                <a:cs typeface="B Compset" panose="00000400000000000000" pitchFamily="2" charset="-78"/>
              </a:rPr>
              <a:t>شگرفي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يافته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به </a:t>
            </a:r>
            <a:r>
              <a:rPr lang="fa-IR" sz="2400" b="0" i="0" u="none" strike="noStrike" kern="100" baseline="0" dirty="0" err="1">
                <a:cs typeface="B Nazanin" panose="00000400000000000000" pitchFamily="2" charset="-78"/>
              </a:rPr>
              <a:t>نحوي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مباحث و موضوعات </a:t>
            </a:r>
            <a:r>
              <a:rPr lang="fa-IR" sz="2400" b="0" i="0" u="none" strike="noStrike" kern="100" baseline="0" dirty="0" err="1">
                <a:cs typeface="B Nazanin" panose="00000400000000000000" pitchFamily="2" charset="-78"/>
              </a:rPr>
              <a:t>جديد</a:t>
            </a:r>
            <a:r>
              <a:rPr lang="fa-IR" sz="2400" b="0" i="0" u="none" strike="noStrike" kern="100" baseline="0" dirty="0">
                <a:cs typeface="B Nazanin" panose="00000400000000000000" pitchFamily="2" charset="-78"/>
              </a:rPr>
              <a:t> در خصوص پيوند، توجه متخصصین زیر را </a:t>
            </a:r>
            <a:r>
              <a:rPr lang="fa-IR" sz="2400" kern="100" dirty="0"/>
              <a:t>به این  موضوع معطوف نموده است.</a:t>
            </a:r>
          </a:p>
          <a:p>
            <a:pPr marL="1371600" lvl="2" indent="-457200" algn="just">
              <a:buFont typeface="+mj-lt"/>
              <a:buAutoNum type="arabicPeriod"/>
            </a:pPr>
            <a:r>
              <a:rPr lang="fa-IR" sz="2400" b="0" i="0" u="none" strike="noStrike" kern="100" baseline="0" dirty="0">
                <a:cs typeface="B Nazanin" panose="00000400000000000000" pitchFamily="2" charset="-78"/>
              </a:rPr>
              <a:t>حقوق دانان</a:t>
            </a:r>
          </a:p>
          <a:p>
            <a:pPr marL="1371600" lvl="2" indent="-457200" algn="just">
              <a:buFont typeface="+mj-lt"/>
              <a:buAutoNum type="arabicPeriod"/>
            </a:pPr>
            <a:r>
              <a:rPr lang="fa-IR" sz="2400" b="0" i="0" u="none" strike="noStrike" kern="100" baseline="0" dirty="0">
                <a:cs typeface="B Nazanin" panose="00000400000000000000" pitchFamily="2" charset="-78"/>
              </a:rPr>
              <a:t>رهبران </a:t>
            </a:r>
            <a:r>
              <a:rPr lang="fa-IR" sz="2400" b="0" i="0" u="none" strike="noStrike" kern="100" baseline="0" dirty="0" err="1">
                <a:cs typeface="B Nazanin" panose="00000400000000000000" pitchFamily="2" charset="-78"/>
              </a:rPr>
              <a:t>مذهبي</a:t>
            </a:r>
            <a:endParaRPr lang="fa-IR" sz="2400" b="0" i="0" u="none" strike="noStrike" kern="100" baseline="0" dirty="0">
              <a:cs typeface="B Nazanin" panose="00000400000000000000" pitchFamily="2" charset="-78"/>
            </a:endParaRPr>
          </a:p>
          <a:p>
            <a:pPr marL="1371600" lvl="2" indent="-457200" algn="just">
              <a:buFont typeface="+mj-lt"/>
              <a:buAutoNum type="arabicPeriod"/>
            </a:pPr>
            <a:r>
              <a:rPr lang="fa-IR" sz="2400" b="0" i="0" u="none" strike="noStrike" kern="100" baseline="0" dirty="0" err="1">
                <a:cs typeface="B Nazanin" panose="00000400000000000000" pitchFamily="2" charset="-78"/>
              </a:rPr>
              <a:t>فيلسوفان</a:t>
            </a:r>
            <a:r>
              <a:rPr lang="fa-IR" sz="2400" b="0" i="0" u="none" strike="noStrike" kern="100" baseline="0" dirty="0">
                <a:cs typeface="B Nazanin" panose="00000400000000000000" pitchFamily="2" charset="-78"/>
              </a:rPr>
              <a:t> </a:t>
            </a:r>
          </a:p>
          <a:p>
            <a:pPr marL="1371600" lvl="2" indent="-457200" algn="just">
              <a:buFont typeface="+mj-lt"/>
              <a:buAutoNum type="arabicPeriod"/>
            </a:pPr>
            <a:r>
              <a:rPr lang="fa-IR" sz="2400" b="0" i="0" u="none" strike="noStrike" kern="100" baseline="0" dirty="0" err="1">
                <a:cs typeface="B Nazanin" panose="00000400000000000000" pitchFamily="2" charset="-78"/>
              </a:rPr>
              <a:t>متخصصين</a:t>
            </a:r>
            <a:r>
              <a:rPr lang="fa-IR" sz="2400" b="0" i="0" u="none" strike="noStrike" kern="100" baseline="0" dirty="0">
                <a:cs typeface="B Nazanin" panose="00000400000000000000" pitchFamily="2" charset="-78"/>
              </a:rPr>
              <a:t> اخلاق </a:t>
            </a:r>
            <a:r>
              <a:rPr lang="fa-IR" sz="2400" b="0" i="0" u="none" strike="noStrike" kern="100" baseline="0" dirty="0" err="1">
                <a:cs typeface="B Nazanin" panose="00000400000000000000" pitchFamily="2" charset="-78"/>
              </a:rPr>
              <a:t>پزشكي</a:t>
            </a:r>
            <a:endParaRPr lang="fa-IR"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E0BD2096-A732-1C71-EF14-25F88FAAB72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026188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B54A-24D3-DA0A-9F89-5C6C9D6FD7FA}"/>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مقدمه  </a:t>
            </a:r>
          </a:p>
        </p:txBody>
      </p:sp>
      <p:sp>
        <p:nvSpPr>
          <p:cNvPr id="3" name="Text Placeholder 2">
            <a:extLst>
              <a:ext uri="{FF2B5EF4-FFF2-40B4-BE49-F238E27FC236}">
                <a16:creationId xmlns:a16="http://schemas.microsoft.com/office/drawing/2014/main" id="{A70C4856-CBA0-E633-82F1-7EEA963FE6DE}"/>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Compset" panose="00000400000000000000" pitchFamily="2" charset="-78"/>
              </a:rPr>
              <a:t>فرهنگ ها و مذاهب</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مختلف در جوامع </a:t>
            </a:r>
            <a:r>
              <a:rPr lang="fa-IR" sz="2400" b="0" i="0" u="none" strike="noStrike" kern="100" baseline="0" dirty="0" err="1">
                <a:cs typeface="B Nazanin" panose="00000400000000000000" pitchFamily="2" charset="-78"/>
              </a:rPr>
              <a:t>تأثير</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زيادي</a:t>
            </a:r>
            <a:r>
              <a:rPr lang="fa-IR" sz="2400" b="0" i="0" u="none" strike="noStrike" kern="100" baseline="0" dirty="0">
                <a:cs typeface="B Nazanin" panose="00000400000000000000" pitchFamily="2" charset="-78"/>
              </a:rPr>
              <a:t> در </a:t>
            </a:r>
            <a:r>
              <a:rPr lang="fa-IR" sz="2400" b="1" i="0" u="none" strike="noStrike" kern="100" baseline="0" dirty="0" err="1">
                <a:solidFill>
                  <a:srgbClr val="FF0000"/>
                </a:solidFill>
                <a:cs typeface="B Nazanin" panose="00000400000000000000" pitchFamily="2" charset="-78"/>
              </a:rPr>
              <a:t>تصميم</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گيري</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اخلاقي</a:t>
            </a:r>
            <a:r>
              <a:rPr lang="fa-IR" sz="2400" b="0" i="0" u="none" strike="noStrike" kern="100" baseline="0" dirty="0">
                <a:cs typeface="B Nazanin" panose="00000400000000000000" pitchFamily="2" charset="-78"/>
              </a:rPr>
              <a:t>، از جمله در امر پيوند اعضاء دارند. </a:t>
            </a:r>
          </a:p>
          <a:p>
            <a:pPr marR="0" lvl="0" rtl="1"/>
            <a:endParaRPr lang="fa-IR" sz="2400" b="0" i="0" u="none" strike="noStrike" kern="100" baseline="0" dirty="0">
              <a:cs typeface="B Nazanin" panose="00000400000000000000" pitchFamily="2" charset="-78"/>
            </a:endParaRPr>
          </a:p>
          <a:p>
            <a:pPr marL="0" marR="0" lvl="0" indent="0" rtl="1">
              <a:buNone/>
            </a:pPr>
            <a:r>
              <a:rPr lang="fa-IR" sz="2400" b="1" i="0" u="none" strike="noStrike" kern="100" baseline="0" dirty="0">
                <a:cs typeface="B Nazanin" panose="00000400000000000000" pitchFamily="2" charset="-78"/>
              </a:rPr>
              <a:t>مثالی از تنوع فرهنگی:</a:t>
            </a:r>
          </a:p>
          <a:p>
            <a:pPr marR="0" lvl="0" rtl="1"/>
            <a:r>
              <a:rPr lang="fa-IR" sz="2400" b="0" i="0" u="none" strike="noStrike" kern="100" baseline="0" dirty="0">
                <a:cs typeface="B Nazanin" panose="00000400000000000000" pitchFamily="2" charset="-78"/>
              </a:rPr>
              <a:t> در </a:t>
            </a:r>
            <a:r>
              <a:rPr lang="fa-IR" sz="2400" b="0" i="0" u="none" strike="noStrike" kern="100" baseline="0" dirty="0" err="1">
                <a:cs typeface="B Nazanin" panose="00000400000000000000" pitchFamily="2" charset="-78"/>
              </a:rPr>
              <a:t>حالي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بيماران</a:t>
            </a:r>
            <a:r>
              <a:rPr lang="fa-IR" sz="2400" b="0" i="0" u="none" strike="noStrike" kern="100" baseline="0" dirty="0">
                <a:cs typeface="B Nazanin" panose="00000400000000000000" pitchFamily="2" charset="-78"/>
              </a:rPr>
              <a:t> دچار</a:t>
            </a:r>
            <a:r>
              <a:rPr lang="fa-IR" sz="2400" b="1" i="0" u="none" strike="noStrike" kern="100" baseline="0" dirty="0">
                <a:cs typeface="B Compset" panose="00000400000000000000" pitchFamily="2" charset="-78"/>
              </a:rPr>
              <a:t> </a:t>
            </a:r>
            <a:r>
              <a:rPr lang="fa-IR" sz="2400" b="1" i="0" u="none" strike="noStrike" kern="100" baseline="0" dirty="0">
                <a:solidFill>
                  <a:srgbClr val="FF0000"/>
                </a:solidFill>
                <a:cs typeface="B Compset" panose="00000400000000000000" pitchFamily="2" charset="-78"/>
              </a:rPr>
              <a:t>مرگ </a:t>
            </a:r>
            <a:r>
              <a:rPr lang="fa-IR" sz="2400" b="1" i="0" u="none" strike="noStrike" kern="100" baseline="0" dirty="0" err="1">
                <a:solidFill>
                  <a:srgbClr val="FF0000"/>
                </a:solidFill>
                <a:cs typeface="B Compset" panose="00000400000000000000" pitchFamily="2" charset="-78"/>
              </a:rPr>
              <a:t>مغزي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از مهم </a:t>
            </a:r>
            <a:r>
              <a:rPr lang="fa-IR" sz="2400" b="0" i="0" u="none" strike="noStrike" kern="100" baseline="0" dirty="0" err="1">
                <a:cs typeface="B Nazanin" panose="00000400000000000000" pitchFamily="2" charset="-78"/>
              </a:rPr>
              <a:t>ترين</a:t>
            </a:r>
            <a:r>
              <a:rPr lang="fa-IR" sz="2400" b="0" i="0" u="none" strike="noStrike" kern="100" baseline="0" dirty="0">
                <a:cs typeface="B Nazanin" panose="00000400000000000000" pitchFamily="2" charset="-78"/>
              </a:rPr>
              <a:t> منابع </a:t>
            </a:r>
            <a:r>
              <a:rPr lang="fa-IR" sz="2400" b="0" i="0" u="none" strike="noStrike" kern="100" baseline="0" dirty="0" err="1">
                <a:cs typeface="B Nazanin" panose="00000400000000000000" pitchFamily="2" charset="-78"/>
              </a:rPr>
              <a:t>تامين</a:t>
            </a:r>
            <a:r>
              <a:rPr lang="fa-IR" sz="2400" b="0" i="0" u="none" strike="noStrike" kern="100" baseline="0" dirty="0">
                <a:cs typeface="B Nazanin" panose="00000400000000000000" pitchFamily="2" charset="-78"/>
              </a:rPr>
              <a:t> عضو در </a:t>
            </a:r>
            <a:r>
              <a:rPr lang="fa-IR" sz="2400" b="1" i="0" u="none" strike="noStrike" kern="100" baseline="0" dirty="0">
                <a:solidFill>
                  <a:srgbClr val="FF0000"/>
                </a:solidFill>
                <a:cs typeface="B Compset" panose="00000400000000000000" pitchFamily="2" charset="-78"/>
              </a:rPr>
              <a:t>انگلستان</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بوده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 در </a:t>
            </a:r>
            <a:r>
              <a:rPr lang="fa-IR" sz="2400" b="1" i="0" u="none" strike="noStrike" kern="100" baseline="0" dirty="0" err="1">
                <a:cs typeface="B Compset" panose="00000400000000000000" pitchFamily="2" charset="-78"/>
              </a:rPr>
              <a:t>چين</a:t>
            </a:r>
            <a:r>
              <a:rPr lang="fa-IR" sz="2400" b="1" i="0" u="none" strike="noStrike" kern="100" baseline="0" dirty="0">
                <a:cs typeface="B Compset" panose="00000400000000000000" pitchFamily="2" charset="-78"/>
              </a:rPr>
              <a:t> </a:t>
            </a:r>
            <a:r>
              <a:rPr lang="fa-IR" sz="2400" b="0" i="0" u="none" strike="noStrike" kern="100" baseline="0" dirty="0">
                <a:cs typeface="B Nazanin" panose="00000400000000000000" pitchFamily="2" charset="-78"/>
              </a:rPr>
              <a:t>تا </a:t>
            </a:r>
            <a:r>
              <a:rPr lang="fa-IR" sz="2400" b="0" i="0" u="none" strike="noStrike" kern="100" baseline="0" dirty="0" err="1">
                <a:cs typeface="B Nazanin" panose="00000400000000000000" pitchFamily="2" charset="-78"/>
              </a:rPr>
              <a:t>چندي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پيش</a:t>
            </a:r>
            <a:r>
              <a:rPr lang="fa-IR" sz="2400" b="0" i="0" u="none" strike="noStrike" kern="100" baseline="0" dirty="0">
                <a:cs typeface="B Nazanin" panose="00000400000000000000" pitchFamily="2" charset="-78"/>
              </a:rPr>
              <a:t> از </a:t>
            </a:r>
            <a:r>
              <a:rPr lang="fa-IR" sz="2400" b="1" i="0" u="none" strike="noStrike" kern="100" baseline="0" dirty="0" err="1">
                <a:solidFill>
                  <a:srgbClr val="FF0000"/>
                </a:solidFill>
                <a:cs typeface="B Compset" panose="00000400000000000000" pitchFamily="2" charset="-78"/>
              </a:rPr>
              <a:t>مجرمين</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اعدامي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منظور استفاده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شده است.</a:t>
            </a:r>
          </a:p>
        </p:txBody>
      </p:sp>
      <p:sp>
        <p:nvSpPr>
          <p:cNvPr id="4" name="Footer Placeholder 3">
            <a:extLst>
              <a:ext uri="{FF2B5EF4-FFF2-40B4-BE49-F238E27FC236}">
                <a16:creationId xmlns:a16="http://schemas.microsoft.com/office/drawing/2014/main" id="{93C59ADF-A76F-37D5-3FB1-72D6105CAD4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5925374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B87D4-7A61-4A83-52B9-B11013B039E4}"/>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مقدمه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92C2ADA-5569-DB63-B48D-74B3F3A38E77}"/>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 با توجه به </a:t>
            </a:r>
            <a:r>
              <a:rPr lang="fa-IR" sz="2800" b="0" i="0" u="none" strike="noStrike" kern="100" baseline="0" dirty="0">
                <a:solidFill>
                  <a:srgbClr val="FF0000"/>
                </a:solidFill>
                <a:cs typeface="B Nazanin" panose="00000400000000000000" pitchFamily="2" charset="-78"/>
              </a:rPr>
              <a:t>تفاوت در اعتقادات و مذاهب و ارزشها </a:t>
            </a:r>
            <a:r>
              <a:rPr lang="fa-IR" sz="2800" b="0" i="0" u="none" strike="noStrike" kern="100" baseline="0" dirty="0">
                <a:cs typeface="B Nazanin" panose="00000400000000000000" pitchFamily="2" charset="-78"/>
              </a:rPr>
              <a:t>در </a:t>
            </a:r>
            <a:r>
              <a:rPr lang="fa-IR" sz="2800" b="0" i="0" u="none" strike="noStrike" kern="100" baseline="0" dirty="0" err="1">
                <a:cs typeface="B Nazanin" panose="00000400000000000000" pitchFamily="2" charset="-78"/>
              </a:rPr>
              <a:t>كشورهاي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مخلتف</a:t>
            </a:r>
            <a:r>
              <a:rPr lang="fa-IR" sz="2800" b="0" i="0" u="none" strike="noStrike" kern="100" baseline="0" dirty="0">
                <a:cs typeface="B Nazanin" panose="00000400000000000000" pitchFamily="2" charset="-78"/>
              </a:rPr>
              <a:t>، در </a:t>
            </a:r>
            <a:r>
              <a:rPr lang="fa-IR" sz="2800" b="0" i="0" u="none" strike="noStrike" kern="100" baseline="0" dirty="0" err="1">
                <a:cs typeface="B Nazanin" panose="00000400000000000000" pitchFamily="2" charset="-78"/>
              </a:rPr>
              <a:t>برخي</a:t>
            </a:r>
            <a:r>
              <a:rPr lang="fa-IR" sz="2800" b="0" i="0" u="none" strike="noStrike" kern="100" baseline="0" dirty="0">
                <a:cs typeface="B Nazanin" panose="00000400000000000000" pitchFamily="2" charset="-78"/>
              </a:rPr>
              <a:t> موضوعات مطروحه در امر پيوند </a:t>
            </a:r>
            <a:r>
              <a:rPr lang="fa-IR" sz="2800" b="1" i="0" u="none" strike="noStrike" kern="100" baseline="0" dirty="0" err="1">
                <a:solidFill>
                  <a:srgbClr val="FF0000"/>
                </a:solidFill>
                <a:cs typeface="B Compset" panose="00000400000000000000" pitchFamily="2" charset="-78"/>
              </a:rPr>
              <a:t>نمي</a:t>
            </a:r>
            <a:r>
              <a:rPr lang="fa-IR" sz="2800" b="1" i="0" u="none" strike="noStrike" kern="100" baseline="0" dirty="0">
                <a:solidFill>
                  <a:srgbClr val="FF0000"/>
                </a:solidFill>
                <a:cs typeface="B Compset" panose="00000400000000000000" pitchFamily="2" charset="-78"/>
              </a:rPr>
              <a:t> توان </a:t>
            </a:r>
            <a:r>
              <a:rPr lang="fa-IR" sz="2800" b="1" i="0" u="none" strike="noStrike" kern="100" baseline="0" dirty="0" err="1">
                <a:solidFill>
                  <a:srgbClr val="FF0000"/>
                </a:solidFill>
                <a:cs typeface="B Compset" panose="00000400000000000000" pitchFamily="2" charset="-78"/>
              </a:rPr>
              <a:t>قوانين</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اخلاقي</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واحدي</a:t>
            </a:r>
            <a:r>
              <a:rPr lang="fa-IR" sz="2800" b="1" i="0" u="none" strike="noStrike" kern="100" baseline="0" dirty="0">
                <a:solidFill>
                  <a:srgbClr val="FF0000"/>
                </a:solidFill>
                <a:cs typeface="B Compset" panose="00000400000000000000" pitchFamily="2" charset="-78"/>
              </a:rPr>
              <a:t> را در </a:t>
            </a:r>
            <a:r>
              <a:rPr lang="fa-IR" sz="2800" b="1" i="0" u="none" strike="noStrike" kern="100" baseline="0" dirty="0" err="1">
                <a:solidFill>
                  <a:srgbClr val="FF0000"/>
                </a:solidFill>
                <a:cs typeface="B Compset" panose="00000400000000000000" pitchFamily="2" charset="-78"/>
              </a:rPr>
              <a:t>دنيا</a:t>
            </a:r>
            <a:r>
              <a:rPr lang="fa-IR" sz="2800" b="1" i="0" u="none" strike="noStrike" kern="100" baseline="0" dirty="0">
                <a:solidFill>
                  <a:srgbClr val="FF0000"/>
                </a:solidFill>
                <a:cs typeface="B Compset" panose="00000400000000000000" pitchFamily="2" charset="-78"/>
              </a:rPr>
              <a:t> انتظار داشت</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cs typeface="B Nazanin" panose="00000400000000000000" pitchFamily="2" charset="-78"/>
              </a:rPr>
              <a:t>كه</a:t>
            </a:r>
            <a:r>
              <a:rPr lang="fa-IR" sz="2800" b="0" i="0" u="none" strike="noStrike" kern="100" baseline="0" dirty="0">
                <a:cs typeface="B Nazanin" panose="00000400000000000000" pitchFamily="2" charset="-78"/>
              </a:rPr>
              <a:t> با توسل به آن ها بتوان </a:t>
            </a:r>
            <a:r>
              <a:rPr lang="fa-IR" sz="2800" b="1" i="0" u="none" strike="noStrike" kern="100" baseline="0" dirty="0">
                <a:cs typeface="B Compset" panose="00000400000000000000" pitchFamily="2" charset="-78"/>
              </a:rPr>
              <a:t>عمل </a:t>
            </a:r>
            <a:r>
              <a:rPr lang="fa-IR" sz="2800" b="1" i="0" u="none" strike="noStrike" kern="100" baseline="0" dirty="0" err="1">
                <a:cs typeface="B Compset" panose="00000400000000000000" pitchFamily="2" charset="-78"/>
              </a:rPr>
              <a:t>اخلاقي</a:t>
            </a:r>
            <a:r>
              <a:rPr lang="fa-IR" sz="2800" b="1" i="0" u="none" strike="noStrike" kern="100" baseline="0" dirty="0">
                <a:cs typeface="B Compset" panose="00000400000000000000" pitchFamily="2" charset="-78"/>
              </a:rPr>
              <a:t> و </a:t>
            </a:r>
            <a:r>
              <a:rPr lang="fa-IR" sz="2800" b="1" i="0" u="none" strike="noStrike" kern="100" baseline="0" dirty="0" err="1">
                <a:cs typeface="B Compset" panose="00000400000000000000" pitchFamily="2" charset="-78"/>
              </a:rPr>
              <a:t>غيراخلاقي</a:t>
            </a:r>
            <a:r>
              <a:rPr lang="fa-IR" sz="2800" b="0" i="0" u="none" strike="noStrike" kern="100" baseline="0" dirty="0">
                <a:cs typeface="B Nazanin" panose="00000400000000000000" pitchFamily="2" charset="-78"/>
              </a:rPr>
              <a:t> را </a:t>
            </a:r>
            <a:r>
              <a:rPr lang="fa-IR" sz="2800" b="0" i="0" u="none" strike="noStrike" kern="100" baseline="0" dirty="0" err="1">
                <a:cs typeface="B Nazanin" panose="00000400000000000000" pitchFamily="2" charset="-78"/>
              </a:rPr>
              <a:t>تعريف</a:t>
            </a:r>
            <a:r>
              <a:rPr lang="fa-IR" sz="2800" b="0" i="0" u="none" strike="noStrike" kern="100" baseline="0" dirty="0">
                <a:cs typeface="B Nazanin" panose="00000400000000000000" pitchFamily="2" charset="-78"/>
              </a:rPr>
              <a:t> و </a:t>
            </a:r>
            <a:r>
              <a:rPr lang="fa-IR" sz="2800" b="0" i="0" u="none" strike="noStrike" kern="100" baseline="0" dirty="0" err="1">
                <a:cs typeface="B Nazanin" panose="00000400000000000000" pitchFamily="2" charset="-78"/>
              </a:rPr>
              <a:t>تبيين</a:t>
            </a:r>
            <a:r>
              <a:rPr lang="fa-IR" sz="2800" b="0" i="0" u="none" strike="noStrike" kern="100" baseline="0" dirty="0">
                <a:cs typeface="B Nazanin" panose="00000400000000000000" pitchFamily="2" charset="-78"/>
              </a:rPr>
              <a:t> نمود.</a:t>
            </a:r>
          </a:p>
          <a:p>
            <a:pPr marR="0" lvl="0" rtl="1"/>
            <a:endParaRPr lang="fa-IR" sz="2800" b="0" i="0" u="none" strike="noStrike" kern="100" baseline="0" dirty="0">
              <a:cs typeface="B Nazanin" panose="00000400000000000000" pitchFamily="2" charset="-78"/>
            </a:endParaRPr>
          </a:p>
          <a:p>
            <a:pPr marR="0" lvl="0" rtl="1"/>
            <a:r>
              <a:rPr lang="fa-IR" sz="2800" b="0" i="0" u="none" strike="noStrike" kern="100" baseline="0" dirty="0">
                <a:cs typeface="B Nazanin" panose="00000400000000000000" pitchFamily="2" charset="-78"/>
              </a:rPr>
              <a:t> اما </a:t>
            </a:r>
            <a:r>
              <a:rPr lang="fa-IR" sz="2800" b="0" i="0" u="none" strike="noStrike" kern="100" baseline="0" dirty="0" err="1">
                <a:cs typeface="B Nazanin" panose="00000400000000000000" pitchFamily="2" charset="-78"/>
              </a:rPr>
              <a:t>برخي</a:t>
            </a:r>
            <a:r>
              <a:rPr lang="fa-IR" sz="2800" b="0" i="0" u="none" strike="noStrike" kern="100" baseline="0" dirty="0">
                <a:cs typeface="B Nazanin" panose="00000400000000000000" pitchFamily="2" charset="-78"/>
              </a:rPr>
              <a:t> </a:t>
            </a:r>
            <a:r>
              <a:rPr lang="fa-IR" sz="2800" b="1" i="0" u="none" strike="noStrike" kern="100" baseline="0" dirty="0">
                <a:solidFill>
                  <a:srgbClr val="FF0000"/>
                </a:solidFill>
                <a:cs typeface="B Compset" panose="00000400000000000000" pitchFamily="2" charset="-78"/>
              </a:rPr>
              <a:t>چارچوب ها و روش </a:t>
            </a:r>
            <a:r>
              <a:rPr lang="fa-IR" sz="2800" b="1" i="0" u="none" strike="noStrike" kern="100" baseline="0" dirty="0" err="1">
                <a:solidFill>
                  <a:srgbClr val="FF0000"/>
                </a:solidFill>
                <a:cs typeface="B Compset" panose="00000400000000000000" pitchFamily="2" charset="-78"/>
              </a:rPr>
              <a:t>هاي</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تحليلي</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در </a:t>
            </a:r>
            <a:r>
              <a:rPr lang="fa-IR" sz="2800" b="0" i="0" u="none" strike="noStrike" kern="100" baseline="0" dirty="0" err="1">
                <a:cs typeface="B Nazanin" panose="00000400000000000000" pitchFamily="2" charset="-78"/>
              </a:rPr>
              <a:t>دنيا</a:t>
            </a:r>
            <a:r>
              <a:rPr lang="fa-IR" sz="2800" b="0" i="0" u="none" strike="noStrike" kern="100" baseline="0" dirty="0">
                <a:cs typeface="B Nazanin" panose="00000400000000000000" pitchFamily="2" charset="-78"/>
              </a:rPr>
              <a:t> جهت </a:t>
            </a:r>
            <a:r>
              <a:rPr lang="fa-IR" sz="2800" b="0" i="0" u="none" strike="noStrike" kern="100" baseline="0" dirty="0" err="1">
                <a:cs typeface="B Nazanin" panose="00000400000000000000" pitchFamily="2" charset="-78"/>
              </a:rPr>
              <a:t>اين</a:t>
            </a:r>
            <a:r>
              <a:rPr lang="fa-IR" sz="2800" b="0" i="0" u="none" strike="noStrike" kern="100" baseline="0" dirty="0">
                <a:cs typeface="B Nazanin" panose="00000400000000000000" pitchFamily="2" charset="-78"/>
              </a:rPr>
              <a:t> پیوند اعض</a:t>
            </a:r>
            <a:r>
              <a:rPr lang="fa-IR" sz="2800" kern="100" dirty="0"/>
              <a:t>ا </a:t>
            </a:r>
            <a:r>
              <a:rPr lang="fa-IR" sz="2800" b="0" i="0" u="none" strike="noStrike" kern="100" baseline="0" dirty="0" err="1">
                <a:cs typeface="B Nazanin" panose="00000400000000000000" pitchFamily="2" charset="-78"/>
              </a:rPr>
              <a:t>پيشنهاد</a:t>
            </a:r>
            <a:r>
              <a:rPr lang="fa-IR" sz="2800" b="0" i="0" u="none" strike="noStrike" kern="100" baseline="0" dirty="0">
                <a:cs typeface="B Nazanin" panose="00000400000000000000" pitchFamily="2" charset="-78"/>
              </a:rPr>
              <a:t> شده </a:t>
            </a:r>
            <a:r>
              <a:rPr lang="fa-IR" sz="2800" b="0" i="0" u="none" strike="noStrike" kern="100" baseline="0" dirty="0" err="1">
                <a:cs typeface="B Nazanin" panose="00000400000000000000" pitchFamily="2" charset="-78"/>
              </a:rPr>
              <a:t>اند</a:t>
            </a:r>
            <a:r>
              <a:rPr lang="fa-IR" sz="2800" b="0" i="0" u="none" strike="noStrike" kern="100" baseline="0" dirty="0">
                <a:cs typeface="B Nazanin" panose="00000400000000000000" pitchFamily="2" charset="-78"/>
              </a:rPr>
              <a:t>. </a:t>
            </a:r>
          </a:p>
          <a:p>
            <a:pPr marR="0" lvl="0" rtl="1"/>
            <a:r>
              <a:rPr lang="fa-IR" sz="2800" b="0" i="0" u="none" strike="noStrike" kern="100" baseline="0" dirty="0">
                <a:cs typeface="B Nazanin" panose="00000400000000000000" pitchFamily="2" charset="-78"/>
              </a:rPr>
              <a:t>در هر حال موضوعات فراوان وجود دارند </a:t>
            </a:r>
            <a:r>
              <a:rPr lang="fa-IR" sz="2800" b="0" i="0" u="none" strike="noStrike" kern="100" baseline="0" dirty="0" err="1">
                <a:cs typeface="B Nazanin" panose="00000400000000000000" pitchFamily="2" charset="-78"/>
              </a:rPr>
              <a:t>كه</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نيازمند</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بررسي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هاي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بيشتر</a:t>
            </a:r>
            <a:r>
              <a:rPr lang="fa-IR" sz="2800" b="0" i="0" u="none" strike="noStrike" kern="100" baseline="0" dirty="0">
                <a:cs typeface="B Nazanin" panose="00000400000000000000" pitchFamily="2" charset="-78"/>
              </a:rPr>
              <a:t> براساس </a:t>
            </a:r>
            <a:r>
              <a:rPr lang="fa-IR" sz="2800" b="0" i="0" u="none" strike="noStrike" kern="100" baseline="0" dirty="0">
                <a:solidFill>
                  <a:srgbClr val="FF0000"/>
                </a:solidFill>
                <a:cs typeface="B Nazanin" panose="00000400000000000000" pitchFamily="2" charset="-78"/>
              </a:rPr>
              <a:t>ارزش </a:t>
            </a:r>
            <a:r>
              <a:rPr lang="fa-IR" sz="2800" b="0" i="0" u="none" strike="noStrike" kern="100" baseline="0" dirty="0" err="1">
                <a:solidFill>
                  <a:srgbClr val="FF0000"/>
                </a:solidFill>
                <a:cs typeface="B Nazanin" panose="00000400000000000000" pitchFamily="2" charset="-78"/>
              </a:rPr>
              <a:t>هاي</a:t>
            </a:r>
            <a:r>
              <a:rPr lang="fa-IR" sz="2800" b="0" i="0" u="none" strike="noStrike" kern="100" baseline="0" dirty="0">
                <a:solidFill>
                  <a:srgbClr val="FF0000"/>
                </a:solidFill>
                <a:cs typeface="B Nazanin" panose="00000400000000000000" pitchFamily="2" charset="-78"/>
              </a:rPr>
              <a:t> هر جامعه </a:t>
            </a:r>
            <a:r>
              <a:rPr lang="fa-IR" sz="2800" b="0" i="0" u="none" strike="noStrike" kern="100" baseline="0" dirty="0" err="1">
                <a:cs typeface="B Nazanin" panose="00000400000000000000" pitchFamily="2" charset="-78"/>
              </a:rPr>
              <a:t>مي</a:t>
            </a:r>
            <a:r>
              <a:rPr lang="fa-IR" sz="2800" b="0" i="0" u="none" strike="noStrike" kern="100" baseline="0" dirty="0">
                <a:cs typeface="B Nazanin" panose="00000400000000000000" pitchFamily="2" charset="-78"/>
              </a:rPr>
              <a:t> باشند.</a:t>
            </a:r>
          </a:p>
          <a:p>
            <a:pPr marR="0" lvl="0" rtl="1"/>
            <a:endParaRPr lang="fa-IR" sz="2800" b="0" i="0" u="none" strike="noStrike" kern="100" baseline="0" dirty="0">
              <a:cs typeface="B Nazanin" panose="00000400000000000000" pitchFamily="2" charset="-78"/>
            </a:endParaRPr>
          </a:p>
          <a:p>
            <a:pPr marR="0" lvl="0" rtl="1"/>
            <a:r>
              <a:rPr lang="fa-IR" sz="2800" b="1" i="0" u="none" strike="noStrike" kern="100" baseline="0" dirty="0">
                <a:solidFill>
                  <a:srgbClr val="FF0000"/>
                </a:solidFill>
                <a:cs typeface="B Nazanin" panose="00000400000000000000" pitchFamily="2" charset="-78"/>
              </a:rPr>
              <a:t> در ادامه به </a:t>
            </a:r>
            <a:r>
              <a:rPr lang="fa-IR" sz="2800" b="1" i="0" u="none" strike="noStrike" kern="100" baseline="0" dirty="0" err="1">
                <a:solidFill>
                  <a:srgbClr val="FF0000"/>
                </a:solidFill>
                <a:cs typeface="B Nazanin" panose="00000400000000000000" pitchFamily="2" charset="-78"/>
              </a:rPr>
              <a:t>برخي</a:t>
            </a:r>
            <a:r>
              <a:rPr lang="fa-IR" sz="2800" b="1" i="0" u="none" strike="noStrike" kern="100" baseline="0" dirty="0">
                <a:solidFill>
                  <a:srgbClr val="FF0000"/>
                </a:solidFill>
                <a:cs typeface="B Nazanin" panose="00000400000000000000" pitchFamily="2" charset="-78"/>
              </a:rPr>
              <a:t> از مسائل عمده در </a:t>
            </a:r>
            <a:r>
              <a:rPr lang="fa-IR" sz="2800" b="1" i="0" u="none" strike="noStrike" kern="100" baseline="0" dirty="0" err="1">
                <a:solidFill>
                  <a:srgbClr val="FF0000"/>
                </a:solidFill>
                <a:cs typeface="B Nazanin" panose="00000400000000000000" pitchFamily="2" charset="-78"/>
              </a:rPr>
              <a:t>زمينه</a:t>
            </a:r>
            <a:r>
              <a:rPr lang="fa-IR" sz="2800" b="1" i="0" u="none" strike="noStrike" kern="100" baseline="0" dirty="0">
                <a:solidFill>
                  <a:srgbClr val="FF0000"/>
                </a:solidFill>
                <a:cs typeface="B Nazanin" panose="00000400000000000000" pitchFamily="2" charset="-78"/>
              </a:rPr>
              <a:t> پيوند اعضاء اشاره خواهد شد:   </a:t>
            </a:r>
            <a:endParaRPr lang="en-US" sz="2800" b="1" i="0" u="none" strike="noStrike" kern="100" baseline="0" dirty="0">
              <a:solidFill>
                <a:srgbClr val="FF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B7C77820-A512-16A8-6245-05DD772FF4E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190306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8261-E3F1-EAE0-F936-3C65C49FAB33}"/>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پيوند عضو از جسد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BE14E152-E3B9-9E5F-D882-07FD7E35F5BC}"/>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مباحث </a:t>
            </a:r>
            <a:r>
              <a:rPr lang="fa-IR" sz="2800" b="0" i="0" u="none" strike="noStrike" kern="100" baseline="0" dirty="0" err="1">
                <a:cs typeface="B Nazanin" panose="00000400000000000000" pitchFamily="2" charset="-78"/>
              </a:rPr>
              <a:t>مفصلي</a:t>
            </a:r>
            <a:r>
              <a:rPr lang="fa-IR" sz="2800" b="0" i="0" u="none" strike="noStrike" kern="100" baseline="0" dirty="0">
                <a:cs typeface="B Nazanin" panose="00000400000000000000" pitchFamily="2" charset="-78"/>
              </a:rPr>
              <a:t> در خصوص </a:t>
            </a:r>
            <a:r>
              <a:rPr lang="fa-IR" sz="2800" b="1" i="0" u="none" strike="noStrike" kern="100" baseline="0" dirty="0">
                <a:solidFill>
                  <a:srgbClr val="FF0000"/>
                </a:solidFill>
                <a:cs typeface="B Compset" panose="00000400000000000000" pitchFamily="2" charset="-78"/>
              </a:rPr>
              <a:t>پيوند عضو از جسد</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در </a:t>
            </a:r>
            <a:r>
              <a:rPr lang="fa-IR" sz="2800" b="0" i="0" u="none" strike="noStrike" kern="100" baseline="0" dirty="0" err="1">
                <a:cs typeface="B Nazanin" panose="00000400000000000000" pitchFamily="2" charset="-78"/>
              </a:rPr>
              <a:t>دنيا</a:t>
            </a:r>
            <a:r>
              <a:rPr lang="fa-IR" sz="2800" b="0" i="0" u="none" strike="noStrike" kern="100" baseline="0" dirty="0">
                <a:cs typeface="B Nazanin" panose="00000400000000000000" pitchFamily="2" charset="-78"/>
              </a:rPr>
              <a:t> مطرح </a:t>
            </a:r>
            <a:r>
              <a:rPr lang="fa-IR" sz="2800" b="0" i="0" u="none" strike="noStrike" kern="100" baseline="0" dirty="0" err="1">
                <a:cs typeface="B Nazanin" panose="00000400000000000000" pitchFamily="2" charset="-78"/>
              </a:rPr>
              <a:t>مي</a:t>
            </a:r>
            <a:r>
              <a:rPr lang="fa-IR" sz="2800" b="0" i="0" u="none" strike="noStrike" kern="100" baseline="0" dirty="0">
                <a:cs typeface="B Nazanin" panose="00000400000000000000" pitchFamily="2" charset="-78"/>
              </a:rPr>
              <a:t> باشند. </a:t>
            </a:r>
            <a:r>
              <a:rPr lang="fa-IR" sz="2800" b="0" i="0" u="none" strike="noStrike" kern="100" baseline="0" dirty="0" err="1">
                <a:cs typeface="B Nazanin" panose="00000400000000000000" pitchFamily="2" charset="-78"/>
              </a:rPr>
              <a:t>برخي</a:t>
            </a:r>
            <a:r>
              <a:rPr lang="fa-IR" sz="2800" b="0" i="0" u="none" strike="noStrike" kern="100" baseline="0" dirty="0">
                <a:cs typeface="B Nazanin" panose="00000400000000000000" pitchFamily="2" charset="-78"/>
              </a:rPr>
              <a:t> از آن موضوعات عبارتند از:  </a:t>
            </a:r>
          </a:p>
          <a:p>
            <a:pPr marL="1828800" lvl="4" indent="0">
              <a:buNone/>
            </a:pPr>
            <a:r>
              <a:rPr lang="fa-IR" sz="2800" b="0" i="0" u="none" strike="noStrike" kern="100" baseline="0" dirty="0">
                <a:cs typeface="B Nazanin" panose="00000400000000000000" pitchFamily="2" charset="-78"/>
              </a:rPr>
              <a:t>1) اخذ </a:t>
            </a:r>
            <a:r>
              <a:rPr lang="fa-IR" sz="2800" b="0" i="0" u="none" strike="noStrike" kern="100" baseline="0" dirty="0" err="1">
                <a:cs typeface="B Nazanin" panose="00000400000000000000" pitchFamily="2" charset="-78"/>
              </a:rPr>
              <a:t>رضايت</a:t>
            </a:r>
            <a:r>
              <a:rPr lang="fa-IR" sz="2800" b="0" i="0" u="none" strike="noStrike" kern="100" baseline="0" dirty="0">
                <a:cs typeface="B Nazanin" panose="00000400000000000000" pitchFamily="2" charset="-78"/>
              </a:rPr>
              <a:t> و راه </a:t>
            </a:r>
            <a:r>
              <a:rPr lang="fa-IR" sz="2800" b="0" i="0" u="none" strike="noStrike" kern="100" baseline="0" dirty="0" err="1">
                <a:cs typeface="B Nazanin" panose="00000400000000000000" pitchFamily="2" charset="-78"/>
              </a:rPr>
              <a:t>هاي</a:t>
            </a:r>
            <a:r>
              <a:rPr lang="fa-IR" sz="2800" b="0" i="0" u="none" strike="noStrike" kern="100" baseline="0" dirty="0">
                <a:cs typeface="B Nazanin" panose="00000400000000000000" pitchFamily="2" charset="-78"/>
              </a:rPr>
              <a:t> آن  </a:t>
            </a:r>
          </a:p>
          <a:p>
            <a:pPr marL="1828800" lvl="4" indent="0">
              <a:buNone/>
            </a:pPr>
            <a:r>
              <a:rPr lang="fa-IR" sz="2800" b="0" i="0" u="none" strike="noStrike" kern="100" baseline="0" dirty="0">
                <a:cs typeface="B Nazanin" panose="00000400000000000000" pitchFamily="2" charset="-78"/>
              </a:rPr>
              <a:t>2) روش </a:t>
            </a:r>
            <a:r>
              <a:rPr lang="fa-IR" sz="2800" b="0" i="0" u="none" strike="noStrike" kern="100" baseline="0" dirty="0" err="1">
                <a:cs typeface="B Nazanin" panose="00000400000000000000" pitchFamily="2" charset="-78"/>
              </a:rPr>
              <a:t>اطمينان</a:t>
            </a:r>
            <a:r>
              <a:rPr lang="fa-IR" sz="2800" b="0" i="0" u="none" strike="noStrike" kern="100" baseline="0" dirty="0">
                <a:cs typeface="B Nazanin" panose="00000400000000000000" pitchFamily="2" charset="-78"/>
              </a:rPr>
              <a:t> از مرگ </a:t>
            </a:r>
            <a:r>
              <a:rPr lang="fa-IR" sz="2800" b="0" i="0" u="none" strike="noStrike" kern="100" baseline="0" dirty="0" err="1">
                <a:cs typeface="B Nazanin" panose="00000400000000000000" pitchFamily="2" charset="-78"/>
              </a:rPr>
              <a:t>قطعي</a:t>
            </a:r>
            <a:r>
              <a:rPr lang="fa-IR" sz="2800" b="0" i="0" u="none" strike="noStrike" kern="100" baseline="0" dirty="0">
                <a:cs typeface="B Nazanin" panose="00000400000000000000" pitchFamily="2" charset="-78"/>
              </a:rPr>
              <a:t> </a:t>
            </a:r>
            <a:r>
              <a:rPr lang="fa-IR" sz="2800" b="0" i="0" u="none" strike="noStrike" kern="100" baseline="0" dirty="0">
                <a:latin typeface="Times New Roman" panose="02020603050405020304" pitchFamily="18" charset="0"/>
                <a:cs typeface="B Nazanin" panose="00000400000000000000" pitchFamily="2" charset="-78"/>
              </a:rPr>
              <a:t> </a:t>
            </a:r>
          </a:p>
          <a:p>
            <a:pPr marL="1828800" lvl="4" indent="0">
              <a:buNone/>
            </a:pPr>
            <a:r>
              <a:rPr lang="fa-IR" sz="2800" b="0" i="0" u="none" strike="noStrike" kern="100" baseline="0" dirty="0">
                <a:cs typeface="B Nazanin" panose="00000400000000000000" pitchFamily="2" charset="-78"/>
              </a:rPr>
              <a:t>3) مباحث </a:t>
            </a:r>
            <a:r>
              <a:rPr lang="fa-IR" sz="2800" b="0" i="0" u="none" strike="noStrike" kern="100" baseline="0" dirty="0" err="1">
                <a:cs typeface="B Nazanin" panose="00000400000000000000" pitchFamily="2" charset="-78"/>
              </a:rPr>
              <a:t>اخلاقي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پيرامون</a:t>
            </a:r>
            <a:r>
              <a:rPr lang="fa-IR" sz="2800" b="0" i="0" u="none" strike="noStrike" kern="100" baseline="0" dirty="0">
                <a:cs typeface="B Nazanin" panose="00000400000000000000" pitchFamily="2" charset="-78"/>
              </a:rPr>
              <a:t> پيوند عضو از مرگ </a:t>
            </a:r>
            <a:r>
              <a:rPr lang="fa-IR" sz="2800" b="0" i="0" u="none" strike="noStrike" kern="100" baseline="0" dirty="0" err="1">
                <a:cs typeface="B Nazanin" panose="00000400000000000000" pitchFamily="2" charset="-78"/>
              </a:rPr>
              <a:t>مغزي</a:t>
            </a:r>
            <a:r>
              <a:rPr lang="fa-IR" sz="2800" b="0" i="0" u="none" strike="noStrike" kern="100" baseline="0" dirty="0">
                <a:cs typeface="B Nazanin" panose="00000400000000000000" pitchFamily="2" charset="-78"/>
              </a:rPr>
              <a:t>  </a:t>
            </a:r>
          </a:p>
          <a:p>
            <a:pPr marL="1828800" lvl="4" indent="0">
              <a:buNone/>
            </a:pPr>
            <a:r>
              <a:rPr lang="fa-IR" sz="2800" b="0" i="0" u="none" strike="noStrike" kern="100" baseline="0" dirty="0">
                <a:cs typeface="B Nazanin" panose="00000400000000000000" pitchFamily="2" charset="-78"/>
              </a:rPr>
              <a:t>4) مباحث </a:t>
            </a:r>
            <a:r>
              <a:rPr lang="fa-IR" sz="2800" b="0" i="0" u="none" strike="noStrike" kern="100" baseline="0" dirty="0" err="1">
                <a:cs typeface="B Nazanin" panose="00000400000000000000" pitchFamily="2" charset="-78"/>
              </a:rPr>
              <a:t>پيرامون</a:t>
            </a:r>
            <a:r>
              <a:rPr lang="fa-IR" sz="2800" b="0" i="0" u="none" strike="noStrike" kern="100" baseline="0" dirty="0">
                <a:cs typeface="B Nazanin" panose="00000400000000000000" pitchFamily="2" charset="-78"/>
              </a:rPr>
              <a:t> پيوند عضو از </a:t>
            </a:r>
            <a:r>
              <a:rPr lang="fa-IR" sz="2800" b="0" i="0" u="none" strike="noStrike" kern="100" baseline="0" dirty="0" err="1">
                <a:cs typeface="B Nazanin" panose="00000400000000000000" pitchFamily="2" charset="-78"/>
              </a:rPr>
              <a:t>كودكان</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آنانسفال</a:t>
            </a:r>
            <a:r>
              <a:rPr lang="fa-IR" sz="2800" b="0" i="0" u="none" strike="noStrike" kern="100" baseline="0" dirty="0">
                <a:latin typeface="Times New Roman" panose="02020603050405020304" pitchFamily="18" charset="0"/>
                <a:cs typeface="B Nazanin" panose="00000400000000000000" pitchFamily="2" charset="-78"/>
              </a:rPr>
              <a:t> </a:t>
            </a:r>
          </a:p>
        </p:txBody>
      </p:sp>
      <p:sp>
        <p:nvSpPr>
          <p:cNvPr id="4" name="Footer Placeholder 3">
            <a:extLst>
              <a:ext uri="{FF2B5EF4-FFF2-40B4-BE49-F238E27FC236}">
                <a16:creationId xmlns:a16="http://schemas.microsoft.com/office/drawing/2014/main" id="{E556977A-3638-1124-84CB-221EE736949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684155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F41E-69AA-FFF5-6688-F1488F626B57}"/>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اخذ </a:t>
            </a:r>
            <a:r>
              <a:rPr lang="fa-IR" b="0" i="0" u="none" strike="noStrike" kern="100" baseline="0" dirty="0" err="1">
                <a:solidFill>
                  <a:srgbClr val="7030A0"/>
                </a:solidFill>
                <a:cs typeface="B Titr" panose="00000700000000000000" pitchFamily="2" charset="-78"/>
              </a:rPr>
              <a:t>رضايت</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93DC6772-F84A-8CF0-F473-3494F982691A}"/>
              </a:ext>
            </a:extLst>
          </p:cNvPr>
          <p:cNvSpPr>
            <a:spLocks noGrp="1"/>
          </p:cNvSpPr>
          <p:nvPr>
            <p:ph type="body" idx="1"/>
          </p:nvPr>
        </p:nvSpPr>
        <p:spPr/>
        <p:txBody>
          <a:bodyPr>
            <a:normAutofit/>
          </a:bodyPr>
          <a:lstStyle/>
          <a:p>
            <a:pPr marR="0" lvl="0" rtl="1"/>
            <a:r>
              <a:rPr lang="fa-IR" sz="2800" b="1" i="0" u="none" strike="noStrike" kern="100" baseline="0" dirty="0">
                <a:cs typeface="B Nazanin" panose="00000400000000000000" pitchFamily="2" charset="-78"/>
              </a:rPr>
              <a:t>اخذ </a:t>
            </a:r>
            <a:r>
              <a:rPr lang="fa-IR" sz="2800" b="1" i="0" u="none" strike="noStrike" kern="100" baseline="0" dirty="0" err="1">
                <a:cs typeface="B Nazanin" panose="00000400000000000000" pitchFamily="2" charset="-78"/>
              </a:rPr>
              <a:t>رضايت</a:t>
            </a:r>
            <a:r>
              <a:rPr lang="fa-IR" sz="2800" b="1" i="0" u="none" strike="noStrike" kern="100" baseline="0" dirty="0">
                <a:cs typeface="B Nazanin" panose="00000400000000000000" pitchFamily="2" charset="-78"/>
              </a:rPr>
              <a:t> </a:t>
            </a:r>
            <a:r>
              <a:rPr lang="fa-IR" sz="2800" i="0" u="none" strike="noStrike" kern="100" baseline="0" dirty="0">
                <a:solidFill>
                  <a:srgbClr val="FF0000"/>
                </a:solidFill>
                <a:cs typeface="B Nazanin" panose="00000400000000000000" pitchFamily="2" charset="-78"/>
              </a:rPr>
              <a:t>از </a:t>
            </a:r>
            <a:r>
              <a:rPr lang="fa-IR" sz="2800" i="0" u="none" strike="noStrike" kern="100" baseline="0" dirty="0">
                <a:solidFill>
                  <a:srgbClr val="FF0000"/>
                </a:solidFill>
                <a:cs typeface="B Compset" panose="00000400000000000000" pitchFamily="2" charset="-78"/>
              </a:rPr>
              <a:t>مهم </a:t>
            </a:r>
            <a:r>
              <a:rPr lang="fa-IR" sz="2800" i="0" u="none" strike="noStrike" kern="100" baseline="0" dirty="0" err="1">
                <a:solidFill>
                  <a:srgbClr val="FF0000"/>
                </a:solidFill>
                <a:cs typeface="B Compset" panose="00000400000000000000" pitchFamily="2" charset="-78"/>
              </a:rPr>
              <a:t>ترين</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مشكلات</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در پيوند عضو از </a:t>
            </a:r>
            <a:r>
              <a:rPr lang="fa-IR" sz="2800" i="0" u="none" strike="noStrike" kern="100" baseline="0" dirty="0">
                <a:solidFill>
                  <a:srgbClr val="FF0000"/>
                </a:solidFill>
                <a:cs typeface="B Nazanin" panose="00000400000000000000" pitchFamily="2" charset="-78"/>
              </a:rPr>
              <a:t>جسد و مرگ </a:t>
            </a:r>
            <a:r>
              <a:rPr lang="fa-IR" sz="2800" i="0" u="none" strike="noStrike" kern="100" baseline="0" dirty="0" err="1">
                <a:solidFill>
                  <a:srgbClr val="FF0000"/>
                </a:solidFill>
                <a:cs typeface="B Nazanin" panose="00000400000000000000" pitchFamily="2" charset="-78"/>
              </a:rPr>
              <a:t>مغزي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cs typeface="B Nazanin" panose="00000400000000000000" pitchFamily="2" charset="-78"/>
              </a:rPr>
              <a:t>مي</a:t>
            </a:r>
            <a:r>
              <a:rPr lang="fa-IR" sz="2800" i="0" u="none" strike="noStrike" kern="100" baseline="0" dirty="0">
                <a:cs typeface="B Nazanin" panose="00000400000000000000" pitchFamily="2" charset="-78"/>
              </a:rPr>
              <a:t> باشد. </a:t>
            </a:r>
            <a:r>
              <a:rPr lang="fa-IR" sz="2800" i="0" u="none" strike="noStrike" kern="100" baseline="0" dirty="0">
                <a:latin typeface="Times New Roman" panose="02020603050405020304" pitchFamily="18" charset="0"/>
                <a:cs typeface="B Nazanin" panose="00000400000000000000" pitchFamily="2" charset="-78"/>
              </a:rPr>
              <a:t> </a:t>
            </a:r>
          </a:p>
          <a:p>
            <a:pPr marR="0" lvl="0" rtl="1"/>
            <a:endParaRPr lang="fa-IR" sz="2800" i="0" u="none" strike="noStrike" kern="100" baseline="0" dirty="0">
              <a:latin typeface="Times New Roman" panose="02020603050405020304" pitchFamily="18" charset="0"/>
              <a:cs typeface="B Nazanin" panose="00000400000000000000" pitchFamily="2" charset="-78"/>
            </a:endParaRPr>
          </a:p>
          <a:p>
            <a:pPr marR="0" lvl="0" rtl="1"/>
            <a:r>
              <a:rPr lang="fa-IR" sz="2800" i="0" u="none" strike="noStrike" kern="100" baseline="0" dirty="0">
                <a:cs typeface="B Nazanin" panose="00000400000000000000" pitchFamily="2" charset="-78"/>
              </a:rPr>
              <a:t>در </a:t>
            </a:r>
            <a:r>
              <a:rPr lang="fa-IR" sz="2800" i="0" u="none" strike="noStrike" kern="100" baseline="0" dirty="0" err="1">
                <a:cs typeface="B Nazanin" panose="00000400000000000000" pitchFamily="2" charset="-78"/>
              </a:rPr>
              <a:t>بسياري</a:t>
            </a:r>
            <a:r>
              <a:rPr lang="fa-IR" sz="2800" i="0" u="none" strike="noStrike" kern="100" baseline="0" dirty="0">
                <a:cs typeface="B Nazanin" panose="00000400000000000000" pitchFamily="2" charset="-78"/>
              </a:rPr>
              <a:t> از </a:t>
            </a:r>
            <a:r>
              <a:rPr lang="fa-IR" sz="2800" i="0" u="none" strike="noStrike" kern="100" baseline="0" dirty="0">
                <a:solidFill>
                  <a:srgbClr val="FF0000"/>
                </a:solidFill>
                <a:cs typeface="B Compset" panose="00000400000000000000" pitchFamily="2" charset="-78"/>
              </a:rPr>
              <a:t>جوامع </a:t>
            </a:r>
            <a:r>
              <a:rPr lang="fa-IR" sz="2800" i="0" u="none" strike="noStrike" kern="100" baseline="0" dirty="0" err="1">
                <a:solidFill>
                  <a:srgbClr val="FF0000"/>
                </a:solidFill>
                <a:cs typeface="B Compset" panose="00000400000000000000" pitchFamily="2" charset="-78"/>
              </a:rPr>
              <a:t>مذهبي</a:t>
            </a:r>
            <a:r>
              <a:rPr lang="fa-IR" sz="2800" i="0" u="none" strike="noStrike" kern="100" baseline="0" dirty="0">
                <a:solidFill>
                  <a:srgbClr val="FF0000"/>
                </a:solidFill>
                <a:cs typeface="B Compset" panose="00000400000000000000" pitchFamily="2" charset="-78"/>
              </a:rPr>
              <a:t> و </a:t>
            </a:r>
            <a:r>
              <a:rPr lang="fa-IR" sz="2800" i="0" u="none" strike="noStrike" kern="100" baseline="0" dirty="0" err="1">
                <a:solidFill>
                  <a:srgbClr val="FF0000"/>
                </a:solidFill>
                <a:cs typeface="B Compset" panose="00000400000000000000" pitchFamily="2" charset="-78"/>
              </a:rPr>
              <a:t>حتي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غير</a:t>
            </a:r>
            <a:r>
              <a:rPr lang="fa-IR" sz="2800" i="0" u="none" strike="noStrike" kern="100" baseline="0" dirty="0">
                <a:solidFill>
                  <a:srgbClr val="FF0000"/>
                </a:solidFill>
                <a:cs typeface="B Nazanin" panose="00000400000000000000" pitchFamily="2" charset="-78"/>
              </a:rPr>
              <a:t> مذهبی </a:t>
            </a:r>
            <a:r>
              <a:rPr lang="fa-IR" sz="2800" i="0" u="none" strike="noStrike" kern="100" baseline="0" dirty="0">
                <a:cs typeface="B Nazanin" panose="00000400000000000000" pitchFamily="2" charset="-78"/>
              </a:rPr>
              <a:t>مثل ژاپن، در مسأله اخذ رضایت </a:t>
            </a:r>
            <a:r>
              <a:rPr lang="fa-IR" sz="2800" i="0" u="none" strike="noStrike" kern="100" baseline="0" dirty="0" err="1">
                <a:cs typeface="B Nazanin" panose="00000400000000000000" pitchFamily="2" charset="-78"/>
              </a:rPr>
              <a:t>مشكلات</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جدي</a:t>
            </a:r>
            <a:r>
              <a:rPr lang="fa-IR" sz="2800" i="0" u="none" strike="noStrike" kern="100" baseline="0" dirty="0">
                <a:cs typeface="B Nazanin" panose="00000400000000000000" pitchFamily="2" charset="-78"/>
              </a:rPr>
              <a:t> دارد.</a:t>
            </a:r>
          </a:p>
          <a:p>
            <a:pPr marR="0" lvl="0" rtl="1"/>
            <a:endParaRPr lang="fa-IR" sz="2800" i="0" u="none" strike="noStrike" kern="100" baseline="0" dirty="0">
              <a:cs typeface="B Nazanin" panose="00000400000000000000" pitchFamily="2" charset="-78"/>
            </a:endParaRPr>
          </a:p>
          <a:p>
            <a:pPr marR="0" lvl="0" rtl="1"/>
            <a:r>
              <a:rPr lang="fa-IR" sz="2800" i="0" u="none" strike="noStrike" kern="100" baseline="0" dirty="0">
                <a:cs typeface="B Nazanin" panose="00000400000000000000" pitchFamily="2" charset="-78"/>
              </a:rPr>
              <a:t> خوشبختانه </a:t>
            </a:r>
            <a:r>
              <a:rPr lang="fa-IR" sz="2800" i="0" u="none" strike="noStrike" kern="100" baseline="0" dirty="0">
                <a:solidFill>
                  <a:srgbClr val="FF0000"/>
                </a:solidFill>
                <a:cs typeface="B Compset" panose="00000400000000000000" pitchFamily="2" charset="-78"/>
              </a:rPr>
              <a:t>در </a:t>
            </a:r>
            <a:r>
              <a:rPr lang="fa-IR" sz="2800" i="0" u="none" strike="noStrike" kern="100" baseline="0" dirty="0" err="1">
                <a:solidFill>
                  <a:srgbClr val="FF0000"/>
                </a:solidFill>
                <a:cs typeface="B Compset" panose="00000400000000000000" pitchFamily="2" charset="-78"/>
              </a:rPr>
              <a:t>كشور</a:t>
            </a:r>
            <a:r>
              <a:rPr lang="fa-IR" sz="2800" i="0" u="none" strike="noStrike" kern="100" baseline="0" dirty="0">
                <a:solidFill>
                  <a:srgbClr val="FF0000"/>
                </a:solidFill>
                <a:cs typeface="B Compset" panose="00000400000000000000" pitchFamily="2" charset="-78"/>
              </a:rPr>
              <a:t> ما</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cs typeface="B Nazanin" panose="00000400000000000000" pitchFamily="2" charset="-78"/>
              </a:rPr>
              <a:t>مسير</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طولاني</a:t>
            </a:r>
            <a:r>
              <a:rPr lang="fa-IR" sz="2800" i="0" u="none" strike="noStrike" kern="100" baseline="0" dirty="0">
                <a:cs typeface="B Nazanin" panose="00000400000000000000" pitchFamily="2" charset="-78"/>
              </a:rPr>
              <a:t> در </a:t>
            </a:r>
            <a:r>
              <a:rPr lang="fa-IR" sz="2800" i="0" u="none" strike="noStrike" kern="100" baseline="0" dirty="0" err="1">
                <a:cs typeface="B Nazanin" panose="00000400000000000000" pitchFamily="2" charset="-78"/>
              </a:rPr>
              <a:t>اين</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زمينه</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طي</a:t>
            </a:r>
            <a:r>
              <a:rPr lang="fa-IR" sz="2800" i="0" u="none" strike="noStrike" kern="100" baseline="0" dirty="0">
                <a:cs typeface="B Nazanin" panose="00000400000000000000" pitchFamily="2" charset="-78"/>
              </a:rPr>
              <a:t> شده است </a:t>
            </a:r>
            <a:r>
              <a:rPr lang="fa-IR" sz="2800" i="0" u="none" strike="noStrike" kern="100" baseline="0" dirty="0" err="1">
                <a:cs typeface="B Nazanin" panose="00000400000000000000" pitchFamily="2" charset="-78"/>
              </a:rPr>
              <a:t>ولي</a:t>
            </a:r>
            <a:r>
              <a:rPr lang="fa-IR" sz="2800" i="0" u="none" strike="noStrike" kern="100" baseline="0" dirty="0">
                <a:cs typeface="B Nazanin" panose="00000400000000000000" pitchFamily="2" charset="-78"/>
              </a:rPr>
              <a:t> هنوز گسترش بستر فرهنگ </a:t>
            </a:r>
            <a:r>
              <a:rPr lang="fa-IR" sz="2800" i="0" u="none" strike="noStrike" kern="100" baseline="0" dirty="0" err="1">
                <a:cs typeface="B Nazanin" panose="00000400000000000000" pitchFamily="2" charset="-78"/>
              </a:rPr>
              <a:t>مردمي</a:t>
            </a:r>
            <a:r>
              <a:rPr lang="fa-IR" sz="2800" i="0" u="none" strike="noStrike" kern="100" baseline="0" dirty="0">
                <a:cs typeface="B Nazanin" panose="00000400000000000000" pitchFamily="2" charset="-78"/>
              </a:rPr>
              <a:t>، تلاش افزون </a:t>
            </a:r>
            <a:r>
              <a:rPr lang="fa-IR" sz="2800" i="0" u="none" strike="noStrike" kern="100" baseline="0" dirty="0" err="1">
                <a:cs typeface="B Nazanin" panose="00000400000000000000" pitchFamily="2" charset="-78"/>
              </a:rPr>
              <a:t>تري</a:t>
            </a:r>
            <a:r>
              <a:rPr lang="fa-IR" sz="2800" i="0" u="none" strike="noStrike" kern="100" baseline="0" dirty="0">
                <a:cs typeface="B Nazanin" panose="00000400000000000000" pitchFamily="2" charset="-78"/>
              </a:rPr>
              <a:t> را </a:t>
            </a:r>
            <a:r>
              <a:rPr lang="fa-IR" sz="2800" i="0" u="none" strike="noStrike" kern="100" baseline="0" dirty="0" err="1">
                <a:cs typeface="B Nazanin" panose="00000400000000000000" pitchFamily="2" charset="-78"/>
              </a:rPr>
              <a:t>مي</a:t>
            </a:r>
            <a:r>
              <a:rPr lang="fa-IR" sz="2800" i="0" u="none" strike="noStrike" kern="100" baseline="0" dirty="0">
                <a:cs typeface="B Nazanin" panose="00000400000000000000" pitchFamily="2" charset="-78"/>
              </a:rPr>
              <a:t> طلبد.</a:t>
            </a:r>
          </a:p>
        </p:txBody>
      </p:sp>
      <p:sp>
        <p:nvSpPr>
          <p:cNvPr id="4" name="Footer Placeholder 3">
            <a:extLst>
              <a:ext uri="{FF2B5EF4-FFF2-40B4-BE49-F238E27FC236}">
                <a16:creationId xmlns:a16="http://schemas.microsoft.com/office/drawing/2014/main" id="{049C52DF-5FF3-68E9-3766-3315A9D58E0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428275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4B39F-5A14-F735-D38A-80871AD1B727}"/>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اخذ رضايت</a:t>
            </a:r>
          </a:p>
        </p:txBody>
      </p:sp>
      <p:sp>
        <p:nvSpPr>
          <p:cNvPr id="3" name="Text Placeholder 2">
            <a:extLst>
              <a:ext uri="{FF2B5EF4-FFF2-40B4-BE49-F238E27FC236}">
                <a16:creationId xmlns:a16="http://schemas.microsoft.com/office/drawing/2014/main" id="{6EA0A44B-E0CE-6214-A76D-D355D6DF0310}"/>
              </a:ext>
            </a:extLst>
          </p:cNvPr>
          <p:cNvSpPr>
            <a:spLocks noGrp="1"/>
          </p:cNvSpPr>
          <p:nvPr>
            <p:ph type="body" idx="1"/>
          </p:nvPr>
        </p:nvSpPr>
        <p:spPr/>
        <p:txBody>
          <a:bodyPr>
            <a:normAutofit/>
          </a:bodyPr>
          <a:lstStyle/>
          <a:p>
            <a:pPr marR="0" lvl="0" rtl="1"/>
            <a:r>
              <a:rPr lang="fa-IR" sz="2800" b="1" i="0" u="none" strike="noStrike" kern="100" baseline="0" dirty="0">
                <a:solidFill>
                  <a:srgbClr val="FF0000"/>
                </a:solidFill>
                <a:cs typeface="B Nazanin" panose="00000400000000000000" pitchFamily="2" charset="-78"/>
              </a:rPr>
              <a:t>نظامهای اخذ </a:t>
            </a:r>
            <a:r>
              <a:rPr lang="fa-IR" sz="2800" b="1" i="0" u="none" strike="noStrike" kern="100" baseline="0" dirty="0" err="1">
                <a:solidFill>
                  <a:srgbClr val="FF0000"/>
                </a:solidFill>
                <a:cs typeface="B Nazanin" panose="00000400000000000000" pitchFamily="2" charset="-78"/>
              </a:rPr>
              <a:t>رضايت</a:t>
            </a:r>
            <a:r>
              <a:rPr lang="fa-IR" sz="2800" b="1" i="0" u="none" strike="noStrike" kern="100" baseline="0" dirty="0">
                <a:solidFill>
                  <a:srgbClr val="FF0000"/>
                </a:solidFill>
                <a:cs typeface="B Nazanin" panose="00000400000000000000" pitchFamily="2" charset="-78"/>
              </a:rPr>
              <a:t> در پیوند اعضا </a:t>
            </a:r>
            <a:r>
              <a:rPr lang="fa-IR" sz="2800" b="1" i="0" u="none" strike="noStrike" kern="100" baseline="0" dirty="0" err="1">
                <a:solidFill>
                  <a:srgbClr val="FF0000"/>
                </a:solidFill>
                <a:cs typeface="B Nazanin" panose="00000400000000000000" pitchFamily="2" charset="-78"/>
              </a:rPr>
              <a:t>مي</a:t>
            </a:r>
            <a:r>
              <a:rPr lang="fa-IR" sz="2800" b="1" i="0" u="none" strike="noStrike" kern="100" baseline="0" dirty="0">
                <a:solidFill>
                  <a:srgbClr val="FF0000"/>
                </a:solidFill>
                <a:cs typeface="B Nazanin" panose="00000400000000000000" pitchFamily="2" charset="-78"/>
              </a:rPr>
              <a:t> تواند به سه گونه </a:t>
            </a:r>
            <a:r>
              <a:rPr lang="fa-IR" sz="2800" b="1" i="0" u="none" strike="noStrike" kern="100" baseline="0" dirty="0" err="1">
                <a:solidFill>
                  <a:srgbClr val="FF0000"/>
                </a:solidFill>
                <a:cs typeface="B Nazanin" panose="00000400000000000000" pitchFamily="2" charset="-78"/>
              </a:rPr>
              <a:t>تقسيم</a:t>
            </a:r>
            <a:r>
              <a:rPr lang="fa-IR" sz="2800" b="1" i="0" u="none" strike="noStrike" kern="100" baseline="0" dirty="0">
                <a:solidFill>
                  <a:srgbClr val="FF0000"/>
                </a:solidFill>
                <a:cs typeface="B Nazanin" panose="00000400000000000000" pitchFamily="2" charset="-78"/>
              </a:rPr>
              <a:t> شود :  </a:t>
            </a:r>
          </a:p>
          <a:p>
            <a:pPr marL="0" marR="0" lvl="0" indent="0" rtl="1">
              <a:buNone/>
            </a:pPr>
            <a:r>
              <a:rPr lang="fa-IR" sz="2800" b="1" i="0" u="none" strike="noStrike" kern="100" baseline="0" dirty="0">
                <a:solidFill>
                  <a:srgbClr val="FF0000"/>
                </a:solidFill>
                <a:cs typeface="B Nazanin" panose="00000400000000000000" pitchFamily="2" charset="-78"/>
              </a:rPr>
              <a:t> </a:t>
            </a:r>
          </a:p>
          <a:p>
            <a:pPr marL="1371600" lvl="3" indent="0">
              <a:buNone/>
            </a:pPr>
            <a:r>
              <a:rPr lang="fa-IR" sz="2800" b="0" i="0" u="none" strike="noStrike" kern="100" baseline="0" dirty="0">
                <a:cs typeface="B Nazanin" panose="00000400000000000000" pitchFamily="2" charset="-78"/>
              </a:rPr>
              <a:t>1) </a:t>
            </a:r>
            <a:r>
              <a:rPr lang="fa-IR" sz="2800" b="0" i="0" u="none" strike="noStrike" kern="100" baseline="0" dirty="0" err="1">
                <a:cs typeface="B Nazanin" panose="00000400000000000000" pitchFamily="2" charset="-78"/>
              </a:rPr>
              <a:t>رضايت</a:t>
            </a:r>
            <a:r>
              <a:rPr lang="fa-IR" sz="2800" b="0" i="0" u="none" strike="noStrike" kern="100" baseline="0" dirty="0">
                <a:cs typeface="B Nazanin" panose="00000400000000000000" pitchFamily="2" charset="-78"/>
              </a:rPr>
              <a:t> آگاهانه </a:t>
            </a:r>
            <a:r>
              <a:rPr lang="fa-IR" sz="2800" b="0" i="0" u="none" strike="noStrike" kern="100" baseline="0" dirty="0" err="1">
                <a:cs typeface="B Nazanin" panose="00000400000000000000" pitchFamily="2" charset="-78"/>
              </a:rPr>
              <a:t>يا</a:t>
            </a:r>
            <a:r>
              <a:rPr lang="fa-IR" sz="2800" b="0" i="0" u="none" strike="noStrike" kern="100" baseline="0" dirty="0">
                <a:cs typeface="B Nazanin" panose="00000400000000000000" pitchFamily="2" charset="-78"/>
              </a:rPr>
              <a:t> نظام</a:t>
            </a:r>
            <a:r>
              <a:rPr lang="en-US" sz="2800" b="0" i="0" u="none" strike="noStrike" kern="100" baseline="0" dirty="0">
                <a:latin typeface="Times New Roman" panose="02020603050405020304" pitchFamily="18" charset="0"/>
                <a:cs typeface="B Nazanin" panose="00000400000000000000" pitchFamily="2" charset="-78"/>
              </a:rPr>
              <a:t>(opt-in</a:t>
            </a:r>
            <a:r>
              <a:rPr lang="en-US"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a:latin typeface="Aptos Display" panose="020B0004020202020204" pitchFamily="34" charset="0"/>
                <a:cs typeface="B Nazanin" panose="00000400000000000000" pitchFamily="2" charset="-78"/>
              </a:rPr>
              <a:t> </a:t>
            </a:r>
            <a:r>
              <a:rPr lang="en-US" sz="2800" b="0" i="0" u="none" strike="noStrike" kern="100" baseline="0" dirty="0">
                <a:latin typeface="Times New Roman" panose="02020603050405020304" pitchFamily="18" charset="0"/>
                <a:cs typeface="B Nazanin" panose="00000400000000000000" pitchFamily="2" charset="-78"/>
              </a:rPr>
              <a:t> Informed consent</a:t>
            </a:r>
          </a:p>
          <a:p>
            <a:pPr marL="1371600" lvl="3" indent="0">
              <a:buNone/>
            </a:pPr>
            <a:r>
              <a:rPr lang="fa-IR" sz="2800" b="0" i="0" u="none" strike="noStrike" kern="100" baseline="0" dirty="0">
                <a:cs typeface="B Nazanin" panose="00000400000000000000" pitchFamily="2" charset="-78"/>
              </a:rPr>
              <a:t>2) </a:t>
            </a:r>
            <a:r>
              <a:rPr lang="fa-IR" sz="2800" b="0" i="0" u="none" strike="noStrike" kern="100" baseline="0" dirty="0" err="1">
                <a:cs typeface="B Nazanin" panose="00000400000000000000" pitchFamily="2" charset="-78"/>
              </a:rPr>
              <a:t>رضايت</a:t>
            </a:r>
            <a:r>
              <a:rPr lang="fa-IR" sz="2800" b="0" i="0" u="none" strike="noStrike" kern="100" baseline="0" dirty="0">
                <a:cs typeface="B Nazanin" panose="00000400000000000000" pitchFamily="2" charset="-78"/>
              </a:rPr>
              <a:t> فرض شده </a:t>
            </a:r>
            <a:r>
              <a:rPr lang="fa-IR" sz="2800" b="0" i="0" u="none" strike="noStrike" kern="100" baseline="0" dirty="0" err="1">
                <a:cs typeface="B Nazanin" panose="00000400000000000000" pitchFamily="2" charset="-78"/>
              </a:rPr>
              <a:t>يا</a:t>
            </a:r>
            <a:r>
              <a:rPr lang="fa-IR" sz="2800" b="0" i="0" u="none" strike="noStrike" kern="100" baseline="0" dirty="0">
                <a:cs typeface="B Nazanin" panose="00000400000000000000" pitchFamily="2" charset="-78"/>
              </a:rPr>
              <a:t> نظام </a:t>
            </a:r>
            <a:r>
              <a:rPr lang="en-US" sz="2800" b="0" i="0" u="none" strike="noStrike" kern="100" baseline="0" dirty="0">
                <a:cs typeface="B Nazanin" panose="00000400000000000000" pitchFamily="2" charset="-78"/>
              </a:rPr>
              <a:t> Presumed consent (opt - out </a:t>
            </a:r>
            <a:r>
              <a:rPr lang="en-US" sz="2800" b="0" i="0" u="none" strike="noStrike" kern="100" baseline="0" dirty="0">
                <a:latin typeface="Aptos Display" panose="020B0004020202020204" pitchFamily="34" charset="0"/>
                <a:cs typeface="B Nazanin" panose="00000400000000000000" pitchFamily="2" charset="-78"/>
              </a:rPr>
              <a:t> )</a:t>
            </a:r>
          </a:p>
          <a:p>
            <a:pPr marL="1371600" lvl="3" indent="0">
              <a:buNone/>
            </a:pPr>
            <a:r>
              <a:rPr lang="fa-IR" sz="2800" b="0" i="0" u="none" strike="noStrike" kern="100" baseline="0" dirty="0">
                <a:cs typeface="B Nazanin" panose="00000400000000000000" pitchFamily="2" charset="-78"/>
              </a:rPr>
              <a:t>3) </a:t>
            </a:r>
            <a:r>
              <a:rPr lang="fa-IR" sz="2800" b="0" i="0" u="none" strike="noStrike" kern="100" baseline="0" dirty="0" err="1">
                <a:cs typeface="B Nazanin" panose="00000400000000000000" pitchFamily="2" charset="-78"/>
              </a:rPr>
              <a:t>تقاضاي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الزامي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يا</a:t>
            </a:r>
            <a:r>
              <a:rPr lang="fa-IR" sz="2800" b="0" i="0" u="none" strike="noStrike" kern="100" baseline="0" dirty="0">
                <a:cs typeface="B Nazanin" panose="00000400000000000000" pitchFamily="2" charset="-78"/>
              </a:rPr>
              <a:t> نظام </a:t>
            </a:r>
            <a:r>
              <a:rPr lang="en-US" sz="2800" b="0" i="0" u="none" strike="noStrike" kern="100" baseline="0" dirty="0">
                <a:latin typeface="Times New Roman" panose="02020603050405020304" pitchFamily="18" charset="0"/>
                <a:cs typeface="B Nazanin" panose="00000400000000000000" pitchFamily="2" charset="-78"/>
              </a:rPr>
              <a:t>Required request</a:t>
            </a:r>
          </a:p>
        </p:txBody>
      </p:sp>
      <p:sp>
        <p:nvSpPr>
          <p:cNvPr id="4" name="Footer Placeholder 3">
            <a:extLst>
              <a:ext uri="{FF2B5EF4-FFF2-40B4-BE49-F238E27FC236}">
                <a16:creationId xmlns:a16="http://schemas.microsoft.com/office/drawing/2014/main" id="{9E7B70B9-6393-3374-104E-51586066A37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984501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4699-BFBE-F6C6-4575-FCF11C0BF07F}"/>
              </a:ext>
            </a:extLst>
          </p:cNvPr>
          <p:cNvSpPr>
            <a:spLocks noGrp="1"/>
          </p:cNvSpPr>
          <p:nvPr>
            <p:ph type="title"/>
          </p:nvPr>
        </p:nvSpPr>
        <p:spPr/>
        <p:txBody>
          <a:bodyPr/>
          <a:lstStyle/>
          <a:p>
            <a:pPr marR="0" rtl="1"/>
            <a:r>
              <a:rPr lang="en-US" b="1" i="0" u="none" strike="noStrike" kern="100" baseline="0" dirty="0">
                <a:solidFill>
                  <a:srgbClr val="7030A0"/>
                </a:solidFill>
                <a:latin typeface="Aptos Display" panose="020B0004020202020204" pitchFamily="34" charset="0"/>
                <a:cs typeface="B Titr" panose="00000700000000000000" pitchFamily="2" charset="-78"/>
              </a:rPr>
              <a:t> Informed  consent (opt-in)</a:t>
            </a:r>
            <a:endParaRPr lang="fa-IR" b="1" i="0" u="none" strike="noStrike" kern="100" baseline="0" dirty="0">
              <a:solidFill>
                <a:srgbClr val="7030A0"/>
              </a:solidFill>
              <a:latin typeface="Aptos Display" panose="020B0004020202020204" pitchFamily="34" charset="0"/>
              <a:cs typeface="B Titr" panose="00000700000000000000" pitchFamily="2" charset="-78"/>
            </a:endParaRPr>
          </a:p>
        </p:txBody>
      </p:sp>
      <p:sp>
        <p:nvSpPr>
          <p:cNvPr id="3" name="Text Placeholder 2">
            <a:extLst>
              <a:ext uri="{FF2B5EF4-FFF2-40B4-BE49-F238E27FC236}">
                <a16:creationId xmlns:a16="http://schemas.microsoft.com/office/drawing/2014/main" id="{D8B25277-4105-ED3D-B904-07AABFCAEE74}"/>
              </a:ext>
            </a:extLst>
          </p:cNvPr>
          <p:cNvSpPr>
            <a:spLocks noGrp="1"/>
          </p:cNvSpPr>
          <p:nvPr>
            <p:ph type="body" idx="1"/>
          </p:nvPr>
        </p:nvSpPr>
        <p:spPr/>
        <p:txBody>
          <a:bodyPr>
            <a:normAutofit lnSpcReduction="10000"/>
          </a:bodyPr>
          <a:lstStyle/>
          <a:p>
            <a:pPr marR="0" lvl="0" rtl="1"/>
            <a:r>
              <a:rPr lang="fa-IR" sz="2800" b="0" i="0" u="none" strike="noStrike" kern="100" baseline="0" dirty="0">
                <a:cs typeface="B Nazanin" panose="00000400000000000000" pitchFamily="2" charset="-78"/>
              </a:rPr>
              <a:t>در رضایت آگاهانه </a:t>
            </a:r>
            <a:r>
              <a:rPr lang="fa-IR" sz="2800" b="0" i="0" u="none" strike="noStrike" kern="100" baseline="0" dirty="0" err="1">
                <a:cs typeface="B Nazanin" panose="00000400000000000000" pitchFamily="2" charset="-78"/>
              </a:rPr>
              <a:t>رضايت</a:t>
            </a:r>
            <a:r>
              <a:rPr lang="fa-IR" sz="2800" b="0" i="0" u="none" strike="noStrike" kern="100" baseline="0" dirty="0">
                <a:cs typeface="B Nazanin" panose="00000400000000000000" pitchFamily="2" charset="-78"/>
              </a:rPr>
              <a:t> در </a:t>
            </a:r>
            <a:r>
              <a:rPr lang="fa-IR" sz="2800" b="0" i="0" u="none" strike="noStrike" kern="100" baseline="0" dirty="0">
                <a:solidFill>
                  <a:srgbClr val="FF0000"/>
                </a:solidFill>
                <a:cs typeface="B Nazanin" panose="00000400000000000000" pitchFamily="2" charset="-78"/>
              </a:rPr>
              <a:t>زمان </a:t>
            </a:r>
            <a:r>
              <a:rPr lang="fa-IR" sz="2800" b="0" i="0" u="none" strike="noStrike" kern="100" baseline="0" dirty="0" err="1">
                <a:solidFill>
                  <a:srgbClr val="FF0000"/>
                </a:solidFill>
                <a:cs typeface="B Nazanin" panose="00000400000000000000" pitchFamily="2" charset="-78"/>
              </a:rPr>
              <a:t>حيات</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فرد اخذ </a:t>
            </a:r>
            <a:r>
              <a:rPr lang="fa-IR" sz="2800" b="0" i="0" u="none" strike="noStrike" kern="100" baseline="0" dirty="0" err="1">
                <a:cs typeface="B Nazanin" panose="00000400000000000000" pitchFamily="2" charset="-78"/>
              </a:rPr>
              <a:t>گرديده</a:t>
            </a:r>
            <a:r>
              <a:rPr lang="fa-IR" sz="2800" b="0" i="0" u="none" strike="noStrike" kern="100" baseline="0" dirty="0">
                <a:cs typeface="B Nazanin" panose="00000400000000000000" pitchFamily="2" charset="-78"/>
              </a:rPr>
              <a:t> است.</a:t>
            </a:r>
          </a:p>
          <a:p>
            <a:pPr marR="0" lvl="0" rtl="1"/>
            <a:r>
              <a:rPr lang="fa-IR" sz="2800" b="0" i="0" u="none" strike="noStrike" kern="100" baseline="0" dirty="0">
                <a:cs typeface="B Nazanin" panose="00000400000000000000" pitchFamily="2" charset="-78"/>
              </a:rPr>
              <a:t>فرد </a:t>
            </a:r>
            <a:r>
              <a:rPr lang="fa-IR" sz="2800" b="0" i="0" u="none" strike="noStrike" kern="100" baseline="0" dirty="0" err="1">
                <a:cs typeface="B Nazanin" panose="00000400000000000000" pitchFamily="2" charset="-78"/>
              </a:rPr>
              <a:t>متوفي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داراي</a:t>
            </a:r>
            <a:r>
              <a:rPr lang="fa-IR" sz="2800" b="1" i="0" u="none" strike="noStrike" kern="100" baseline="0" dirty="0">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كارت</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اهداي</a:t>
            </a:r>
            <a:r>
              <a:rPr lang="fa-IR" sz="2800" b="1" i="0" u="none" strike="noStrike" kern="100" baseline="0" dirty="0">
                <a:solidFill>
                  <a:srgbClr val="FF0000"/>
                </a:solidFill>
                <a:cs typeface="B Compset" panose="00000400000000000000" pitchFamily="2" charset="-78"/>
              </a:rPr>
              <a:t> </a:t>
            </a:r>
            <a:r>
              <a:rPr lang="fa-IR" sz="2800" b="0" i="0" u="none" strike="noStrike" kern="100" baseline="0" dirty="0">
                <a:solidFill>
                  <a:srgbClr val="FF0000"/>
                </a:solidFill>
                <a:cs typeface="B Nazanin" panose="00000400000000000000" pitchFamily="2" charset="-78"/>
              </a:rPr>
              <a:t>عضو </a:t>
            </a:r>
            <a:r>
              <a:rPr lang="fa-IR" sz="2800" b="0" i="0" u="none" strike="noStrike" kern="100" baseline="0" dirty="0">
                <a:cs typeface="B Nazanin" panose="00000400000000000000" pitchFamily="2" charset="-78"/>
              </a:rPr>
              <a:t>بوده </a:t>
            </a:r>
            <a:r>
              <a:rPr lang="fa-IR" sz="2800" b="0" i="0" u="none" strike="noStrike" kern="100" baseline="0" dirty="0" err="1">
                <a:cs typeface="B Nazanin" panose="00000400000000000000" pitchFamily="2" charset="-78"/>
              </a:rPr>
              <a:t>يا</a:t>
            </a:r>
            <a:r>
              <a:rPr lang="fa-IR" sz="2800" b="0" i="0" u="none" strike="noStrike" kern="100" baseline="0" dirty="0">
                <a:cs typeface="B Nazanin" panose="00000400000000000000" pitchFamily="2" charset="-78"/>
              </a:rPr>
              <a:t> اطلاع از </a:t>
            </a:r>
            <a:r>
              <a:rPr lang="fa-IR" sz="2800" b="0" i="0" u="none" strike="noStrike" kern="100" baseline="0" dirty="0" err="1">
                <a:cs typeface="B Nazanin" panose="00000400000000000000" pitchFamily="2" charset="-78"/>
              </a:rPr>
              <a:t>اين</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رضايت</a:t>
            </a:r>
            <a:r>
              <a:rPr lang="fa-IR" sz="2800" b="0" i="0" u="none" strike="noStrike" kern="100" baseline="0" dirty="0">
                <a:cs typeface="B Nazanin" panose="00000400000000000000" pitchFamily="2" charset="-78"/>
              </a:rPr>
              <a:t> در </a:t>
            </a:r>
            <a:r>
              <a:rPr lang="fa-IR" sz="2800" b="0" i="0" u="none" strike="noStrike" kern="100" baseline="0" dirty="0" err="1">
                <a:solidFill>
                  <a:srgbClr val="FF0000"/>
                </a:solidFill>
                <a:cs typeface="B Nazanin" panose="00000400000000000000" pitchFamily="2" charset="-78"/>
              </a:rPr>
              <a:t>كارت</a:t>
            </a:r>
            <a:r>
              <a:rPr lang="fa-IR" sz="2800" b="0" i="0" u="none" strike="noStrike" kern="100" baseline="0" dirty="0">
                <a:solidFill>
                  <a:srgbClr val="FF0000"/>
                </a:solidFill>
                <a:cs typeface="B Nazanin" panose="00000400000000000000" pitchFamily="2" charset="-78"/>
              </a:rPr>
              <a:t> </a:t>
            </a:r>
            <a:r>
              <a:rPr lang="fa-IR" sz="2800" b="1" i="0" u="none" strike="noStrike" kern="100" baseline="0" dirty="0" err="1">
                <a:solidFill>
                  <a:srgbClr val="FF0000"/>
                </a:solidFill>
                <a:cs typeface="B Compset" panose="00000400000000000000" pitchFamily="2" charset="-78"/>
              </a:rPr>
              <a:t>گواهينامه</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رانندگي</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cs typeface="B Nazanin" panose="00000400000000000000" pitchFamily="2" charset="-78"/>
              </a:rPr>
              <a:t>ذكر</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مي</a:t>
            </a:r>
            <a:r>
              <a:rPr lang="fa-IR" sz="2800" b="0" i="0" u="none" strike="noStrike" kern="100" baseline="0" dirty="0">
                <a:cs typeface="B Nazanin" panose="00000400000000000000" pitchFamily="2" charset="-78"/>
              </a:rPr>
              <a:t> شود.</a:t>
            </a:r>
          </a:p>
          <a:p>
            <a:pPr marR="0" lvl="0" rtl="1"/>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ممكن</a:t>
            </a:r>
            <a:r>
              <a:rPr lang="fa-IR" sz="2800" b="0" i="0" u="none" strike="noStrike" kern="100" baseline="0" dirty="0">
                <a:cs typeface="B Nazanin" panose="00000400000000000000" pitchFamily="2" charset="-78"/>
              </a:rPr>
              <a:t> است </a:t>
            </a:r>
            <a:r>
              <a:rPr lang="fa-IR" sz="2800" b="0" i="0" u="none" strike="noStrike" kern="100" baseline="0" dirty="0" err="1">
                <a:cs typeface="B Nazanin" panose="00000400000000000000" pitchFamily="2" charset="-78"/>
              </a:rPr>
              <a:t>اين</a:t>
            </a:r>
            <a:r>
              <a:rPr lang="fa-IR" sz="2800" b="0" i="0" u="none" strike="noStrike" kern="100" baseline="0" dirty="0">
                <a:cs typeface="B Nazanin" panose="00000400000000000000" pitchFamily="2" charset="-78"/>
              </a:rPr>
              <a:t> نوع </a:t>
            </a:r>
            <a:r>
              <a:rPr lang="fa-IR" sz="2800" b="0" i="0" u="none" strike="noStrike" kern="100" baseline="0" dirty="0" err="1">
                <a:cs typeface="B Nazanin" panose="00000400000000000000" pitchFamily="2" charset="-78"/>
              </a:rPr>
              <a:t>رضايت</a:t>
            </a:r>
            <a:r>
              <a:rPr lang="fa-IR" sz="2800" b="0" i="0" u="none" strike="noStrike" kern="100" baseline="0" dirty="0">
                <a:cs typeface="B Nazanin" panose="00000400000000000000" pitchFamily="2" charset="-78"/>
              </a:rPr>
              <a:t> به صورت </a:t>
            </a:r>
            <a:r>
              <a:rPr lang="fa-IR" sz="2800" b="1" i="0" u="none" strike="noStrike" kern="100" baseline="0" dirty="0" err="1">
                <a:solidFill>
                  <a:srgbClr val="FF0000"/>
                </a:solidFill>
                <a:cs typeface="B Compset" panose="00000400000000000000" pitchFamily="2" charset="-78"/>
              </a:rPr>
              <a:t>وصيت</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كتبي</a:t>
            </a:r>
            <a:r>
              <a:rPr lang="fa-IR" sz="2800" b="1" i="0" u="none" strike="noStrike" kern="100" baseline="0" dirty="0">
                <a:solidFill>
                  <a:srgbClr val="FF0000"/>
                </a:solidFill>
                <a:cs typeface="B Compset" panose="00000400000000000000" pitchFamily="2" charset="-78"/>
              </a:rPr>
              <a:t> و </a:t>
            </a:r>
            <a:r>
              <a:rPr lang="fa-IR" sz="2800" b="1" i="0" u="none" strike="noStrike" kern="100" baseline="0" dirty="0" err="1">
                <a:solidFill>
                  <a:srgbClr val="FF0000"/>
                </a:solidFill>
                <a:cs typeface="B Compset" panose="00000400000000000000" pitchFamily="2" charset="-78"/>
              </a:rPr>
              <a:t>شفاهي</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به بستگان باشد.</a:t>
            </a:r>
          </a:p>
          <a:p>
            <a:pPr marR="0" lvl="0" rtl="1"/>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اين</a:t>
            </a:r>
            <a:r>
              <a:rPr lang="fa-IR" sz="2800" b="0" i="0" u="none" strike="noStrike" kern="100" baseline="0" dirty="0">
                <a:cs typeface="B Nazanin" panose="00000400000000000000" pitchFamily="2" charset="-78"/>
              </a:rPr>
              <a:t> نوع </a:t>
            </a:r>
            <a:r>
              <a:rPr lang="fa-IR" sz="2800" b="0" i="0" u="none" strike="noStrike" kern="100" baseline="0" dirty="0" err="1">
                <a:cs typeface="B Nazanin" panose="00000400000000000000" pitchFamily="2" charset="-78"/>
              </a:rPr>
              <a:t>رضايت</a:t>
            </a:r>
            <a:r>
              <a:rPr lang="fa-IR" sz="2800" b="0" i="0" u="none" strike="noStrike" kern="100" baseline="0" dirty="0">
                <a:cs typeface="B Nazanin" panose="00000400000000000000" pitchFamily="2" charset="-78"/>
              </a:rPr>
              <a:t> </a:t>
            </a:r>
            <a:r>
              <a:rPr lang="fa-IR" sz="2800" b="1" i="0" u="none" strike="noStrike" kern="100" baseline="0" dirty="0">
                <a:solidFill>
                  <a:srgbClr val="FF0000"/>
                </a:solidFill>
                <a:cs typeface="B Compset" panose="00000400000000000000" pitchFamily="2" charset="-78"/>
              </a:rPr>
              <a:t>در </a:t>
            </a:r>
            <a:r>
              <a:rPr lang="fa-IR" sz="2800" b="1" i="0" u="none" strike="noStrike" kern="100" baseline="0" dirty="0" err="1">
                <a:solidFill>
                  <a:srgbClr val="FF0000"/>
                </a:solidFill>
                <a:cs typeface="B Compset" panose="00000400000000000000" pitchFamily="2" charset="-78"/>
              </a:rPr>
              <a:t>بيش</a:t>
            </a:r>
            <a:r>
              <a:rPr lang="fa-IR" sz="2800" b="1" i="0" u="none" strike="noStrike" kern="100" baseline="0" dirty="0">
                <a:solidFill>
                  <a:srgbClr val="FF0000"/>
                </a:solidFill>
                <a:cs typeface="B Compset" panose="00000400000000000000" pitchFamily="2" charset="-78"/>
              </a:rPr>
              <a:t> تر </a:t>
            </a:r>
            <a:r>
              <a:rPr lang="fa-IR" sz="2800" b="1" i="0" u="none" strike="noStrike" kern="100" baseline="0" dirty="0" err="1">
                <a:solidFill>
                  <a:srgbClr val="FF0000"/>
                </a:solidFill>
                <a:cs typeface="B Compset" panose="00000400000000000000" pitchFamily="2" charset="-78"/>
              </a:rPr>
              <a:t>كشورهاي</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غربي</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مطرح و </a:t>
            </a:r>
            <a:r>
              <a:rPr lang="fa-IR" sz="2800" b="0" i="0" u="none" strike="noStrike" kern="100" baseline="0" dirty="0" err="1">
                <a:cs typeface="B Nazanin" panose="00000400000000000000" pitchFamily="2" charset="-78"/>
              </a:rPr>
              <a:t>يكي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ازراه</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هاي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تأمين</a:t>
            </a:r>
            <a:r>
              <a:rPr lang="fa-IR" sz="2800" b="0" i="0" u="none" strike="noStrike" kern="100" baseline="0" dirty="0">
                <a:cs typeface="B Nazanin" panose="00000400000000000000" pitchFamily="2" charset="-78"/>
              </a:rPr>
              <a:t> عضو </a:t>
            </a:r>
            <a:r>
              <a:rPr lang="fa-IR" sz="2800" b="0" i="0" u="none" strike="noStrike" kern="100" baseline="0" dirty="0" err="1">
                <a:cs typeface="B Nazanin" panose="00000400000000000000" pitchFamily="2" charset="-78"/>
              </a:rPr>
              <a:t>پيوندي</a:t>
            </a:r>
            <a:r>
              <a:rPr lang="fa-IR" sz="2800" b="0" i="0" u="none" strike="noStrike" kern="100" baseline="0" dirty="0">
                <a:cs typeface="B Nazanin" panose="00000400000000000000" pitchFamily="2" charset="-78"/>
              </a:rPr>
              <a:t> است.</a:t>
            </a:r>
          </a:p>
          <a:p>
            <a:pPr marR="0" lvl="0" rtl="1"/>
            <a:endParaRPr lang="fa-IR" sz="2800" kern="100" dirty="0"/>
          </a:p>
          <a:p>
            <a:pPr marL="0" indent="0">
              <a:buNone/>
            </a:pPr>
            <a:r>
              <a:rPr lang="fa-IR" sz="2800" b="1" i="0" u="none" strike="noStrike" kern="100" baseline="0" dirty="0" err="1">
                <a:solidFill>
                  <a:srgbClr val="FF0000"/>
                </a:solidFill>
                <a:cs typeface="B Nazanin" panose="00000400000000000000" pitchFamily="2" charset="-78"/>
              </a:rPr>
              <a:t>مشكل</a:t>
            </a:r>
            <a:r>
              <a:rPr lang="fa-IR" sz="2800" b="1" i="0" u="none" strike="noStrike" kern="100" baseline="0" dirty="0">
                <a:solidFill>
                  <a:srgbClr val="FF0000"/>
                </a:solidFill>
                <a:cs typeface="B Nazanin" panose="00000400000000000000" pitchFamily="2" charset="-78"/>
              </a:rPr>
              <a:t> این روش:</a:t>
            </a:r>
          </a:p>
          <a:p>
            <a:r>
              <a:rPr lang="fa-IR" sz="2800" b="0" i="0" u="none" strike="noStrike" kern="100" baseline="0" dirty="0">
                <a:cs typeface="B Nazanin" panose="00000400000000000000" pitchFamily="2" charset="-78"/>
              </a:rPr>
              <a:t> وجود دارد </a:t>
            </a:r>
            <a:r>
              <a:rPr lang="fa-IR" sz="2800" b="0" i="0" u="none" strike="noStrike" kern="100" baseline="0" dirty="0" err="1">
                <a:cs typeface="B Nazanin" panose="00000400000000000000" pitchFamily="2" charset="-78"/>
              </a:rPr>
              <a:t>كه</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عليرغم</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رضايت</a:t>
            </a:r>
            <a:r>
              <a:rPr lang="fa-IR" sz="2800" b="0" i="0" u="none" strike="noStrike" kern="100" baseline="0" dirty="0">
                <a:cs typeface="B Nazanin" panose="00000400000000000000" pitchFamily="2" charset="-78"/>
              </a:rPr>
              <a:t> فرد، </a:t>
            </a:r>
            <a:r>
              <a:rPr lang="fa-IR" sz="2800" b="1" i="0" u="none" strike="noStrike" kern="100" baseline="0" dirty="0">
                <a:solidFill>
                  <a:srgbClr val="FF0000"/>
                </a:solidFill>
                <a:cs typeface="B Compset" panose="00000400000000000000" pitchFamily="2" charset="-78"/>
              </a:rPr>
              <a:t>افراد خانواده</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به </a:t>
            </a:r>
            <a:r>
              <a:rPr lang="fa-IR" sz="2800" b="0" i="0" u="none" strike="noStrike" kern="100" baseline="0" dirty="0" err="1">
                <a:cs typeface="B Nazanin" panose="00000400000000000000" pitchFamily="2" charset="-78"/>
              </a:rPr>
              <a:t>دليل</a:t>
            </a:r>
            <a:r>
              <a:rPr lang="fa-IR" sz="2800" b="0" i="0" u="none" strike="noStrike" kern="100" baseline="0" dirty="0">
                <a:cs typeface="B Nazanin" panose="00000400000000000000" pitchFamily="2" charset="-78"/>
              </a:rPr>
              <a:t> </a:t>
            </a:r>
            <a:r>
              <a:rPr lang="fa-IR" sz="2800" b="1" i="0" u="none" strike="noStrike" kern="100" baseline="0" dirty="0" err="1">
                <a:solidFill>
                  <a:srgbClr val="FF0000"/>
                </a:solidFill>
                <a:cs typeface="B Compset" panose="00000400000000000000" pitchFamily="2" charset="-78"/>
              </a:rPr>
              <a:t>تألمات</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روحي</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cs typeface="B Nazanin" panose="00000400000000000000" pitchFamily="2" charset="-78"/>
              </a:rPr>
              <a:t>يا</a:t>
            </a:r>
            <a:r>
              <a:rPr lang="fa-IR" sz="2800" b="0" i="0" u="none" strike="noStrike" kern="100" baseline="0" dirty="0">
                <a:cs typeface="B Nazanin" panose="00000400000000000000" pitchFamily="2" charset="-78"/>
              </a:rPr>
              <a:t> علل </a:t>
            </a:r>
            <a:r>
              <a:rPr lang="fa-IR" sz="2800" b="0" i="0" u="none" strike="noStrike" kern="100" baseline="0" dirty="0" err="1">
                <a:cs typeface="B Nazanin" panose="00000400000000000000" pitchFamily="2" charset="-78"/>
              </a:rPr>
              <a:t>ديگر</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تمايل</a:t>
            </a:r>
            <a:r>
              <a:rPr lang="fa-IR" sz="2800" b="0" i="0" u="none" strike="noStrike" kern="100" baseline="0" dirty="0">
                <a:cs typeface="B Nazanin" panose="00000400000000000000" pitchFamily="2" charset="-78"/>
              </a:rPr>
              <a:t> به </a:t>
            </a:r>
            <a:r>
              <a:rPr lang="fa-IR" sz="2800" b="0" i="0" u="none" strike="noStrike" kern="100" baseline="0" dirty="0" err="1">
                <a:cs typeface="B Nazanin" panose="00000400000000000000" pitchFamily="2" charset="-78"/>
              </a:rPr>
              <a:t>اهداي</a:t>
            </a:r>
            <a:r>
              <a:rPr lang="fa-IR" sz="2800" b="0" i="0" u="none" strike="noStrike" kern="100" baseline="0" dirty="0">
                <a:cs typeface="B Nazanin" panose="00000400000000000000" pitchFamily="2" charset="-78"/>
              </a:rPr>
              <a:t> عضو فرد </a:t>
            </a:r>
            <a:r>
              <a:rPr lang="fa-IR" sz="2800" b="0" i="0" u="none" strike="noStrike" kern="100" baseline="0" dirty="0" err="1">
                <a:cs typeface="B Nazanin" panose="00000400000000000000" pitchFamily="2" charset="-78"/>
              </a:rPr>
              <a:t>متوفي</a:t>
            </a:r>
            <a:r>
              <a:rPr lang="fa-IR" sz="2800" b="0" i="0" u="none" strike="noStrike" kern="100" baseline="0" dirty="0">
                <a:cs typeface="B Nazanin" panose="00000400000000000000" pitchFamily="2" charset="-78"/>
              </a:rPr>
              <a:t> ندارند و آن را </a:t>
            </a:r>
            <a:r>
              <a:rPr lang="fa-IR" sz="2800" b="1" i="0" u="none" strike="noStrike" kern="100" baseline="0" dirty="0" err="1">
                <a:solidFill>
                  <a:srgbClr val="FF0000"/>
                </a:solidFill>
                <a:cs typeface="B Compset" panose="00000400000000000000" pitchFamily="2" charset="-78"/>
              </a:rPr>
              <a:t>مغاير</a:t>
            </a:r>
            <a:r>
              <a:rPr lang="fa-IR" sz="2800" b="1" i="0" u="none" strike="noStrike" kern="100" baseline="0" dirty="0">
                <a:solidFill>
                  <a:srgbClr val="FF0000"/>
                </a:solidFill>
                <a:cs typeface="B Compset" panose="00000400000000000000" pitchFamily="2" charset="-78"/>
              </a:rPr>
              <a:t> اعتقادات</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خود </a:t>
            </a:r>
            <a:r>
              <a:rPr lang="fa-IR" sz="2800" b="0" i="0" u="none" strike="noStrike" kern="100" baseline="0" dirty="0" err="1">
                <a:cs typeface="B Nazanin" panose="00000400000000000000" pitchFamily="2" charset="-78"/>
              </a:rPr>
              <a:t>يا</a:t>
            </a:r>
            <a:r>
              <a:rPr lang="fa-IR" sz="2800" b="0" i="0" u="none" strike="noStrike" kern="100" baseline="0" dirty="0">
                <a:cs typeface="B Nazanin" panose="00000400000000000000" pitchFamily="2" charset="-78"/>
              </a:rPr>
              <a:t> </a:t>
            </a:r>
            <a:r>
              <a:rPr lang="fa-IR" sz="2800" b="0" i="0" u="none" strike="noStrike" kern="100" baseline="0" dirty="0" err="1">
                <a:solidFill>
                  <a:srgbClr val="FF0000"/>
                </a:solidFill>
                <a:cs typeface="B Nazanin" panose="00000400000000000000" pitchFamily="2" charset="-78"/>
              </a:rPr>
              <a:t>منافي</a:t>
            </a:r>
            <a:r>
              <a:rPr lang="fa-IR" sz="2800" b="0" i="0" u="none" strike="noStrike" kern="100" baseline="0" dirty="0">
                <a:solidFill>
                  <a:srgbClr val="FF0000"/>
                </a:solidFill>
                <a:cs typeface="B Nazanin" panose="00000400000000000000" pitchFamily="2" charset="-78"/>
              </a:rPr>
              <a:t> با </a:t>
            </a:r>
            <a:r>
              <a:rPr lang="fa-IR" sz="2800" b="1" i="0" u="none" strike="noStrike" kern="100" baseline="0" dirty="0">
                <a:solidFill>
                  <a:srgbClr val="FF0000"/>
                </a:solidFill>
                <a:cs typeface="B Compset" panose="00000400000000000000" pitchFamily="2" charset="-78"/>
              </a:rPr>
              <a:t>احترام به جسد مرده</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cs typeface="B Nazanin" panose="00000400000000000000" pitchFamily="2" charset="-78"/>
              </a:rPr>
              <a:t>ميشمرند</a:t>
            </a:r>
            <a:r>
              <a:rPr lang="fa-IR" sz="2800" b="0" i="0" u="none" strike="noStrike" kern="100" baseline="0" dirty="0">
                <a:cs typeface="B Nazanin" panose="00000400000000000000" pitchFamily="2" charset="-78"/>
              </a:rPr>
              <a:t>.   </a:t>
            </a:r>
          </a:p>
          <a:p>
            <a:pPr marR="0" lvl="0" rtl="1"/>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A3440ABC-3883-3E08-655C-2ECF97ABF11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0143682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2082-8CD6-CF0E-ABD1-B0EB9B44FC69}"/>
              </a:ext>
            </a:extLst>
          </p:cNvPr>
          <p:cNvSpPr>
            <a:spLocks noGrp="1"/>
          </p:cNvSpPr>
          <p:nvPr>
            <p:ph type="title"/>
          </p:nvPr>
        </p:nvSpPr>
        <p:spPr/>
        <p:txBody>
          <a:bodyPr/>
          <a:lstStyle/>
          <a:p>
            <a:pPr marR="0" rtl="1"/>
            <a:r>
              <a:rPr lang="en-US" b="1" i="0" u="none" strike="noStrike" kern="100" baseline="0" dirty="0">
                <a:solidFill>
                  <a:srgbClr val="7030A0"/>
                </a:solidFill>
                <a:latin typeface="Aptos Display" panose="020B0004020202020204" pitchFamily="34" charset="0"/>
                <a:cs typeface="B Titr" panose="00000700000000000000" pitchFamily="2" charset="-78"/>
              </a:rPr>
              <a:t>Presumed consent (opt - out  )</a:t>
            </a:r>
          </a:p>
        </p:txBody>
      </p:sp>
      <p:sp>
        <p:nvSpPr>
          <p:cNvPr id="3" name="Text Placeholder 2">
            <a:extLst>
              <a:ext uri="{FF2B5EF4-FFF2-40B4-BE49-F238E27FC236}">
                <a16:creationId xmlns:a16="http://schemas.microsoft.com/office/drawing/2014/main" id="{1755D179-2A13-870E-550D-04459319B505}"/>
              </a:ext>
            </a:extLst>
          </p:cNvPr>
          <p:cNvSpPr>
            <a:spLocks noGrp="1"/>
          </p:cNvSpPr>
          <p:nvPr>
            <p:ph type="body" idx="1"/>
          </p:nvPr>
        </p:nvSpPr>
        <p:spPr/>
        <p:txBody>
          <a:bodyPr>
            <a:normAutofit/>
          </a:bodyPr>
          <a:lstStyle/>
          <a:p>
            <a:pPr marR="0" lvl="0" algn="just" rtl="1"/>
            <a:r>
              <a:rPr lang="fa-IR" sz="2400" b="0" i="0" u="none" strike="noStrike" kern="100" baseline="0" dirty="0">
                <a:cs typeface="B Nazanin" panose="00000400000000000000" pitchFamily="2" charset="-78"/>
              </a:rPr>
              <a:t>در رضایت </a:t>
            </a:r>
            <a:r>
              <a:rPr lang="fa-IR" sz="2400" b="0" i="0" u="none" strike="noStrike" kern="100" baseline="0" dirty="0" err="1">
                <a:cs typeface="B Nazanin" panose="00000400000000000000" pitchFamily="2" charset="-78"/>
              </a:rPr>
              <a:t>مفروض</a:t>
            </a:r>
            <a:r>
              <a:rPr lang="fa-IR" sz="2400" b="0" i="0" u="none" strike="noStrike" kern="100" baseline="0" dirty="0">
                <a:cs typeface="B Nazanin" panose="00000400000000000000" pitchFamily="2" charset="-78"/>
              </a:rPr>
              <a:t> هرچند قبل از مرگ </a:t>
            </a:r>
            <a:r>
              <a:rPr lang="fa-IR" sz="2400" b="0" i="0" u="none" strike="noStrike" kern="100" baseline="0" dirty="0" err="1">
                <a:cs typeface="B Nazanin" panose="00000400000000000000" pitchFamily="2" charset="-78"/>
              </a:rPr>
              <a:t>رضايت</a:t>
            </a:r>
            <a:r>
              <a:rPr lang="fa-IR" sz="2400" b="0" i="0" u="none" strike="noStrike" kern="100" baseline="0" dirty="0">
                <a:cs typeface="B Nazanin" panose="00000400000000000000" pitchFamily="2" charset="-78"/>
              </a:rPr>
              <a:t> آگاهانه از فرد اخذ نشده است، اما </a:t>
            </a:r>
            <a:r>
              <a:rPr lang="fa-IR" sz="2400" b="0" i="0" u="none" strike="noStrike" kern="100" baseline="0" dirty="0">
                <a:solidFill>
                  <a:srgbClr val="FF0000"/>
                </a:solidFill>
                <a:cs typeface="B Nazanin" panose="00000400000000000000" pitchFamily="2" charset="-78"/>
              </a:rPr>
              <a:t>فرض بر </a:t>
            </a:r>
            <a:r>
              <a:rPr lang="fa-IR" sz="2400" b="0" i="0" u="none" strike="noStrike" kern="100" baseline="0" dirty="0" err="1">
                <a:solidFill>
                  <a:srgbClr val="FF0000"/>
                </a:solidFill>
                <a:cs typeface="B Nazanin" panose="00000400000000000000" pitchFamily="2" charset="-78"/>
              </a:rPr>
              <a:t>اين</a:t>
            </a:r>
            <a:r>
              <a:rPr lang="fa-IR" sz="2400" b="0" i="0" u="none" strike="noStrike" kern="100" baseline="0" dirty="0">
                <a:solidFill>
                  <a:srgbClr val="FF0000"/>
                </a:solidFill>
                <a:cs typeface="B Nazanin" panose="00000400000000000000" pitchFamily="2" charset="-78"/>
              </a:rPr>
              <a:t> است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فرد </a:t>
            </a:r>
            <a:r>
              <a:rPr lang="fa-IR" sz="2400" b="0" i="0" u="none" strike="noStrike" kern="100" baseline="0" dirty="0" err="1">
                <a:cs typeface="B Nazanin" panose="00000400000000000000" pitchFamily="2" charset="-78"/>
              </a:rPr>
              <a:t>متوفي</a:t>
            </a:r>
            <a:r>
              <a:rPr lang="fa-IR" sz="2400" b="0" i="0" u="none" strike="noStrike" kern="100" baseline="0" dirty="0">
                <a:cs typeface="B Nazanin" panose="00000400000000000000" pitchFamily="2" charset="-78"/>
              </a:rPr>
              <a:t> از </a:t>
            </a:r>
            <a:r>
              <a:rPr lang="fa-IR" sz="2400" b="0" i="0" u="none" strike="noStrike" kern="100" baseline="0" dirty="0" err="1">
                <a:cs typeface="B Nazanin" panose="00000400000000000000" pitchFamily="2" charset="-78"/>
              </a:rPr>
              <a:t>اهداي</a:t>
            </a:r>
            <a:r>
              <a:rPr lang="fa-IR" sz="2400" b="0" i="0" u="none" strike="noStrike" kern="100" baseline="0" dirty="0">
                <a:cs typeface="B Nazanin" panose="00000400000000000000" pitchFamily="2" charset="-78"/>
              </a:rPr>
              <a:t> عضو </a:t>
            </a:r>
            <a:r>
              <a:rPr lang="fa-IR" sz="2400" b="1" i="0" u="none" strike="noStrike" kern="100" baseline="0" dirty="0" err="1">
                <a:solidFill>
                  <a:srgbClr val="FF0000"/>
                </a:solidFill>
                <a:cs typeface="B Nazanin" panose="00000400000000000000" pitchFamily="2" charset="-78"/>
              </a:rPr>
              <a:t>رضايت</a:t>
            </a:r>
            <a:r>
              <a:rPr lang="fa-IR" sz="2400" b="1" i="0" u="none" strike="noStrike" kern="100" baseline="0" dirty="0">
                <a:solidFill>
                  <a:srgbClr val="FF0000"/>
                </a:solidFill>
                <a:cs typeface="B Nazanin" panose="00000400000000000000" pitchFamily="2" charset="-78"/>
              </a:rPr>
              <a:t> دارد </a:t>
            </a:r>
            <a:r>
              <a:rPr lang="fa-IR" sz="2400" b="1" i="0" u="none" strike="noStrike" kern="100" baseline="0" dirty="0">
                <a:solidFill>
                  <a:srgbClr val="FF0000"/>
                </a:solidFill>
                <a:cs typeface="B Compset" panose="00000400000000000000" pitchFamily="2" charset="-78"/>
              </a:rPr>
              <a:t>مگر </a:t>
            </a:r>
            <a:r>
              <a:rPr lang="fa-IR" sz="2400" b="1" i="0" u="none" strike="noStrike" kern="100" baseline="0" dirty="0" err="1">
                <a:cs typeface="B Compset" panose="00000400000000000000" pitchFamily="2" charset="-78"/>
              </a:rPr>
              <a:t>اينكه</a:t>
            </a:r>
            <a:r>
              <a:rPr lang="fa-IR" sz="2400" b="1" i="0" u="none" strike="noStrike" kern="100" baseline="0" dirty="0">
                <a:cs typeface="B Compset" panose="00000400000000000000" pitchFamily="2" charset="-78"/>
              </a:rPr>
              <a:t> فرد در زمان </a:t>
            </a:r>
            <a:r>
              <a:rPr lang="fa-IR" sz="2400" b="1" i="0" u="none" strike="noStrike" kern="100" baseline="0" dirty="0" err="1">
                <a:cs typeface="B Compset" panose="00000400000000000000" pitchFamily="2" charset="-78"/>
              </a:rPr>
              <a:t>حيات</a:t>
            </a:r>
            <a:r>
              <a:rPr lang="fa-IR" sz="2400" b="1" i="0" u="none" strike="noStrike" kern="100" baseline="0" dirty="0">
                <a:cs typeface="B Compset" panose="00000400000000000000" pitchFamily="2" charset="-78"/>
              </a:rPr>
              <a:t> خلاف آن را </a:t>
            </a:r>
            <a:r>
              <a:rPr lang="fa-IR" sz="2400" b="1" i="0" u="none" strike="noStrike" kern="100" baseline="0" dirty="0" err="1">
                <a:cs typeface="B Compset" panose="00000400000000000000" pitchFamily="2" charset="-78"/>
              </a:rPr>
              <a:t>تأكيد</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يا</a:t>
            </a:r>
            <a:r>
              <a:rPr lang="fa-IR" sz="2400" b="1" i="0" u="none" strike="noStrike" kern="100" baseline="0" dirty="0">
                <a:cs typeface="B Compset" panose="00000400000000000000" pitchFamily="2" charset="-78"/>
              </a:rPr>
              <a:t> درخواست نموده باشد</a:t>
            </a:r>
            <a:r>
              <a:rPr lang="fa-IR" sz="2400" b="0" i="0" u="none" strike="noStrike" kern="100" baseline="0" dirty="0">
                <a:cs typeface="B Nazanin" panose="00000400000000000000" pitchFamily="2" charset="-78"/>
              </a:rPr>
              <a:t>.</a:t>
            </a:r>
          </a:p>
          <a:p>
            <a:pPr marR="0" lvl="0" algn="just" rtl="1"/>
            <a:r>
              <a:rPr lang="fa-IR" sz="2400" b="0" i="0" u="none" strike="noStrike" kern="100" baseline="0" dirty="0" err="1">
                <a:cs typeface="B Nazanin" panose="00000400000000000000" pitchFamily="2" charset="-78"/>
              </a:rPr>
              <a:t>رضايت</a:t>
            </a:r>
            <a:r>
              <a:rPr lang="fa-IR" sz="2400" b="0" i="0" u="none" strike="noStrike" kern="100" baseline="0" dirty="0">
                <a:cs typeface="B Nazanin" panose="00000400000000000000" pitchFamily="2" charset="-78"/>
              </a:rPr>
              <a:t> فرض شده در </a:t>
            </a:r>
            <a:r>
              <a:rPr lang="fa-IR" sz="2400" b="0" i="0" u="none" strike="noStrike" kern="100" baseline="0" dirty="0" err="1">
                <a:cs typeface="B Nazanin" panose="00000400000000000000" pitchFamily="2" charset="-78"/>
              </a:rPr>
              <a:t>كشورهايي</a:t>
            </a:r>
            <a:r>
              <a:rPr lang="fa-IR" sz="2400" b="0" i="0" u="none" strike="noStrike" kern="100" baseline="0" dirty="0">
                <a:cs typeface="B Nazanin" panose="00000400000000000000" pitchFamily="2" charset="-78"/>
              </a:rPr>
              <a:t> چون </a:t>
            </a:r>
            <a:r>
              <a:rPr lang="fa-IR" sz="2400" b="1" i="0" u="none" strike="noStrike" kern="100" baseline="0" dirty="0" err="1">
                <a:solidFill>
                  <a:srgbClr val="FF0000"/>
                </a:solidFill>
                <a:cs typeface="B Compset" panose="00000400000000000000" pitchFamily="2" charset="-78"/>
              </a:rPr>
              <a:t>فلسطين</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اشغالي</a:t>
            </a:r>
            <a:r>
              <a:rPr lang="fa-IR" sz="2400" b="1" i="0" u="none" strike="noStrike" kern="100" baseline="0" dirty="0">
                <a:solidFill>
                  <a:srgbClr val="FF0000"/>
                </a:solidFill>
                <a:cs typeface="B Compset" panose="00000400000000000000" pitchFamily="2" charset="-78"/>
              </a:rPr>
              <a:t>، سنگاپور و </a:t>
            </a:r>
            <a:r>
              <a:rPr lang="fa-IR" sz="2400" b="1" i="0" u="none" strike="noStrike" kern="100" baseline="0" dirty="0" err="1">
                <a:solidFill>
                  <a:srgbClr val="FF0000"/>
                </a:solidFill>
                <a:cs typeface="B Compset" panose="00000400000000000000" pitchFamily="2" charset="-78"/>
              </a:rPr>
              <a:t>بسياري</a:t>
            </a:r>
            <a:r>
              <a:rPr lang="fa-IR" sz="2400" b="1" i="0" u="none" strike="noStrike" kern="100" baseline="0" dirty="0">
                <a:solidFill>
                  <a:srgbClr val="FF0000"/>
                </a:solidFill>
                <a:cs typeface="B Compset" panose="00000400000000000000" pitchFamily="2" charset="-78"/>
              </a:rPr>
              <a:t> از </a:t>
            </a:r>
            <a:r>
              <a:rPr lang="fa-IR" sz="2400" b="1" i="0" u="none" strike="noStrike" kern="100" baseline="0" dirty="0" err="1">
                <a:solidFill>
                  <a:srgbClr val="FF0000"/>
                </a:solidFill>
                <a:cs typeface="B Compset" panose="00000400000000000000" pitchFamily="2" charset="-78"/>
              </a:rPr>
              <a:t>كشورهاي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اروپايي</a:t>
            </a:r>
            <a:r>
              <a:rPr lang="fa-IR" sz="2400" b="1" i="0" u="none" strike="noStrike" kern="100" baseline="0" dirty="0">
                <a:solidFill>
                  <a:srgbClr val="FF0000"/>
                </a:solidFill>
                <a:cs typeface="B Compset" panose="00000400000000000000" pitchFamily="2" charset="-78"/>
              </a:rPr>
              <a:t> و </a:t>
            </a:r>
            <a:r>
              <a:rPr lang="fa-IR" sz="2400" b="1" i="0" u="none" strike="noStrike" kern="100" baseline="0" dirty="0" err="1">
                <a:solidFill>
                  <a:srgbClr val="FF0000"/>
                </a:solidFill>
                <a:cs typeface="B Compset" panose="00000400000000000000" pitchFamily="2" charset="-78"/>
              </a:rPr>
              <a:t>برخي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ايالت</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هاي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آمريكا</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مبناي</a:t>
            </a:r>
            <a:r>
              <a:rPr lang="fa-IR" sz="2400" b="0" i="0" u="none" strike="noStrike" kern="100" baseline="0" dirty="0">
                <a:cs typeface="B Nazanin" panose="00000400000000000000" pitchFamily="2" charset="-78"/>
              </a:rPr>
              <a:t> استفاده از </a:t>
            </a:r>
            <a:r>
              <a:rPr lang="fa-IR" sz="2400" b="0" i="0" u="none" strike="noStrike" kern="100" baseline="0" dirty="0" err="1">
                <a:cs typeface="B Nazanin" panose="00000400000000000000" pitchFamily="2" charset="-78"/>
              </a:rPr>
              <a:t>اعضاي</a:t>
            </a:r>
            <a:r>
              <a:rPr lang="fa-IR" sz="2400" b="0" i="0" u="none" strike="noStrike" kern="100" baseline="0" dirty="0">
                <a:cs typeface="B Nazanin" panose="00000400000000000000" pitchFamily="2" charset="-78"/>
              </a:rPr>
              <a:t> فرد </a:t>
            </a:r>
            <a:r>
              <a:rPr lang="fa-IR" sz="2400" b="0" i="0" u="none" strike="noStrike" kern="100" baseline="0" dirty="0" err="1">
                <a:cs typeface="B Nazanin" panose="00000400000000000000" pitchFamily="2" charset="-78"/>
              </a:rPr>
              <a:t>متوفي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باشد.</a:t>
            </a:r>
          </a:p>
          <a:p>
            <a:pPr marR="0" lvl="0" algn="just" rtl="1"/>
            <a:r>
              <a:rPr lang="fa-IR" sz="2400" b="0" i="0" u="none" strike="noStrike" kern="100" baseline="0" dirty="0">
                <a:cs typeface="B Nazanin" panose="00000400000000000000" pitchFamily="2" charset="-78"/>
              </a:rPr>
              <a:t>در صورت عدم </a:t>
            </a:r>
            <a:r>
              <a:rPr lang="fa-IR" sz="2400" b="0" i="0" u="none" strike="noStrike" kern="100" baseline="0" dirty="0" err="1">
                <a:cs typeface="B Nazanin" panose="00000400000000000000" pitchFamily="2" charset="-78"/>
              </a:rPr>
              <a:t>تمايل</a:t>
            </a:r>
            <a:r>
              <a:rPr lang="fa-IR" sz="2400" b="0" i="0" u="none" strike="noStrike" kern="100" baseline="0" dirty="0">
                <a:cs typeface="B Nazanin" panose="00000400000000000000" pitchFamily="2" charset="-78"/>
              </a:rPr>
              <a:t> فرد به اهدای عضو </a:t>
            </a:r>
            <a:r>
              <a:rPr lang="fa-IR" sz="2400" b="0" i="0" u="none" strike="noStrike" kern="100" baseline="0" dirty="0" err="1">
                <a:cs typeface="B Nazanin" panose="00000400000000000000" pitchFamily="2" charset="-78"/>
              </a:rPr>
              <a:t>بايد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داراي</a:t>
            </a:r>
            <a:r>
              <a:rPr lang="fa-IR" sz="2400" b="0" i="0" u="none" strike="noStrike" kern="100" baseline="0" dirty="0">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كارت</a:t>
            </a:r>
            <a:r>
              <a:rPr lang="fa-IR" sz="2400" b="0" i="0" u="none" strike="noStrike" kern="100" baseline="0" dirty="0">
                <a:solidFill>
                  <a:srgbClr val="FF0000"/>
                </a:solidFill>
                <a:cs typeface="B Nazanin" panose="00000400000000000000" pitchFamily="2" charset="-78"/>
              </a:rPr>
              <a:t> عدم </a:t>
            </a:r>
            <a:r>
              <a:rPr lang="fa-IR" sz="2400" b="0" i="0" u="none" strike="noStrike" kern="100" baseline="0" dirty="0" err="1">
                <a:solidFill>
                  <a:srgbClr val="FF0000"/>
                </a:solidFill>
                <a:cs typeface="B Nazanin" panose="00000400000000000000" pitchFamily="2" charset="-78"/>
              </a:rPr>
              <a:t>اهداي</a:t>
            </a:r>
            <a:r>
              <a:rPr lang="fa-IR" sz="2400" b="0" i="0" u="none" strike="noStrike" kern="100" baseline="0" dirty="0">
                <a:solidFill>
                  <a:srgbClr val="FF0000"/>
                </a:solidFill>
                <a:cs typeface="B Nazanin" panose="00000400000000000000" pitchFamily="2" charset="-78"/>
              </a:rPr>
              <a:t> عضو </a:t>
            </a:r>
            <a:r>
              <a:rPr lang="en-US" sz="2400" b="0" i="0" u="none" strike="noStrike" kern="100" baseline="0" dirty="0">
                <a:solidFill>
                  <a:srgbClr val="FF0000"/>
                </a:solidFill>
                <a:latin typeface="Arial" panose="020B0604020202020204" pitchFamily="34" charset="0"/>
                <a:cs typeface="B Nazanin" panose="00000400000000000000" pitchFamily="2" charset="-78"/>
              </a:rPr>
              <a:t> </a:t>
            </a:r>
            <a:r>
              <a:rPr lang="en-US" sz="2400" b="0" i="0" u="none" strike="noStrike" kern="100" baseline="0" dirty="0">
                <a:solidFill>
                  <a:srgbClr val="FF0000"/>
                </a:solidFill>
                <a:latin typeface="Times New Roman" panose="02020603050405020304" pitchFamily="18" charset="0"/>
                <a:cs typeface="B Nazanin" panose="00000400000000000000" pitchFamily="2" charset="-78"/>
              </a:rPr>
              <a:t>(Non- Organ Donor</a:t>
            </a:r>
            <a:r>
              <a:rPr lang="en-US" sz="2400" b="0" i="0" u="none" strike="noStrike" kern="100" baseline="0" dirty="0">
                <a:latin typeface="Times New Roman" panose="02020603050405020304" pitchFamily="18" charset="0"/>
                <a:cs typeface="B Nazanin" panose="00000400000000000000" pitchFamily="2" charset="-78"/>
              </a:rPr>
              <a:t>)</a:t>
            </a:r>
            <a:r>
              <a:rPr lang="fa-IR" sz="2400" b="0" i="0" u="none" strike="noStrike" kern="100" baseline="0" dirty="0">
                <a:latin typeface="Times New Roman" panose="02020603050405020304" pitchFamily="18" charset="0"/>
                <a:cs typeface="B Nazanin" panose="00000400000000000000" pitchFamily="2" charset="-78"/>
              </a:rPr>
              <a:t>باشد. </a:t>
            </a:r>
          </a:p>
          <a:p>
            <a:pPr marR="0" lvl="0" algn="just" rtl="1"/>
            <a:endParaRPr lang="fa-IR" sz="2400" b="0" i="0" u="none" strike="noStrike" kern="100" baseline="0" dirty="0">
              <a:latin typeface="Times New Roman" panose="02020603050405020304" pitchFamily="18" charset="0"/>
              <a:cs typeface="B Nazanin" panose="00000400000000000000" pitchFamily="2" charset="-78"/>
            </a:endParaRPr>
          </a:p>
          <a:p>
            <a:pPr marR="0" lvl="0" algn="just" rtl="1"/>
            <a:r>
              <a:rPr lang="fa-IR" sz="2400" b="0" i="0" u="none" strike="noStrike" kern="100" baseline="0" dirty="0">
                <a:solidFill>
                  <a:srgbClr val="FF0000"/>
                </a:solidFill>
                <a:cs typeface="B Nazanin" panose="00000400000000000000" pitchFamily="2" charset="-78"/>
              </a:rPr>
              <a:t>در فرانسه، </a:t>
            </a:r>
            <a:r>
              <a:rPr lang="fa-IR" sz="2400" b="0" i="0" u="none" strike="noStrike" kern="100" baseline="0" dirty="0" err="1">
                <a:cs typeface="B Nazanin" panose="00000400000000000000" pitchFamily="2" charset="-78"/>
              </a:rPr>
              <a:t>رضايت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والدين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برداشت عضو از فرزندان، </a:t>
            </a:r>
            <a:r>
              <a:rPr lang="fa-IR" sz="2400" b="0" i="0" u="none" strike="noStrike" kern="100" baseline="0" dirty="0" err="1">
                <a:cs typeface="B Nazanin" panose="00000400000000000000" pitchFamily="2" charset="-78"/>
              </a:rPr>
              <a:t>يك</a:t>
            </a:r>
            <a:r>
              <a:rPr lang="fa-IR" sz="2400" b="0" i="0" u="none" strike="noStrike" kern="100" baseline="0" dirty="0">
                <a:cs typeface="B Nazanin" panose="00000400000000000000" pitchFamily="2" charset="-78"/>
              </a:rPr>
              <a:t> </a:t>
            </a:r>
            <a:r>
              <a:rPr lang="fa-IR" sz="2400" b="0" i="0" u="none" strike="noStrike" kern="100" baseline="0" dirty="0">
                <a:latin typeface="Calibri" panose="020F0502020204030204" pitchFamily="34" charset="0"/>
                <a:cs typeface="B Nazanin" panose="00000400000000000000" pitchFamily="2" charset="-78"/>
              </a:rPr>
              <a:t>"</a:t>
            </a:r>
            <a:r>
              <a:rPr lang="fa-IR" sz="2400" b="0" i="0" u="none" strike="noStrike" kern="100" baseline="0" dirty="0" err="1">
                <a:solidFill>
                  <a:srgbClr val="FF0000"/>
                </a:solidFill>
                <a:latin typeface="Calibri" panose="020F0502020204030204" pitchFamily="34" charset="0"/>
                <a:cs typeface="B Nazanin" panose="00000400000000000000" pitchFamily="2" charset="-78"/>
              </a:rPr>
              <a:t>رضايت</a:t>
            </a:r>
            <a:r>
              <a:rPr lang="fa-IR" sz="2400" b="0" i="0" u="none" strike="noStrike" kern="100" baseline="0" dirty="0">
                <a:solidFill>
                  <a:srgbClr val="FF0000"/>
                </a:solidFill>
                <a:latin typeface="Calibri" panose="020F0502020204030204" pitchFamily="34" charset="0"/>
                <a:cs typeface="B Nazanin" panose="00000400000000000000" pitchFamily="2" charset="-78"/>
              </a:rPr>
              <a:t> فرض شده</a:t>
            </a:r>
            <a:r>
              <a:rPr lang="fa-IR" sz="2400" b="0" i="0" u="none" strike="noStrike" kern="100" baseline="0" dirty="0">
                <a:latin typeface="Calibri" panose="020F0502020204030204" pitchFamily="34" charset="0"/>
                <a:cs typeface="B Nazanin" panose="00000400000000000000" pitchFamily="2" charset="-78"/>
              </a:rPr>
              <a:t>" است. </a:t>
            </a:r>
          </a:p>
          <a:p>
            <a:pPr marR="0" lvl="0" algn="just" rtl="1"/>
            <a:r>
              <a:rPr lang="fa-IR" sz="2400" b="0" i="0" u="none" strike="noStrike" kern="100" baseline="0" dirty="0">
                <a:solidFill>
                  <a:srgbClr val="FF0000"/>
                </a:solidFill>
                <a:cs typeface="B Nazanin" panose="00000400000000000000" pitchFamily="2" charset="-78"/>
              </a:rPr>
              <a:t>در </a:t>
            </a:r>
            <a:r>
              <a:rPr lang="fa-IR" sz="2400" b="0" i="0" u="none" strike="noStrike" kern="100" baseline="0" dirty="0" err="1">
                <a:solidFill>
                  <a:srgbClr val="FF0000"/>
                </a:solidFill>
                <a:cs typeface="B Nazanin" panose="00000400000000000000" pitchFamily="2" charset="-78"/>
              </a:rPr>
              <a:t>اتريش</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اعضاي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خارجيان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متوفي</a:t>
            </a:r>
            <a:r>
              <a:rPr lang="fa-IR" sz="2400" b="0" i="0" u="none" strike="noStrike" kern="100" baseline="0" dirty="0">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ممكن</a:t>
            </a:r>
            <a:r>
              <a:rPr lang="fa-IR" sz="2400" b="0" i="0" u="none" strike="noStrike" kern="100" baseline="0" dirty="0">
                <a:solidFill>
                  <a:srgbClr val="FF0000"/>
                </a:solidFill>
                <a:cs typeface="B Nazanin" panose="00000400000000000000" pitchFamily="2" charset="-78"/>
              </a:rPr>
              <a:t> است </a:t>
            </a:r>
            <a:r>
              <a:rPr lang="fa-IR" sz="2400" b="0" i="0" u="none" strike="noStrike" kern="100" baseline="0" dirty="0">
                <a:cs typeface="B Nazanin" panose="00000400000000000000" pitchFamily="2" charset="-78"/>
              </a:rPr>
              <a:t>بدون </a:t>
            </a:r>
            <a:r>
              <a:rPr lang="fa-IR" sz="2400" b="0" i="0" u="none" strike="noStrike" kern="100" baseline="0" dirty="0" err="1">
                <a:cs typeface="B Nazanin" panose="00000400000000000000" pitchFamily="2" charset="-78"/>
              </a:rPr>
              <a:t>رضايت</a:t>
            </a:r>
            <a:r>
              <a:rPr lang="fa-IR" sz="2400" b="0" i="0" u="none" strike="noStrike" kern="100" baseline="0" dirty="0">
                <a:cs typeface="B Nazanin" panose="00000400000000000000" pitchFamily="2" charset="-78"/>
              </a:rPr>
              <a:t> آگاهانه برداشت شود. </a:t>
            </a:r>
          </a:p>
        </p:txBody>
      </p:sp>
      <p:sp>
        <p:nvSpPr>
          <p:cNvPr id="4" name="Footer Placeholder 3">
            <a:extLst>
              <a:ext uri="{FF2B5EF4-FFF2-40B4-BE49-F238E27FC236}">
                <a16:creationId xmlns:a16="http://schemas.microsoft.com/office/drawing/2014/main" id="{8E02184D-949E-BED4-ECF8-0765FA0D0A2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216893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0" i="0" u="none" strike="noStrike" kern="1400" baseline="0" dirty="0">
                <a:solidFill>
                  <a:srgbClr val="7030A0"/>
                </a:solidFill>
                <a:latin typeface="Times New Roman"/>
              </a:rPr>
              <a:t>مروری خلاصه بر تاریخ های مهم پیوند اعضا در جهان</a:t>
            </a:r>
          </a:p>
        </p:txBody>
      </p:sp>
      <p:sp>
        <p:nvSpPr>
          <p:cNvPr id="3" name="Text Placeholder 2"/>
          <p:cNvSpPr>
            <a:spLocks noGrp="1"/>
          </p:cNvSpPr>
          <p:nvPr>
            <p:ph type="body" idx="1"/>
          </p:nvPr>
        </p:nvSpPr>
        <p:spPr/>
        <p:txBody>
          <a:bodyPr>
            <a:normAutofit/>
          </a:bodyPr>
          <a:lstStyle/>
          <a:p>
            <a:r>
              <a:rPr lang="ar-SA" b="1" i="0" u="none" strike="noStrike" baseline="0">
                <a:solidFill>
                  <a:srgbClr val="0D0D0D"/>
                </a:solidFill>
                <a:cs typeface="B Nazanin"/>
              </a:rPr>
              <a:t>سال 1668:</a:t>
            </a:r>
            <a:r>
              <a:rPr lang="ar-SA" b="1" i="0" u="none" strike="noStrike" baseline="0">
                <a:solidFill>
                  <a:srgbClr val="0D0D0D"/>
                </a:solidFill>
                <a:latin typeface="Times New Roman"/>
                <a:cs typeface="B Nazanin"/>
              </a:rPr>
              <a:t> اولین پیوند استخوان موفق توسط </a:t>
            </a:r>
            <a:r>
              <a:rPr lang="en-US" b="1" i="0" u="none" strike="noStrike" baseline="0">
                <a:solidFill>
                  <a:srgbClr val="0D0D0D"/>
                </a:solidFill>
                <a:latin typeface="Times New Roman"/>
                <a:cs typeface="B Nazanin"/>
              </a:rPr>
              <a:t>Job van Meeneren</a:t>
            </a:r>
            <a:r>
              <a:rPr lang="ar-SA" b="1" i="0" u="none" strike="noStrike" baseline="0">
                <a:solidFill>
                  <a:srgbClr val="0D0D0D"/>
                </a:solidFill>
                <a:latin typeface="Times New Roman"/>
                <a:cs typeface="B Nazanin"/>
              </a:rPr>
              <a:t> هلندی (استخوان جمجمه ی سگ برای ترمیم نقص در جمجمه انسان)  </a:t>
            </a:r>
          </a:p>
          <a:p>
            <a:r>
              <a:rPr lang="ar-SA" b="1" i="0" u="none" strike="noStrike" baseline="0">
                <a:solidFill>
                  <a:srgbClr val="0D0D0D"/>
                </a:solidFill>
                <a:cs typeface="B Nazanin"/>
              </a:rPr>
              <a:t>سال 1822:</a:t>
            </a:r>
            <a:r>
              <a:rPr lang="ar-SA" b="1" i="0" u="none" strike="noStrike" baseline="0">
                <a:solidFill>
                  <a:srgbClr val="0D0D0D"/>
                </a:solidFill>
                <a:latin typeface="Times New Roman"/>
                <a:cs typeface="B Nazanin"/>
              </a:rPr>
              <a:t>  اُتوگرافت تازه  پوست، توسط </a:t>
            </a:r>
            <a:r>
              <a:rPr lang="en-US" b="1" i="0" u="none" strike="noStrike" baseline="0">
                <a:solidFill>
                  <a:srgbClr val="0D0D0D"/>
                </a:solidFill>
                <a:latin typeface="Times New Roman"/>
                <a:cs typeface="B Nazanin"/>
              </a:rPr>
              <a:t>Berger</a:t>
            </a:r>
          </a:p>
          <a:p>
            <a:r>
              <a:rPr lang="ar-SA" b="1" i="0" u="none" strike="noStrike" baseline="0">
                <a:solidFill>
                  <a:srgbClr val="0D0D0D"/>
                </a:solidFill>
                <a:cs typeface="B Nazanin"/>
              </a:rPr>
              <a:t>سال 1868:</a:t>
            </a:r>
            <a:r>
              <a:rPr lang="ar-SA" b="1" i="0" u="none" strike="noStrike" baseline="0">
                <a:solidFill>
                  <a:srgbClr val="0D0D0D"/>
                </a:solidFill>
                <a:latin typeface="Times New Roman"/>
                <a:cs typeface="B Nazanin"/>
              </a:rPr>
              <a:t> آلوگرافت تازه پوست، توسط </a:t>
            </a:r>
            <a:r>
              <a:rPr lang="en-US" b="1" i="0" u="none" strike="noStrike" baseline="0">
                <a:solidFill>
                  <a:srgbClr val="0D0D0D"/>
                </a:solidFill>
                <a:latin typeface="Times New Roman"/>
                <a:cs typeface="B Nazanin"/>
              </a:rPr>
              <a:t>Jacques Louis Reverdin</a:t>
            </a:r>
            <a:r>
              <a:rPr lang="ar-SA" b="1" i="0" u="none" strike="noStrike" baseline="0">
                <a:solidFill>
                  <a:srgbClr val="0D0D0D"/>
                </a:solidFill>
                <a:latin typeface="Times New Roman"/>
                <a:cs typeface="B Nazanin"/>
              </a:rPr>
              <a:t>، جراح سوئیسی</a:t>
            </a:r>
          </a:p>
          <a:p>
            <a:r>
              <a:rPr lang="ar-SA" b="1" i="0" u="none" strike="noStrike" baseline="0">
                <a:solidFill>
                  <a:srgbClr val="0D0D0D"/>
                </a:solidFill>
                <a:cs typeface="B Nazanin"/>
              </a:rPr>
              <a:t>سال 1869:</a:t>
            </a:r>
            <a:r>
              <a:rPr lang="ar-SA" b="1" i="0" u="none" strike="noStrike" baseline="0">
                <a:solidFill>
                  <a:srgbClr val="0D0D0D"/>
                </a:solidFill>
                <a:latin typeface="Times New Roman"/>
                <a:cs typeface="B Nazanin"/>
              </a:rPr>
              <a:t> اولین پیوند پوست مدرن توسط پزشک  سوئیسی  </a:t>
            </a:r>
            <a:r>
              <a:rPr lang="en-US" b="1" i="0" u="none" strike="noStrike" baseline="0">
                <a:solidFill>
                  <a:srgbClr val="0D0D0D"/>
                </a:solidFill>
                <a:latin typeface="Times New Roman"/>
                <a:cs typeface="B Nazanin"/>
              </a:rPr>
              <a:t>Jacques-Louis Reverdin</a:t>
            </a:r>
            <a:r>
              <a:rPr lang="ar-SA" b="1" i="0" u="none" strike="noStrike" baseline="0">
                <a:solidFill>
                  <a:srgbClr val="0D0D0D"/>
                </a:solidFill>
                <a:latin typeface="Times New Roman"/>
                <a:cs typeface="B Nazanin"/>
              </a:rPr>
              <a:t> در پاریس  </a:t>
            </a:r>
          </a:p>
          <a:p>
            <a:r>
              <a:rPr lang="ar-SA" b="1" i="0" u="none" strike="noStrike" baseline="0">
                <a:solidFill>
                  <a:srgbClr val="0D0D0D"/>
                </a:solidFill>
                <a:cs typeface="B Nazanin"/>
              </a:rPr>
              <a:t>سال 1878:</a:t>
            </a:r>
            <a:r>
              <a:rPr lang="ar-SA" b="1" i="0" u="none" strike="noStrike" baseline="0">
                <a:solidFill>
                  <a:srgbClr val="0D0D0D"/>
                </a:solidFill>
                <a:latin typeface="Times New Roman"/>
                <a:cs typeface="B Nazanin"/>
              </a:rPr>
              <a:t> نخستین پیوند موفق استخوان از انسان به انسان  توسط </a:t>
            </a:r>
            <a:r>
              <a:rPr lang="en-US" b="1" i="0" u="none" strike="noStrike" baseline="0">
                <a:solidFill>
                  <a:srgbClr val="0D0D0D"/>
                </a:solidFill>
                <a:latin typeface="Times New Roman"/>
                <a:cs typeface="B Nazanin"/>
              </a:rPr>
              <a:t>Sir William Macewen</a:t>
            </a:r>
            <a:r>
              <a:rPr lang="ar-SA" b="1" i="0" u="none" strike="noStrike" baseline="0">
                <a:solidFill>
                  <a:srgbClr val="0D0D0D"/>
                </a:solidFill>
                <a:latin typeface="Times New Roman"/>
                <a:cs typeface="B Nazanin"/>
              </a:rPr>
              <a:t>  </a:t>
            </a:r>
          </a:p>
        </p:txBody>
      </p:sp>
      <p:sp>
        <p:nvSpPr>
          <p:cNvPr id="4" name="Footer Placeholder 3">
            <a:extLst>
              <a:ext uri="{FF2B5EF4-FFF2-40B4-BE49-F238E27FC236}">
                <a16:creationId xmlns:a16="http://schemas.microsoft.com/office/drawing/2014/main" id="{FF422A9A-412C-0FBB-3325-690044686F9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8177733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C17B0-C8FD-7B1B-9C77-9B9BB45E96E2}"/>
              </a:ext>
            </a:extLst>
          </p:cNvPr>
          <p:cNvSpPr>
            <a:spLocks noGrp="1"/>
          </p:cNvSpPr>
          <p:nvPr>
            <p:ph type="title"/>
          </p:nvPr>
        </p:nvSpPr>
        <p:spPr/>
        <p:txBody>
          <a:bodyPr/>
          <a:lstStyle/>
          <a:p>
            <a:pPr marR="0" rtl="1"/>
            <a:r>
              <a:rPr lang="en-US" b="0" i="0" u="none" strike="noStrike" kern="100" baseline="0">
                <a:solidFill>
                  <a:srgbClr val="7030A0"/>
                </a:solidFill>
                <a:latin typeface="Aptos Display" panose="020B0004020202020204" pitchFamily="34" charset="0"/>
                <a:cs typeface="B Titr" panose="00000700000000000000" pitchFamily="2" charset="-78"/>
              </a:rPr>
              <a:t>Required request</a:t>
            </a:r>
            <a:endParaRPr lang="fa-IR" b="0" i="0" u="none" strike="noStrike" kern="100" baseline="0">
              <a:solidFill>
                <a:srgbClr val="7030A0"/>
              </a:solidFill>
              <a:latin typeface="Aptos Display" panose="020B0004020202020204" pitchFamily="34" charset="0"/>
              <a:cs typeface="B Titr" panose="00000700000000000000" pitchFamily="2" charset="-78"/>
            </a:endParaRPr>
          </a:p>
        </p:txBody>
      </p:sp>
      <p:sp>
        <p:nvSpPr>
          <p:cNvPr id="3" name="Text Placeholder 2">
            <a:extLst>
              <a:ext uri="{FF2B5EF4-FFF2-40B4-BE49-F238E27FC236}">
                <a16:creationId xmlns:a16="http://schemas.microsoft.com/office/drawing/2014/main" id="{5A39F443-257E-D5AB-AB1F-286923220CEE}"/>
              </a:ext>
            </a:extLst>
          </p:cNvPr>
          <p:cNvSpPr>
            <a:spLocks noGrp="1"/>
          </p:cNvSpPr>
          <p:nvPr>
            <p:ph type="body" idx="1"/>
          </p:nvPr>
        </p:nvSpPr>
        <p:spPr/>
        <p:txBody>
          <a:bodyPr>
            <a:normAutofit/>
          </a:bodyPr>
          <a:lstStyle/>
          <a:p>
            <a:pPr marR="0" lvl="0" algn="just" rtl="1"/>
            <a:r>
              <a:rPr lang="fa-IR" sz="2800" i="0" u="none" strike="noStrike" kern="100" baseline="0" dirty="0">
                <a:cs typeface="B Nazanin" panose="00000400000000000000" pitchFamily="2" charset="-78"/>
              </a:rPr>
              <a:t>در شیوه تقاضای </a:t>
            </a:r>
            <a:r>
              <a:rPr lang="fa-IR" sz="2800" i="0" u="none" strike="noStrike" kern="100" baseline="0" dirty="0" err="1">
                <a:cs typeface="B Nazanin" panose="00000400000000000000" pitchFamily="2" charset="-78"/>
              </a:rPr>
              <a:t>الزامی</a:t>
            </a:r>
            <a:r>
              <a:rPr lang="fa-IR" sz="2800" i="0" u="none" strike="noStrike" kern="100" baseline="0" dirty="0">
                <a:cs typeface="B Nazanin" panose="00000400000000000000" pitchFamily="2" charset="-78"/>
              </a:rPr>
              <a:t> اخذ </a:t>
            </a:r>
            <a:r>
              <a:rPr lang="fa-IR" sz="2800" i="0" u="none" strike="noStrike" kern="100" baseline="0" dirty="0" err="1">
                <a:cs typeface="B Nazanin" panose="00000400000000000000" pitchFamily="2" charset="-78"/>
              </a:rPr>
              <a:t>رضايت</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در </a:t>
            </a:r>
            <a:r>
              <a:rPr lang="fa-IR" sz="2800" i="0" u="none" strike="noStrike" kern="100" baseline="0" dirty="0" err="1">
                <a:cs typeface="B Nazanin" panose="00000400000000000000" pitchFamily="2" charset="-78"/>
              </a:rPr>
              <a:t>برخي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ايالتهاي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آمريكا</a:t>
            </a:r>
            <a:r>
              <a:rPr lang="fa-IR" sz="2800" i="0" u="none" strike="noStrike" kern="100" baseline="0" dirty="0">
                <a:cs typeface="B Nazanin" panose="00000400000000000000" pitchFamily="2" charset="-78"/>
              </a:rPr>
              <a:t> اجرا  </a:t>
            </a:r>
            <a:r>
              <a:rPr lang="fa-IR" sz="2800" i="0" u="none" strike="noStrike" kern="100" baseline="0" dirty="0" err="1">
                <a:cs typeface="B Nazanin" panose="00000400000000000000" pitchFamily="2" charset="-78"/>
              </a:rPr>
              <a:t>مي‌شود</a:t>
            </a:r>
            <a:r>
              <a:rPr lang="fa-IR" sz="2800" i="0" u="none" strike="noStrike" kern="100" baseline="0" dirty="0">
                <a:cs typeface="B Nazanin" panose="00000400000000000000" pitchFamily="2" charset="-78"/>
              </a:rPr>
              <a:t> به این شکل </a:t>
            </a:r>
            <a:r>
              <a:rPr lang="fa-IR" sz="2800" i="0" u="none" strike="noStrike" kern="100" baseline="0" dirty="0" err="1">
                <a:cs typeface="B Nazanin" panose="00000400000000000000" pitchFamily="2" charset="-78"/>
              </a:rPr>
              <a:t>اين</a:t>
            </a:r>
            <a:r>
              <a:rPr lang="fa-IR" sz="2800" i="0" u="none" strike="noStrike" kern="100" baseline="0" dirty="0">
                <a:cs typeface="B Nazanin" panose="00000400000000000000" pitchFamily="2" charset="-78"/>
              </a:rPr>
              <a:t> است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a:t>
            </a:r>
            <a:r>
              <a:rPr lang="fa-IR" sz="2800" i="0" u="none" strike="noStrike" kern="100" baseline="0" dirty="0" err="1">
                <a:solidFill>
                  <a:srgbClr val="FF0000"/>
                </a:solidFill>
                <a:cs typeface="B Compset" panose="00000400000000000000" pitchFamily="2" charset="-78"/>
              </a:rPr>
              <a:t>پذيرش</a:t>
            </a:r>
            <a:r>
              <a:rPr lang="fa-IR" sz="2800" i="0" u="none" strike="noStrike" kern="100" baseline="0" dirty="0">
                <a:solidFill>
                  <a:srgbClr val="FF0000"/>
                </a:solidFill>
                <a:cs typeface="B Compset" panose="00000400000000000000" pitchFamily="2" charset="-78"/>
              </a:rPr>
              <a:t> دهنده </a:t>
            </a:r>
            <a:r>
              <a:rPr lang="fa-IR" sz="2800" i="0" u="none" strike="noStrike" kern="100" baseline="0" dirty="0" err="1">
                <a:solidFill>
                  <a:srgbClr val="FF0000"/>
                </a:solidFill>
                <a:cs typeface="B Compset" panose="00000400000000000000" pitchFamily="2" charset="-78"/>
              </a:rPr>
              <a:t>يا</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پزشكان</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بيمارستانها</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از نظر </a:t>
            </a:r>
            <a:r>
              <a:rPr lang="fa-IR" sz="2800" i="0" u="none" strike="noStrike" kern="100" baseline="0" dirty="0" err="1">
                <a:solidFill>
                  <a:srgbClr val="FF0000"/>
                </a:solidFill>
                <a:cs typeface="B Compset" panose="00000400000000000000" pitchFamily="2" charset="-78"/>
              </a:rPr>
              <a:t>قانوني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مسؤولند</a:t>
            </a:r>
            <a:r>
              <a:rPr lang="fa-IR" sz="2800" i="0" u="none" strike="noStrike" kern="100" baseline="0" dirty="0">
                <a:solidFill>
                  <a:srgbClr val="FF0000"/>
                </a:solidFill>
                <a:cs typeface="B Compset" panose="00000400000000000000" pitchFamily="2" charset="-78"/>
              </a:rPr>
              <a:t> که:</a:t>
            </a:r>
          </a:p>
          <a:p>
            <a:pPr marL="0" marR="0" lvl="0" indent="0" algn="ctr" rtl="1">
              <a:buNone/>
            </a:pP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از </a:t>
            </a:r>
            <a:r>
              <a:rPr lang="fa-IR" sz="2800" i="0" u="none" strike="noStrike" kern="100" baseline="0" dirty="0" err="1">
                <a:cs typeface="B Nazanin" panose="00000400000000000000" pitchFamily="2" charset="-78"/>
              </a:rPr>
              <a:t>وراث</a:t>
            </a:r>
            <a:r>
              <a:rPr lang="fa-IR" sz="2800" i="0" u="none" strike="noStrike" kern="100" baseline="0" dirty="0">
                <a:cs typeface="B Nazanin" panose="00000400000000000000" pitchFamily="2" charset="-78"/>
              </a:rPr>
              <a:t> و </a:t>
            </a:r>
            <a:r>
              <a:rPr lang="fa-IR" sz="2800" i="0" u="none" strike="noStrike" kern="100" baseline="0" dirty="0" err="1">
                <a:cs typeface="B Nazanin" panose="00000400000000000000" pitchFamily="2" charset="-78"/>
              </a:rPr>
              <a:t>اولياي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قانوني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متوفي</a:t>
            </a:r>
            <a:r>
              <a:rPr lang="fa-IR" sz="2800" i="0" u="none" strike="noStrike" kern="100" baseline="0" dirty="0">
                <a:cs typeface="B Nazanin" panose="00000400000000000000" pitchFamily="2" charset="-78"/>
              </a:rPr>
              <a:t>، </a:t>
            </a:r>
            <a:r>
              <a:rPr lang="fa-IR" sz="2800" i="0" u="none" strike="noStrike" kern="100" baseline="0" dirty="0">
                <a:solidFill>
                  <a:srgbClr val="FF0000"/>
                </a:solidFill>
                <a:cs typeface="B Nazanin" panose="00000400000000000000" pitchFamily="2" charset="-78"/>
              </a:rPr>
              <a:t>در مورد </a:t>
            </a:r>
            <a:r>
              <a:rPr lang="fa-IR" sz="2800" i="0" u="none" strike="noStrike" kern="100" baseline="0" dirty="0" err="1">
                <a:solidFill>
                  <a:srgbClr val="FF0000"/>
                </a:solidFill>
                <a:cs typeface="B Compset" panose="00000400000000000000" pitchFamily="2" charset="-78"/>
              </a:rPr>
              <a:t>تمايل</a:t>
            </a:r>
            <a:r>
              <a:rPr lang="fa-IR" sz="2800" i="0" u="none" strike="noStrike" kern="100" baseline="0" dirty="0">
                <a:solidFill>
                  <a:srgbClr val="FF0000"/>
                </a:solidFill>
                <a:cs typeface="B Compset" panose="00000400000000000000" pitchFamily="2" charset="-78"/>
              </a:rPr>
              <a:t> به </a:t>
            </a:r>
            <a:r>
              <a:rPr lang="fa-IR" sz="2800" i="0" u="none" strike="noStrike" kern="100" baseline="0" dirty="0" err="1">
                <a:solidFill>
                  <a:srgbClr val="FF0000"/>
                </a:solidFill>
                <a:cs typeface="B Compset" panose="00000400000000000000" pitchFamily="2" charset="-78"/>
              </a:rPr>
              <a:t>اهداي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اعضاي</a:t>
            </a:r>
            <a:r>
              <a:rPr lang="fa-IR" sz="2800" i="0" u="none" strike="noStrike" kern="100" baseline="0" dirty="0">
                <a:solidFill>
                  <a:srgbClr val="FF0000"/>
                </a:solidFill>
                <a:cs typeface="B Compset" panose="00000400000000000000" pitchFamily="2" charset="-78"/>
              </a:rPr>
              <a:t> جسد</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پرسش </a:t>
            </a:r>
            <a:r>
              <a:rPr lang="fa-IR" sz="2800" i="0" u="none" strike="noStrike" kern="100" baseline="0" dirty="0" err="1">
                <a:cs typeface="B Nazanin" panose="00000400000000000000" pitchFamily="2" charset="-78"/>
              </a:rPr>
              <a:t>نمايند</a:t>
            </a:r>
            <a:r>
              <a:rPr lang="fa-IR" sz="280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90A6DDE2-EE68-6512-D8EB-F324A117C37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984227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502E-C1FB-7590-B755-C3895280FD4F}"/>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 راهکار تامین عضو</a:t>
            </a:r>
          </a:p>
        </p:txBody>
      </p:sp>
      <p:sp>
        <p:nvSpPr>
          <p:cNvPr id="3" name="Text Placeholder 2">
            <a:extLst>
              <a:ext uri="{FF2B5EF4-FFF2-40B4-BE49-F238E27FC236}">
                <a16:creationId xmlns:a16="http://schemas.microsoft.com/office/drawing/2014/main" id="{457AA75D-4A16-E681-B4D5-DFCE924E6938}"/>
              </a:ext>
            </a:extLst>
          </p:cNvPr>
          <p:cNvSpPr>
            <a:spLocks noGrp="1"/>
          </p:cNvSpPr>
          <p:nvPr>
            <p:ph type="body" idx="1"/>
          </p:nvPr>
        </p:nvSpPr>
        <p:spPr/>
        <p:txBody>
          <a:bodyPr/>
          <a:lstStyle/>
          <a:p>
            <a:pPr marR="0" lvl="0" rtl="1"/>
            <a:r>
              <a:rPr lang="fa-IR" sz="2800" i="0" u="none" strike="noStrike" kern="100" baseline="0" dirty="0">
                <a:cs typeface="B Nazanin" panose="00000400000000000000" pitchFamily="2" charset="-78"/>
              </a:rPr>
              <a:t>در </a:t>
            </a:r>
            <a:r>
              <a:rPr lang="fa-IR" sz="2800" i="0" u="none" strike="noStrike" kern="100" baseline="0" dirty="0" err="1">
                <a:cs typeface="B Nazanin" panose="00000400000000000000" pitchFamily="2" charset="-78"/>
              </a:rPr>
              <a:t>برخي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كشور</a:t>
            </a:r>
            <a:r>
              <a:rPr lang="fa-IR" sz="2800" i="0" u="none" strike="noStrike" kern="100" baseline="0" dirty="0">
                <a:cs typeface="B Nazanin" panose="00000400000000000000" pitchFamily="2" charset="-78"/>
              </a:rPr>
              <a:t> ها راه </a:t>
            </a:r>
            <a:r>
              <a:rPr lang="fa-IR" sz="2800" i="0" u="none" strike="noStrike" kern="100" baseline="0" dirty="0" err="1">
                <a:cs typeface="B Nazanin" panose="00000400000000000000" pitchFamily="2" charset="-78"/>
              </a:rPr>
              <a:t>حلهاي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انديشيده</a:t>
            </a:r>
            <a:r>
              <a:rPr lang="fa-IR" sz="2800" i="0" u="none" strike="noStrike" kern="100" baseline="0" dirty="0">
                <a:cs typeface="B Nazanin" panose="00000400000000000000" pitchFamily="2" charset="-78"/>
              </a:rPr>
              <a:t> شده است. </a:t>
            </a:r>
          </a:p>
          <a:p>
            <a:pPr marR="0" lvl="0" rtl="1"/>
            <a:r>
              <a:rPr lang="fa-IR" sz="2800" i="0" u="none" strike="noStrike" kern="100" baseline="0" dirty="0" err="1">
                <a:solidFill>
                  <a:srgbClr val="FF0000"/>
                </a:solidFill>
                <a:cs typeface="B Compset" panose="00000400000000000000" pitchFamily="2" charset="-78"/>
              </a:rPr>
              <a:t>يك</a:t>
            </a:r>
            <a:r>
              <a:rPr lang="fa-IR" sz="2800" i="0" u="none" strike="noStrike" kern="100" baseline="0" dirty="0">
                <a:solidFill>
                  <a:srgbClr val="FF0000"/>
                </a:solidFill>
                <a:cs typeface="B Compset" panose="00000400000000000000" pitchFamily="2" charset="-78"/>
              </a:rPr>
              <a:t> برنامه </a:t>
            </a:r>
            <a:r>
              <a:rPr lang="fa-IR" sz="2800" i="0" u="none" strike="noStrike" kern="100" baseline="0" dirty="0" err="1">
                <a:solidFill>
                  <a:srgbClr val="FF0000"/>
                </a:solidFill>
                <a:cs typeface="B Compset" panose="00000400000000000000" pitchFamily="2" charset="-78"/>
              </a:rPr>
              <a:t>پيشنهادي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cs typeface="B Nazanin" panose="00000400000000000000" pitchFamily="2" charset="-78"/>
              </a:rPr>
              <a:t>اين</a:t>
            </a:r>
            <a:r>
              <a:rPr lang="fa-IR" sz="2800" i="0" u="none" strike="noStrike" kern="100" baseline="0" dirty="0">
                <a:cs typeface="B Nazanin" panose="00000400000000000000" pitchFamily="2" charset="-78"/>
              </a:rPr>
              <a:t> است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در مواقع </a:t>
            </a:r>
            <a:r>
              <a:rPr lang="fa-IR" sz="2800" i="0" u="none" strike="noStrike" kern="100" baseline="0" dirty="0" err="1">
                <a:cs typeface="B Nazanin" panose="00000400000000000000" pitchFamily="2" charset="-78"/>
              </a:rPr>
              <a:t>خاصي</a:t>
            </a:r>
            <a:r>
              <a:rPr lang="fa-IR" sz="2800" i="0" u="none" strike="noStrike" kern="100" baseline="0" dirty="0">
                <a:cs typeface="B Nazanin" panose="00000400000000000000" pitchFamily="2" charset="-78"/>
              </a:rPr>
              <a:t>  همچون </a:t>
            </a:r>
            <a:r>
              <a:rPr lang="fa-IR" sz="2800" i="0" u="none" strike="noStrike" kern="100" baseline="0" dirty="0">
                <a:solidFill>
                  <a:srgbClr val="FF0000"/>
                </a:solidFill>
                <a:cs typeface="B Compset" panose="00000400000000000000" pitchFamily="2" charset="-78"/>
              </a:rPr>
              <a:t>ثبت نام و </a:t>
            </a:r>
            <a:r>
              <a:rPr lang="fa-IR" sz="2800" i="0" u="none" strike="noStrike" kern="100" baseline="0" dirty="0" err="1">
                <a:solidFill>
                  <a:srgbClr val="FF0000"/>
                </a:solidFill>
                <a:cs typeface="B Compset" panose="00000400000000000000" pitchFamily="2" charset="-78"/>
              </a:rPr>
              <a:t>تجديد</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گواهينامه</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رانندگي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يا</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تكميل</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فرمهاي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ماليات</a:t>
            </a:r>
            <a:r>
              <a:rPr lang="fa-IR" sz="2800" i="0" u="none" strike="noStrike" kern="100" baseline="0" dirty="0">
                <a:cs typeface="B Nazanin" panose="00000400000000000000" pitchFamily="2" charset="-78"/>
              </a:rPr>
              <a:t>، فرد </a:t>
            </a:r>
            <a:r>
              <a:rPr lang="fa-IR" sz="2800" i="0" u="none" strike="noStrike" kern="100" baseline="0" dirty="0" err="1">
                <a:cs typeface="B Nazanin" panose="00000400000000000000" pitchFamily="2" charset="-78"/>
              </a:rPr>
              <a:t>طي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وكالت</a:t>
            </a:r>
            <a:r>
              <a:rPr lang="fa-IR" sz="2800" i="0" u="none" strike="noStrike" kern="100" baseline="0" dirty="0">
                <a:cs typeface="B Nazanin" panose="00000400000000000000" pitchFamily="2" charset="-78"/>
              </a:rPr>
              <a:t> نامه </a:t>
            </a:r>
            <a:r>
              <a:rPr lang="fa-IR" sz="2800" i="0" u="none" strike="noStrike" kern="100" baseline="0" dirty="0" err="1">
                <a:cs typeface="B Nazanin" panose="00000400000000000000" pitchFamily="2" charset="-78"/>
              </a:rPr>
              <a:t>اي</a:t>
            </a:r>
            <a:r>
              <a:rPr lang="fa-IR" sz="2800" i="0" u="none" strike="noStrike" kern="100" baseline="0" dirty="0">
                <a:cs typeface="B Nazanin" panose="00000400000000000000" pitchFamily="2" charset="-78"/>
              </a:rPr>
              <a:t> </a:t>
            </a:r>
            <a:r>
              <a:rPr lang="fa-IR" sz="2800" i="0" u="none" strike="noStrike" kern="100" baseline="0" dirty="0" err="1">
                <a:solidFill>
                  <a:srgbClr val="FF0000"/>
                </a:solidFill>
                <a:cs typeface="B Compset" panose="00000400000000000000" pitchFamily="2" charset="-78"/>
              </a:rPr>
              <a:t>تمايل</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يا</a:t>
            </a:r>
            <a:r>
              <a:rPr lang="fa-IR" sz="2800" i="0" u="none" strike="noStrike" kern="100" baseline="0" dirty="0">
                <a:solidFill>
                  <a:srgbClr val="FF0000"/>
                </a:solidFill>
                <a:cs typeface="B Compset" panose="00000400000000000000" pitchFamily="2" charset="-78"/>
              </a:rPr>
              <a:t> عدم </a:t>
            </a:r>
            <a:r>
              <a:rPr lang="fa-IR" sz="2800" i="0" u="none" strike="noStrike" kern="100" baseline="0" dirty="0" err="1">
                <a:solidFill>
                  <a:srgbClr val="FF0000"/>
                </a:solidFill>
                <a:cs typeface="B Compset" panose="00000400000000000000" pitchFamily="2" charset="-78"/>
              </a:rPr>
              <a:t>تمايل</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به </a:t>
            </a:r>
            <a:r>
              <a:rPr lang="fa-IR" sz="2800" i="0" u="none" strike="noStrike" kern="100" baseline="0" dirty="0" err="1">
                <a:cs typeface="B Nazanin" panose="00000400000000000000" pitchFamily="2" charset="-78"/>
              </a:rPr>
              <a:t>اهداي</a:t>
            </a:r>
            <a:r>
              <a:rPr lang="fa-IR" sz="2800" i="0" u="none" strike="noStrike" kern="100" baseline="0" dirty="0">
                <a:cs typeface="B Nazanin" panose="00000400000000000000" pitchFamily="2" charset="-78"/>
              </a:rPr>
              <a:t> عضو را اعلام </a:t>
            </a:r>
            <a:r>
              <a:rPr lang="fa-IR" sz="2800" i="0" u="none" strike="noStrike" kern="100" baseline="0" dirty="0" err="1">
                <a:cs typeface="B Nazanin" panose="00000400000000000000" pitchFamily="2" charset="-78"/>
              </a:rPr>
              <a:t>نمايد</a:t>
            </a:r>
            <a:r>
              <a:rPr lang="fa-IR" sz="2800" i="0" u="none" strike="noStrike" kern="100" baseline="0" dirty="0">
                <a:cs typeface="B Nazanin" panose="00000400000000000000" pitchFamily="2" charset="-78"/>
              </a:rPr>
              <a:t>.</a:t>
            </a:r>
          </a:p>
          <a:p>
            <a:pPr marL="0" marR="0" lvl="0" indent="0" rtl="1">
              <a:buNone/>
            </a:pPr>
            <a:endParaRPr lang="fa-IR" sz="2800" b="1" kern="100" dirty="0">
              <a:solidFill>
                <a:srgbClr val="FF0000"/>
              </a:solidFill>
            </a:endParaRPr>
          </a:p>
          <a:p>
            <a:pPr marL="0" marR="0" lvl="0" indent="0" rtl="1">
              <a:buNone/>
            </a:pPr>
            <a:r>
              <a:rPr lang="fa-IR" sz="2800" b="1" i="0" u="none" strike="noStrike" kern="100" baseline="0" dirty="0">
                <a:solidFill>
                  <a:srgbClr val="FF0000"/>
                </a:solidFill>
                <a:cs typeface="B Compset" panose="00000400000000000000" pitchFamily="2" charset="-78"/>
              </a:rPr>
              <a:t>مزایای این </a:t>
            </a:r>
            <a:r>
              <a:rPr lang="fa-IR" sz="2800" b="1" i="0" u="none" strike="noStrike" kern="100" baseline="0" dirty="0" err="1">
                <a:solidFill>
                  <a:srgbClr val="FF0000"/>
                </a:solidFill>
                <a:cs typeface="B Compset" panose="00000400000000000000" pitchFamily="2" charset="-78"/>
              </a:rPr>
              <a:t>راهکار</a:t>
            </a:r>
            <a:r>
              <a:rPr lang="fa-IR" sz="2800" b="1" i="0" u="none" strike="noStrike" kern="100" baseline="0" dirty="0">
                <a:solidFill>
                  <a:srgbClr val="FF0000"/>
                </a:solidFill>
                <a:cs typeface="B Compset" panose="00000400000000000000" pitchFamily="2" charset="-78"/>
              </a:rPr>
              <a:t>:</a:t>
            </a:r>
          </a:p>
          <a:p>
            <a:pPr marL="457200" lvl="1" indent="0">
              <a:buNone/>
            </a:pPr>
            <a:r>
              <a:rPr lang="fa-IR" sz="2800" i="0" u="none" strike="noStrike" kern="100" baseline="0" dirty="0">
                <a:cs typeface="B Nazanin" panose="00000400000000000000" pitchFamily="2" charset="-78"/>
              </a:rPr>
              <a:t>1) حفظ </a:t>
            </a:r>
            <a:r>
              <a:rPr lang="fa-IR" sz="2800" i="0" u="none" strike="noStrike" kern="100" baseline="0" dirty="0" err="1">
                <a:cs typeface="B Nazanin" panose="00000400000000000000" pitchFamily="2" charset="-78"/>
              </a:rPr>
              <a:t>اتونومي</a:t>
            </a:r>
            <a:r>
              <a:rPr lang="fa-IR" sz="2800" i="0" u="none" strike="noStrike" kern="100" baseline="0" dirty="0">
                <a:cs typeface="B Nazanin" panose="00000400000000000000" pitchFamily="2" charset="-78"/>
              </a:rPr>
              <a:t> فرد</a:t>
            </a:r>
          </a:p>
          <a:p>
            <a:pPr marL="457200" lvl="1" indent="0">
              <a:buNone/>
            </a:pPr>
            <a:r>
              <a:rPr lang="fa-IR" sz="2800" i="0" u="none" strike="noStrike" kern="100" baseline="0" dirty="0">
                <a:cs typeface="B Nazanin" panose="00000400000000000000" pitchFamily="2" charset="-78"/>
              </a:rPr>
              <a:t>2) کاهش استرس </a:t>
            </a:r>
            <a:r>
              <a:rPr lang="fa-IR" sz="2800" i="0" u="none" strike="noStrike" kern="100" baseline="0" dirty="0" err="1">
                <a:cs typeface="B Nazanin" panose="00000400000000000000" pitchFamily="2" charset="-78"/>
              </a:rPr>
              <a:t>اعضاي</a:t>
            </a:r>
            <a:r>
              <a:rPr lang="fa-IR" sz="2800" i="0" u="none" strike="noStrike" kern="100" baseline="0" dirty="0">
                <a:cs typeface="B Nazanin" panose="00000400000000000000" pitchFamily="2" charset="-78"/>
              </a:rPr>
              <a:t> خانواده و </a:t>
            </a:r>
            <a:r>
              <a:rPr lang="fa-IR" sz="2800" i="0" u="none" strike="noStrike" kern="100" baseline="0" dirty="0" err="1">
                <a:cs typeface="B Nazanin" panose="00000400000000000000" pitchFamily="2" charset="-78"/>
              </a:rPr>
              <a:t>پزشكان</a:t>
            </a:r>
            <a:r>
              <a:rPr lang="fa-IR" sz="2800" i="0" u="none" strike="noStrike" kern="100" baseline="0" dirty="0">
                <a:cs typeface="B Nazanin" panose="00000400000000000000" pitchFamily="2" charset="-78"/>
              </a:rPr>
              <a:t> را </a:t>
            </a:r>
            <a:r>
              <a:rPr lang="fa-IR" sz="2800" i="0" u="none" strike="noStrike" kern="100" baseline="0" dirty="0" err="1">
                <a:cs typeface="B Nazanin" panose="00000400000000000000" pitchFamily="2" charset="-78"/>
              </a:rPr>
              <a:t>نيز</a:t>
            </a:r>
            <a:r>
              <a:rPr lang="fa-IR" sz="2800" i="0" u="none" strike="noStrike" kern="100" baseline="0" dirty="0">
                <a:cs typeface="B Nazanin" panose="00000400000000000000" pitchFamily="2" charset="-78"/>
              </a:rPr>
              <a:t> پس از مرگ فرد</a:t>
            </a:r>
            <a:r>
              <a:rPr lang="fa-IR" sz="2800" b="0" i="0" u="none" strike="noStrike" kern="100" baseline="0" dirty="0">
                <a:cs typeface="B Nazanin" panose="00000400000000000000" pitchFamily="2" charset="-78"/>
              </a:rPr>
              <a:t>.   </a:t>
            </a:r>
          </a:p>
        </p:txBody>
      </p:sp>
      <p:sp>
        <p:nvSpPr>
          <p:cNvPr id="4" name="Footer Placeholder 3">
            <a:extLst>
              <a:ext uri="{FF2B5EF4-FFF2-40B4-BE49-F238E27FC236}">
                <a16:creationId xmlns:a16="http://schemas.microsoft.com/office/drawing/2014/main" id="{1BC07B32-24A4-1560-DF0E-7A1E5872808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280542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A640-7AAB-5A7A-652A-1110BCEC21EB}"/>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پيوند عضو از مرگ </a:t>
            </a:r>
            <a:r>
              <a:rPr lang="fa-IR" b="0" i="0" u="none" strike="noStrike" kern="100" baseline="0" dirty="0" err="1">
                <a:solidFill>
                  <a:srgbClr val="7030A0"/>
                </a:solidFill>
                <a:cs typeface="B Titr" panose="00000700000000000000" pitchFamily="2" charset="-78"/>
              </a:rPr>
              <a:t>مغزي</a:t>
            </a:r>
            <a:r>
              <a:rPr lang="fa-IR" b="0" i="0" u="none" strike="noStrike" kern="100" baseline="0" dirty="0">
                <a:solidFill>
                  <a:srgbClr val="7030A0"/>
                </a:solidFill>
                <a:cs typeface="B Titr" panose="00000700000000000000" pitchFamily="2" charset="-78"/>
              </a:rPr>
              <a:t>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757821EF-97BB-09E1-4576-6C32C8F4866A}"/>
              </a:ext>
            </a:extLst>
          </p:cNvPr>
          <p:cNvSpPr>
            <a:spLocks noGrp="1"/>
          </p:cNvSpPr>
          <p:nvPr>
            <p:ph type="body" idx="1"/>
          </p:nvPr>
        </p:nvSpPr>
        <p:spPr/>
        <p:txBody>
          <a:bodyPr>
            <a:normAutofit fontScale="92500" lnSpcReduction="20000"/>
          </a:bodyPr>
          <a:lstStyle/>
          <a:p>
            <a:pPr lvl="0"/>
            <a:r>
              <a:rPr lang="fa-IR" sz="2400" b="0" i="0" u="none" strike="noStrike" kern="100" baseline="0" dirty="0">
                <a:cs typeface="B Nazanin" panose="00000400000000000000" pitchFamily="2" charset="-78"/>
              </a:rPr>
              <a:t>در پيوند از افراد مبتلا به مرگ </a:t>
            </a:r>
            <a:r>
              <a:rPr lang="fa-IR" sz="2400" b="0" i="0" u="none" strike="noStrike" kern="100" baseline="0" dirty="0" err="1">
                <a:cs typeface="B Nazanin" panose="00000400000000000000" pitchFamily="2" charset="-78"/>
              </a:rPr>
              <a:t>مغزي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برداشت </a:t>
            </a:r>
            <a:r>
              <a:rPr lang="fa-IR" sz="2400" b="1" i="0" u="none" strike="noStrike" kern="100" baseline="0" dirty="0">
                <a:solidFill>
                  <a:srgbClr val="FF0000"/>
                </a:solidFill>
                <a:cs typeface="B Compset" panose="00000400000000000000" pitchFamily="2" charset="-78"/>
              </a:rPr>
              <a:t>علاوه بر مسأله </a:t>
            </a:r>
            <a:r>
              <a:rPr lang="fa-IR" sz="2400" b="1" i="0" u="none" strike="noStrike" kern="100" baseline="0" dirty="0" err="1">
                <a:solidFill>
                  <a:srgbClr val="FF0000"/>
                </a:solidFill>
                <a:cs typeface="B Compset" panose="00000400000000000000" pitchFamily="2" charset="-78"/>
              </a:rPr>
              <a:t>رضايت</a:t>
            </a:r>
            <a:r>
              <a:rPr lang="fa-IR" sz="2400" b="1" i="0" u="none" strike="noStrike" kern="100" baseline="0" dirty="0">
                <a:solidFill>
                  <a:srgbClr val="FF0000"/>
                </a:solidFill>
                <a:cs typeface="B Compset" panose="00000400000000000000" pitchFamily="2" charset="-78"/>
              </a:rPr>
              <a:t>،</a:t>
            </a:r>
            <a:r>
              <a:rPr lang="fa-IR" sz="2400" b="0" i="0" u="none" strike="noStrike" kern="100" baseline="0" dirty="0">
                <a:cs typeface="B Nazanin" panose="00000400000000000000" pitchFamily="2" charset="-78"/>
              </a:rPr>
              <a:t>، جهت </a:t>
            </a:r>
            <a:r>
              <a:rPr lang="fa-IR" sz="2400" b="0" i="0" u="none" strike="noStrike" kern="100" baseline="0" dirty="0" err="1">
                <a:cs typeface="B Nazanin" panose="00000400000000000000" pitchFamily="2" charset="-78"/>
              </a:rPr>
              <a:t>تأييد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جراحي</a:t>
            </a:r>
            <a:r>
              <a:rPr lang="fa-IR" sz="2400" b="0" i="0" u="none" strike="noStrike" kern="100" baseline="0" dirty="0">
                <a:cs typeface="B Nazanin" panose="00000400000000000000" pitchFamily="2" charset="-78"/>
              </a:rPr>
              <a:t> برداشت عضو </a:t>
            </a:r>
            <a:r>
              <a:rPr lang="fa-IR" sz="2400" b="1" kern="100" dirty="0">
                <a:solidFill>
                  <a:srgbClr val="FF0000"/>
                </a:solidFill>
                <a:cs typeface="B Compset" panose="00000400000000000000" pitchFamily="2" charset="-78"/>
              </a:rPr>
              <a:t>تایید مرگ فرد</a:t>
            </a:r>
            <a:r>
              <a:rPr lang="fa-IR" sz="2400" b="0" i="0" u="none" strike="noStrike" kern="100" baseline="0" dirty="0">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ضروري</a:t>
            </a:r>
            <a:r>
              <a:rPr lang="fa-IR" sz="2400" b="0" i="0" u="none" strike="noStrike" kern="100" baseline="0" dirty="0">
                <a:solidFill>
                  <a:srgbClr val="FF0000"/>
                </a:solidFill>
                <a:cs typeface="B Nazanin" panose="00000400000000000000" pitchFamily="2" charset="-78"/>
              </a:rPr>
              <a:t> است</a:t>
            </a:r>
            <a:r>
              <a:rPr lang="fa-IR" sz="2400" b="0" i="0" u="none" strike="noStrike" kern="100" baseline="0" dirty="0">
                <a:cs typeface="B Nazanin" panose="00000400000000000000" pitchFamily="2" charset="-78"/>
              </a:rPr>
              <a:t>.</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 </a:t>
            </a:r>
            <a:r>
              <a:rPr lang="fa-IR" sz="2400" b="1" i="0" u="none" strike="noStrike" kern="100" baseline="0" dirty="0">
                <a:cs typeface="B Compset" panose="00000400000000000000" pitchFamily="2" charset="-78"/>
              </a:rPr>
              <a:t>مرگ </a:t>
            </a:r>
            <a:r>
              <a:rPr lang="fa-IR" sz="2400" b="1" i="0" u="none" strike="noStrike" kern="100" baseline="0" dirty="0" err="1">
                <a:cs typeface="B Compset" panose="00000400000000000000" pitchFamily="2" charset="-78"/>
              </a:rPr>
              <a:t>مغزي</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بايد</a:t>
            </a:r>
            <a:r>
              <a:rPr lang="fa-IR" sz="2400" b="1" i="0" u="none" strike="noStrike" kern="100" baseline="0" dirty="0">
                <a:cs typeface="B Compset" panose="00000400000000000000" pitchFamily="2" charset="-78"/>
              </a:rPr>
              <a:t> </a:t>
            </a:r>
            <a:r>
              <a:rPr lang="fa-IR" sz="2400" b="1" i="0" u="none" strike="noStrike" kern="100" baseline="0" dirty="0">
                <a:solidFill>
                  <a:srgbClr val="FF0000"/>
                </a:solidFill>
                <a:cs typeface="B Compset" panose="00000400000000000000" pitchFamily="2" charset="-78"/>
              </a:rPr>
              <a:t>حتماً</a:t>
            </a:r>
            <a:r>
              <a:rPr lang="fa-IR" sz="2400" b="0" i="0" u="none" strike="noStrike" kern="100" baseline="0" dirty="0">
                <a:solidFill>
                  <a:srgbClr val="FF0000"/>
                </a:solidFill>
                <a:cs typeface="B Nazanin" panose="00000400000000000000" pitchFamily="2" charset="-78"/>
              </a:rPr>
              <a:t> توسط </a:t>
            </a:r>
            <a:r>
              <a:rPr lang="fa-IR" sz="2400" b="0" i="0" u="none" strike="noStrike" kern="100" baseline="0" dirty="0" err="1">
                <a:solidFill>
                  <a:srgbClr val="FF0000"/>
                </a:solidFill>
                <a:cs typeface="B Nazanin" panose="00000400000000000000" pitchFamily="2" charset="-78"/>
              </a:rPr>
              <a:t>كميته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علمي</a:t>
            </a:r>
            <a:r>
              <a:rPr lang="fa-IR" sz="2400" b="0" i="0" u="none" strike="noStrike" kern="100" baseline="0" dirty="0">
                <a:solidFill>
                  <a:srgbClr val="FF0000"/>
                </a:solidFill>
                <a:cs typeface="B Nazanin" panose="00000400000000000000" pitchFamily="2" charset="-78"/>
              </a:rPr>
              <a:t> -  </a:t>
            </a:r>
            <a:r>
              <a:rPr lang="fa-IR" sz="2400" b="0" i="0" u="none" strike="noStrike" kern="100" baseline="0" dirty="0" err="1">
                <a:solidFill>
                  <a:srgbClr val="FF0000"/>
                </a:solidFill>
                <a:cs typeface="B Nazanin" panose="00000400000000000000" pitchFamily="2" charset="-78"/>
              </a:rPr>
              <a:t>اخلاقي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بدين</a:t>
            </a:r>
            <a:r>
              <a:rPr lang="fa-IR" sz="2400" b="0" i="0" u="none" strike="noStrike" kern="100" baseline="0" dirty="0">
                <a:cs typeface="B Nazanin" panose="00000400000000000000" pitchFamily="2" charset="-78"/>
              </a:rPr>
              <a:t> منظور </a:t>
            </a:r>
            <a:r>
              <a:rPr lang="fa-IR" sz="2400" b="0" i="0" u="none" strike="noStrike" kern="100" baseline="0" dirty="0" err="1">
                <a:cs typeface="B Nazanin" panose="00000400000000000000" pitchFamily="2" charset="-78"/>
              </a:rPr>
              <a:t>فعاليت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نمايند</a:t>
            </a:r>
            <a:r>
              <a:rPr lang="fa-IR" sz="2400" b="0" i="0" u="none" strike="noStrike" kern="100" baseline="0" dirty="0">
                <a:cs typeface="B Nazanin" panose="00000400000000000000" pitchFamily="2" charset="-78"/>
              </a:rPr>
              <a:t> به طور جداگانه مورد</a:t>
            </a:r>
            <a:r>
              <a:rPr lang="fa-IR" sz="2400" b="1" i="0" u="none" strike="noStrike" kern="100" baseline="0" dirty="0">
                <a:cs typeface="B Compset" panose="00000400000000000000" pitchFamily="2" charset="-78"/>
              </a:rPr>
              <a:t> </a:t>
            </a:r>
            <a:r>
              <a:rPr lang="fa-IR" sz="2400" b="1" i="0" u="none" strike="noStrike" kern="100" baseline="0" dirty="0">
                <a:solidFill>
                  <a:srgbClr val="FF0000"/>
                </a:solidFill>
                <a:cs typeface="B Compset" panose="00000400000000000000" pitchFamily="2" charset="-78"/>
              </a:rPr>
              <a:t>تأييد</a:t>
            </a:r>
            <a:r>
              <a:rPr lang="fa-IR" sz="2400" b="0" i="0" u="none" strike="noStrike" kern="100" baseline="0" dirty="0">
                <a:cs typeface="B Nazanin" panose="00000400000000000000" pitchFamily="2" charset="-78"/>
              </a:rPr>
              <a:t> قرار </a:t>
            </a:r>
            <a:r>
              <a:rPr lang="fa-IR" sz="2400" b="0" i="0" u="none" strike="noStrike" kern="100" baseline="0" dirty="0" err="1">
                <a:cs typeface="B Nazanin" panose="00000400000000000000" pitchFamily="2" charset="-78"/>
              </a:rPr>
              <a:t>گيرد</a:t>
            </a:r>
            <a:r>
              <a:rPr lang="fa-IR" sz="2400" b="0" i="0" u="none" strike="noStrike" kern="100" baseline="0" dirty="0">
                <a:cs typeface="B Nazanin" panose="00000400000000000000" pitchFamily="2" charset="-78"/>
              </a:rPr>
              <a:t>.</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 </a:t>
            </a:r>
            <a:r>
              <a:rPr lang="fa-IR" sz="2400" b="1" i="0" u="none" strike="noStrike" kern="100" baseline="0" dirty="0" err="1">
                <a:cs typeface="B Compset" panose="00000400000000000000" pitchFamily="2" charset="-78"/>
              </a:rPr>
              <a:t>تعريف</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علمي</a:t>
            </a:r>
            <a:r>
              <a:rPr lang="fa-IR" sz="2400" b="1" i="0" u="none" strike="noStrike" kern="100" baseline="0" dirty="0">
                <a:cs typeface="B Compset" panose="00000400000000000000" pitchFamily="2" charset="-78"/>
              </a:rPr>
              <a:t> مرگ </a:t>
            </a:r>
            <a:r>
              <a:rPr lang="fa-IR" sz="2400" b="1" i="0" u="none" strike="noStrike" kern="100" baseline="0" dirty="0" err="1">
                <a:cs typeface="B Compset" panose="00000400000000000000" pitchFamily="2" charset="-78"/>
              </a:rPr>
              <a:t>مغزي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در سال </a:t>
            </a:r>
            <a:r>
              <a:rPr lang="en-US" sz="2400" b="0" i="0" u="none" strike="noStrike" kern="100" baseline="0" dirty="0">
                <a:latin typeface="Calibri" panose="020F0502020204030204" pitchFamily="34" charset="0"/>
                <a:cs typeface="B Compset" panose="00000400000000000000" pitchFamily="2" charset="-78"/>
              </a:rPr>
              <a:t>١٩٧٩</a:t>
            </a:r>
            <a:r>
              <a:rPr lang="fa-IR" sz="2400" b="0" i="0" u="none" strike="noStrike" kern="100" baseline="0" dirty="0">
                <a:latin typeface="Calibri" panose="020F0502020204030204" pitchFamily="34" charset="0"/>
                <a:cs typeface="B Nazanin" panose="00000400000000000000" pitchFamily="2" charset="-78"/>
              </a:rPr>
              <a:t> ارائه شده است در حال حاضر  به صورت گسترده مورد </a:t>
            </a:r>
            <a:r>
              <a:rPr lang="fa-IR" sz="2400" b="0" i="0" u="none" strike="noStrike" kern="100" baseline="0" dirty="0" err="1">
                <a:latin typeface="Calibri" panose="020F0502020204030204" pitchFamily="34" charset="0"/>
                <a:cs typeface="B Nazanin" panose="00000400000000000000" pitchFamily="2" charset="-78"/>
              </a:rPr>
              <a:t>پذيرش</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مي</a:t>
            </a:r>
            <a:r>
              <a:rPr lang="fa-IR" sz="2400" b="0" i="0" u="none" strike="noStrike" kern="100" baseline="0" dirty="0">
                <a:latin typeface="Calibri" panose="020F0502020204030204" pitchFamily="34" charset="0"/>
                <a:cs typeface="B Nazanin" panose="00000400000000000000" pitchFamily="2" charset="-78"/>
              </a:rPr>
              <a:t> باشد:</a:t>
            </a:r>
          </a:p>
          <a:p>
            <a:pPr marL="0" marR="0" lvl="0" indent="0" algn="l" rtl="1">
              <a:buNone/>
            </a:pPr>
            <a:r>
              <a:rPr lang="fa-IR" sz="3000" b="0" i="0" u="sng" strike="noStrike" kern="100" baseline="0" dirty="0">
                <a:latin typeface="Calibri" panose="020F0502020204030204" pitchFamily="34" charset="0"/>
                <a:cs typeface="B Nazanin" panose="00000400000000000000" pitchFamily="2" charset="-78"/>
              </a:rPr>
              <a:t>.</a:t>
            </a:r>
            <a:r>
              <a:rPr lang="en-US" sz="2600" u="sng" dirty="0"/>
              <a:t> Brain death is </a:t>
            </a:r>
            <a:r>
              <a:rPr lang="en-US" sz="2600" i="1" u="sng" dirty="0"/>
              <a:t>the permanent, irreversible, and complete loss of brain function</a:t>
            </a:r>
            <a:endParaRPr lang="fa-IR" sz="2600" i="1" u="sng" dirty="0"/>
          </a:p>
          <a:p>
            <a:pPr marR="0" lvl="0" rtl="1"/>
            <a:endParaRPr lang="fa-IR" sz="2400" b="0" i="0" u="none" strike="noStrike" kern="100" baseline="0" dirty="0">
              <a:latin typeface="Calibri" panose="020F0502020204030204" pitchFamily="34" charset="0"/>
              <a:cs typeface="B Nazanin" panose="00000400000000000000" pitchFamily="2" charset="-78"/>
            </a:endParaRPr>
          </a:p>
          <a:p>
            <a:pPr marL="0" marR="0" lvl="0" indent="0" rtl="1">
              <a:buNone/>
            </a:pPr>
            <a:r>
              <a:rPr lang="fa-IR" sz="2400" b="1" i="0" u="none" strike="noStrike" kern="100" baseline="0" dirty="0" err="1">
                <a:solidFill>
                  <a:srgbClr val="FF0000"/>
                </a:solidFill>
                <a:cs typeface="B Nazanin" panose="00000400000000000000" pitchFamily="2" charset="-78"/>
              </a:rPr>
              <a:t>تأكيد</a:t>
            </a:r>
            <a:r>
              <a:rPr lang="fa-IR" sz="2400" b="1" i="0" u="none" strike="noStrike" kern="100" baseline="0" dirty="0">
                <a:solidFill>
                  <a:srgbClr val="FF0000"/>
                </a:solidFill>
                <a:cs typeface="B Nazanin" panose="00000400000000000000" pitchFamily="2" charset="-78"/>
              </a:rPr>
              <a:t> می شود:</a:t>
            </a:r>
          </a:p>
          <a:p>
            <a:pPr marR="0" lvl="0" rtl="1"/>
            <a:r>
              <a:rPr lang="fa-IR" sz="2400" b="1" i="0" u="none" strike="noStrike" kern="100" baseline="0" dirty="0">
                <a:cs typeface="B Compset" panose="00000400000000000000" pitchFamily="2" charset="-78"/>
              </a:rPr>
              <a:t>تلاش لازم</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حفظ </a:t>
            </a:r>
            <a:r>
              <a:rPr lang="fa-IR" sz="2400" b="0" i="0" u="none" strike="noStrike" kern="100" baseline="0" dirty="0" err="1">
                <a:cs typeface="B Nazanin" panose="00000400000000000000" pitchFamily="2" charset="-78"/>
              </a:rPr>
              <a:t>حيات</a:t>
            </a:r>
            <a:r>
              <a:rPr lang="fa-IR" sz="2400" b="0" i="0" u="none" strike="noStrike" kern="100" baseline="0" dirty="0">
                <a:cs typeface="B Nazanin" panose="00000400000000000000" pitchFamily="2" charset="-78"/>
              </a:rPr>
              <a:t> فرد (خصوصاً داوطلب </a:t>
            </a:r>
            <a:r>
              <a:rPr lang="fa-IR" sz="2400" b="0" i="0" u="none" strike="noStrike" kern="100" baseline="0" dirty="0" err="1">
                <a:cs typeface="B Nazanin" panose="00000400000000000000" pitchFamily="2" charset="-78"/>
              </a:rPr>
              <a:t>اهداي</a:t>
            </a:r>
            <a:r>
              <a:rPr lang="fa-IR" sz="2400" b="0" i="0" u="none" strike="noStrike" kern="100" baseline="0" dirty="0">
                <a:cs typeface="B Nazanin" panose="00000400000000000000" pitchFamily="2" charset="-78"/>
              </a:rPr>
              <a:t> عضو) </a:t>
            </a:r>
            <a:r>
              <a:rPr lang="fa-IR" sz="2400" b="0" i="0" u="none" strike="noStrike" kern="100" baseline="0" dirty="0" err="1">
                <a:cs typeface="B Nazanin" panose="00000400000000000000" pitchFamily="2" charset="-78"/>
              </a:rPr>
              <a:t>بايستي</a:t>
            </a:r>
            <a:r>
              <a:rPr lang="fa-IR" sz="2400" b="0" i="0" u="none" strike="noStrike" kern="100" baseline="0" dirty="0">
                <a:cs typeface="B Nazanin" panose="00000400000000000000" pitchFamily="2" charset="-78"/>
              </a:rPr>
              <a:t> صورت گرفته و از </a:t>
            </a:r>
            <a:r>
              <a:rPr lang="fa-IR" sz="2400" b="0" i="0" u="none" strike="noStrike" kern="100" baseline="0" dirty="0" err="1">
                <a:cs typeface="B Nazanin" panose="00000400000000000000" pitchFamily="2" charset="-78"/>
              </a:rPr>
              <a:t>سودجويي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مادي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پرهيز</a:t>
            </a:r>
            <a:r>
              <a:rPr lang="fa-IR" sz="2400" b="0" i="0" u="none" strike="noStrike" kern="100" baseline="0" dirty="0">
                <a:cs typeface="B Nazanin" panose="00000400000000000000" pitchFamily="2" charset="-78"/>
              </a:rPr>
              <a:t> شود.</a:t>
            </a:r>
          </a:p>
        </p:txBody>
      </p:sp>
      <p:sp>
        <p:nvSpPr>
          <p:cNvPr id="4" name="Footer Placeholder 3">
            <a:extLst>
              <a:ext uri="{FF2B5EF4-FFF2-40B4-BE49-F238E27FC236}">
                <a16:creationId xmlns:a16="http://schemas.microsoft.com/office/drawing/2014/main" id="{8DA4142F-93ED-A4BB-7F63-46FBA0E8D16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29607331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66FD-76B1-4D8B-BD95-2D31F687BE17}"/>
              </a:ext>
            </a:extLst>
          </p:cNvPr>
          <p:cNvSpPr>
            <a:spLocks noGrp="1"/>
          </p:cNvSpPr>
          <p:nvPr>
            <p:ph type="title"/>
          </p:nvPr>
        </p:nvSpPr>
        <p:spPr/>
        <p:txBody>
          <a:bodyPr/>
          <a:lstStyle/>
          <a:p>
            <a:pPr marR="0" rtl="1"/>
            <a:r>
              <a:rPr lang="fa-IR" sz="3200" b="1" i="0" u="none" strike="noStrike" kern="100" baseline="0" dirty="0" err="1">
                <a:solidFill>
                  <a:srgbClr val="FF0000"/>
                </a:solidFill>
                <a:cs typeface="B Compset" panose="00000400000000000000" pitchFamily="2" charset="-78"/>
              </a:rPr>
              <a:t>وضعيتها</a:t>
            </a:r>
            <a:r>
              <a:rPr lang="fa-IR" sz="3200" b="1" i="0" u="none" strike="noStrike" kern="100" baseline="0" dirty="0">
                <a:solidFill>
                  <a:srgbClr val="FF0000"/>
                </a:solidFill>
                <a:cs typeface="B Compset" panose="00000400000000000000" pitchFamily="2" charset="-78"/>
              </a:rPr>
              <a:t> مشابه مرگ </a:t>
            </a:r>
            <a:r>
              <a:rPr lang="fa-IR" sz="3200" b="1" i="0" u="none" strike="noStrike" kern="100" baseline="0" dirty="0" err="1">
                <a:solidFill>
                  <a:srgbClr val="FF0000"/>
                </a:solidFill>
                <a:cs typeface="B Compset" panose="00000400000000000000" pitchFamily="2" charset="-78"/>
              </a:rPr>
              <a:t>مغزي</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91485873-4AC0-D4F7-022D-47CA8893F28F}"/>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 در </a:t>
            </a:r>
            <a:r>
              <a:rPr lang="fa-IR" sz="2400" b="0" i="0" u="none" strike="noStrike" kern="100" baseline="0" dirty="0" err="1">
                <a:cs typeface="B Nazanin" panose="00000400000000000000" pitchFamily="2" charset="-78"/>
              </a:rPr>
              <a:t>بيمار</a:t>
            </a:r>
            <a:r>
              <a:rPr lang="fa-IR" sz="2400" b="0" i="0" u="none" strike="noStrike" kern="100" baseline="0" dirty="0">
                <a:cs typeface="B Nazanin" panose="00000400000000000000" pitchFamily="2" charset="-78"/>
              </a:rPr>
              <a:t> مبتلا به مرگ </a:t>
            </a:r>
            <a:r>
              <a:rPr lang="fa-IR" sz="2400" b="0" i="0" u="none" strike="noStrike" kern="100" baseline="0" dirty="0" err="1">
                <a:cs typeface="B Nazanin" panose="00000400000000000000" pitchFamily="2" charset="-78"/>
              </a:rPr>
              <a:t>مغزي</a:t>
            </a:r>
            <a:r>
              <a:rPr lang="fa-IR" sz="2400" b="0" i="0" u="none" strike="noStrike" kern="100" baseline="0" dirty="0">
                <a:cs typeface="B Nazanin" panose="00000400000000000000" pitchFamily="2" charset="-78"/>
              </a:rPr>
              <a:t>، به علت </a:t>
            </a:r>
            <a:r>
              <a:rPr lang="fa-IR" sz="2400" b="0" i="0" u="none" strike="noStrike" kern="100" baseline="0" dirty="0" err="1">
                <a:cs typeface="B Nazanin" panose="00000400000000000000" pitchFamily="2" charset="-78"/>
              </a:rPr>
              <a:t>آسيب</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غيرقابل</a:t>
            </a:r>
            <a:r>
              <a:rPr lang="fa-IR" sz="2400" b="0" i="0" u="none" strike="noStrike" kern="100" baseline="0" dirty="0">
                <a:cs typeface="B Nazanin" panose="00000400000000000000" pitchFamily="2" charset="-78"/>
              </a:rPr>
              <a:t> برگشت به </a:t>
            </a:r>
            <a:r>
              <a:rPr lang="fa-IR" sz="2400" b="1" i="0" u="none" strike="noStrike" kern="100" baseline="0" dirty="0">
                <a:cs typeface="B Compset" panose="00000400000000000000" pitchFamily="2" charset="-78"/>
              </a:rPr>
              <a:t>ساقه مغز</a:t>
            </a: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تنفس </a:t>
            </a:r>
            <a:r>
              <a:rPr lang="fa-IR" sz="2400" b="0" i="0" u="none" strike="noStrike" kern="100" baseline="0" dirty="0" err="1">
                <a:solidFill>
                  <a:srgbClr val="FF0000"/>
                </a:solidFill>
                <a:cs typeface="B Nazanin" panose="00000400000000000000" pitchFamily="2" charset="-78"/>
              </a:rPr>
              <a:t>خودبه</a:t>
            </a:r>
            <a:r>
              <a:rPr lang="fa-IR" sz="2400" b="0" i="0" u="none" strike="noStrike" kern="100" baseline="0" dirty="0">
                <a:solidFill>
                  <a:srgbClr val="FF0000"/>
                </a:solidFill>
                <a:cs typeface="B Nazanin" panose="00000400000000000000" pitchFamily="2" charset="-78"/>
              </a:rPr>
              <a:t> خود وجود ندارد </a:t>
            </a:r>
            <a:r>
              <a:rPr lang="fa-IR" sz="2400" b="0" i="0" u="none" strike="noStrike" kern="100" baseline="0" dirty="0">
                <a:cs typeface="B Nazanin" panose="00000400000000000000" pitchFamily="2" charset="-78"/>
              </a:rPr>
              <a:t>و </a:t>
            </a:r>
            <a:r>
              <a:rPr lang="fa-IR" sz="2400" b="0" i="0" u="none" strike="noStrike" kern="100" baseline="0" dirty="0" err="1">
                <a:cs typeface="B Nazanin" panose="00000400000000000000" pitchFamily="2" charset="-78"/>
              </a:rPr>
              <a:t>بيمار</a:t>
            </a:r>
            <a:r>
              <a:rPr lang="fa-IR" sz="2400" b="0" i="0" u="none" strike="noStrike" kern="100" baseline="0" dirty="0">
                <a:cs typeface="B Nazanin" panose="00000400000000000000" pitchFamily="2" charset="-78"/>
              </a:rPr>
              <a:t> وابسته به تنفس از دستگاه تنفس </a:t>
            </a:r>
            <a:r>
              <a:rPr lang="fa-IR" sz="2400" b="0" i="0" u="none" strike="noStrike" kern="100" baseline="0" dirty="0" err="1">
                <a:cs typeface="B Nazanin" panose="00000400000000000000" pitchFamily="2" charset="-78"/>
              </a:rPr>
              <a:t>مصنوعي</a:t>
            </a:r>
            <a:r>
              <a:rPr lang="fa-IR" sz="2400" b="0" i="0" u="none" strike="noStrike" kern="100" baseline="0" dirty="0">
                <a:cs typeface="B Nazanin" panose="00000400000000000000" pitchFamily="2" charset="-78"/>
              </a:rPr>
              <a:t> است.</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لازم به </a:t>
            </a:r>
            <a:r>
              <a:rPr lang="fa-IR" sz="2400" b="0" i="0" u="none" strike="noStrike" kern="100" baseline="0" dirty="0" err="1">
                <a:cs typeface="B Nazanin" panose="00000400000000000000" pitchFamily="2" charset="-78"/>
              </a:rPr>
              <a:t>ذكر</a:t>
            </a:r>
            <a:r>
              <a:rPr lang="fa-IR" sz="2400" b="0" i="0" u="none" strike="noStrike" kern="100" baseline="0" dirty="0">
                <a:cs typeface="B Nazanin" panose="00000400000000000000" pitchFamily="2" charset="-78"/>
              </a:rPr>
              <a:t> است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دو وضعيت </a:t>
            </a:r>
            <a:r>
              <a:rPr lang="fa-IR" sz="2400" b="1" i="0" u="none" strike="noStrike" kern="100" baseline="0" dirty="0" err="1">
                <a:solidFill>
                  <a:srgbClr val="FF0000"/>
                </a:solidFill>
                <a:cs typeface="B Compset" panose="00000400000000000000" pitchFamily="2" charset="-78"/>
              </a:rPr>
              <a:t>باليني</a:t>
            </a:r>
            <a:r>
              <a:rPr lang="fa-IR" sz="2400" b="1" i="0" u="none" strike="noStrike" kern="100" baseline="0" dirty="0">
                <a:solidFill>
                  <a:srgbClr val="FF0000"/>
                </a:solidFill>
                <a:cs typeface="B Compset" panose="00000400000000000000" pitchFamily="2" charset="-78"/>
              </a:rPr>
              <a:t> وجود دارند</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كه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بسيار</a:t>
            </a:r>
            <a:r>
              <a:rPr lang="fa-IR" sz="2400" b="0"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نزديك</a:t>
            </a:r>
            <a:r>
              <a:rPr lang="fa-IR" sz="2400" b="1" i="0" u="none" strike="noStrike" kern="100" baseline="0" dirty="0">
                <a:solidFill>
                  <a:srgbClr val="FF0000"/>
                </a:solidFill>
                <a:cs typeface="B Compset" panose="00000400000000000000" pitchFamily="2" charset="-78"/>
              </a:rPr>
              <a:t> به وضعيت مرگ </a:t>
            </a:r>
            <a:r>
              <a:rPr lang="fa-IR" sz="2400" b="1" i="0" u="none" strike="noStrike" kern="100" baseline="0" dirty="0" err="1">
                <a:solidFill>
                  <a:srgbClr val="FF0000"/>
                </a:solidFill>
                <a:cs typeface="B Compset" panose="00000400000000000000" pitchFamily="2" charset="-78"/>
              </a:rPr>
              <a:t>مغزي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باشند چرا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1" i="0" u="none" strike="noStrike" kern="100" baseline="0" dirty="0">
                <a:cs typeface="B Compset" panose="00000400000000000000" pitchFamily="2" charset="-78"/>
              </a:rPr>
              <a:t>هر دو با صدمه </a:t>
            </a:r>
            <a:r>
              <a:rPr lang="fa-IR" sz="2400" b="1" i="0" u="none" strike="noStrike" kern="100" baseline="0" dirty="0" err="1">
                <a:cs typeface="B Compset" panose="00000400000000000000" pitchFamily="2" charset="-78"/>
              </a:rPr>
              <a:t>خيلي</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شديد</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نورولوژيك</a:t>
            </a:r>
            <a:r>
              <a:rPr lang="fa-IR" sz="2400" b="0" i="0" u="none" strike="noStrike" kern="100" baseline="0" dirty="0">
                <a:cs typeface="B Nazanin" panose="00000400000000000000" pitchFamily="2" charset="-78"/>
              </a:rPr>
              <a:t> همراه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باشند و به ناچار به سمت مرگ خواهند رفت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عبارتند از :</a:t>
            </a:r>
          </a:p>
          <a:p>
            <a:pPr marL="1828800" lvl="4" indent="0">
              <a:buNone/>
            </a:pPr>
            <a:r>
              <a:rPr lang="fa-IR" sz="2400" b="0" i="0" u="none" strike="noStrike" kern="100" baseline="0" dirty="0">
                <a:cs typeface="B Nazanin" panose="00000400000000000000" pitchFamily="2" charset="-78"/>
              </a:rPr>
              <a:t>1) </a:t>
            </a:r>
            <a:r>
              <a:rPr lang="fa-IR" sz="2400" b="1" i="0" u="none" strike="noStrike" kern="100" baseline="0" dirty="0">
                <a:solidFill>
                  <a:srgbClr val="FF0000"/>
                </a:solidFill>
                <a:cs typeface="B Compset" panose="00000400000000000000" pitchFamily="2" charset="-78"/>
              </a:rPr>
              <a:t>وضعيت </a:t>
            </a:r>
            <a:r>
              <a:rPr lang="fa-IR" sz="2400" b="1" i="0" u="none" strike="noStrike" kern="100" baseline="0" dirty="0" err="1">
                <a:solidFill>
                  <a:srgbClr val="FF0000"/>
                </a:solidFill>
                <a:cs typeface="B Compset" panose="00000400000000000000" pitchFamily="2" charset="-78"/>
              </a:rPr>
              <a:t>پايدار</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نباتي</a:t>
            </a:r>
            <a:r>
              <a:rPr lang="fa-IR" sz="2400" b="0" i="0" u="none" strike="noStrike" kern="100" baseline="0" dirty="0">
                <a:cs typeface="B Nazanin" panose="00000400000000000000" pitchFamily="2" charset="-78"/>
              </a:rPr>
              <a:t> </a:t>
            </a:r>
            <a:r>
              <a:rPr lang="en-US" sz="2400" b="0" i="0" u="none" strike="noStrike" kern="100" baseline="0" dirty="0">
                <a:cs typeface="B Nazanin" panose="00000400000000000000" pitchFamily="2" charset="-78"/>
              </a:rPr>
              <a:t>Persistent vegetative state </a:t>
            </a:r>
            <a:r>
              <a:rPr lang="en-US" sz="2400" b="0" i="0" u="none" strike="noStrike" kern="100" baseline="0" dirty="0">
                <a:latin typeface="Times New Roman" panose="02020603050405020304" pitchFamily="18" charset="0"/>
                <a:cs typeface="B Nazanin" panose="00000400000000000000" pitchFamily="2" charset="-78"/>
              </a:rPr>
              <a:t>(PVS)</a:t>
            </a:r>
            <a:r>
              <a:rPr lang="fa-IR" sz="2400" b="0" i="0" u="none" strike="noStrike" kern="100" baseline="0" dirty="0">
                <a:latin typeface="Times New Roman" panose="02020603050405020304" pitchFamily="18" charset="0"/>
                <a:cs typeface="B Nazanin" panose="00000400000000000000" pitchFamily="2" charset="-78"/>
              </a:rPr>
              <a:t> : در اثر </a:t>
            </a:r>
            <a:r>
              <a:rPr lang="fa-IR" sz="2400" b="0" i="0" u="none" strike="noStrike" kern="100" baseline="0" dirty="0" err="1">
                <a:latin typeface="Times New Roman" panose="02020603050405020304" pitchFamily="18" charset="0"/>
                <a:cs typeface="B Nazanin" panose="00000400000000000000" pitchFamily="2" charset="-78"/>
              </a:rPr>
              <a:t>يك</a:t>
            </a:r>
            <a:r>
              <a:rPr lang="fa-IR" sz="2400" b="0" i="0" u="none" strike="noStrike" kern="100" baseline="0" dirty="0">
                <a:latin typeface="Times New Roman" panose="02020603050405020304" pitchFamily="18" charset="0"/>
                <a:cs typeface="B Nazanin" panose="00000400000000000000" pitchFamily="2" charset="-78"/>
              </a:rPr>
              <a:t> دوره </a:t>
            </a:r>
            <a:r>
              <a:rPr lang="fa-IR" sz="2400" b="1" i="0" u="none" strike="noStrike" kern="100" baseline="0" dirty="0">
                <a:latin typeface="Times New Roman" panose="02020603050405020304" pitchFamily="18" charset="0"/>
                <a:cs typeface="B Compset" panose="00000400000000000000" pitchFamily="2" charset="-78"/>
              </a:rPr>
              <a:t>اختلال در </a:t>
            </a:r>
            <a:r>
              <a:rPr lang="fa-IR" sz="2400" b="1" i="0" u="none" strike="noStrike" kern="100" baseline="0" dirty="0" err="1">
                <a:latin typeface="Times New Roman" panose="02020603050405020304" pitchFamily="18" charset="0"/>
                <a:cs typeface="B Compset" panose="00000400000000000000" pitchFamily="2" charset="-78"/>
              </a:rPr>
              <a:t>اكسيژن</a:t>
            </a:r>
            <a:r>
              <a:rPr lang="fa-IR" sz="2400" b="1" i="0" u="none" strike="noStrike" kern="100" baseline="0" dirty="0">
                <a:latin typeface="Times New Roman" panose="02020603050405020304" pitchFamily="18" charset="0"/>
                <a:cs typeface="B Compset" panose="00000400000000000000" pitchFamily="2" charset="-78"/>
              </a:rPr>
              <a:t> </a:t>
            </a:r>
            <a:r>
              <a:rPr lang="fa-IR" sz="2400" b="1" i="0" u="none" strike="noStrike" kern="100" baseline="0" dirty="0" err="1">
                <a:latin typeface="Times New Roman" panose="02020603050405020304" pitchFamily="18" charset="0"/>
                <a:cs typeface="B Compset" panose="00000400000000000000" pitchFamily="2" charset="-78"/>
              </a:rPr>
              <a:t>رساني</a:t>
            </a:r>
            <a:r>
              <a:rPr lang="fa-IR" sz="2400" b="1" i="0" u="none" strike="noStrike" kern="100" baseline="0" dirty="0">
                <a:latin typeface="Times New Roman" panose="02020603050405020304" pitchFamily="18" charset="0"/>
                <a:cs typeface="B Compset" panose="00000400000000000000" pitchFamily="2" charset="-78"/>
              </a:rPr>
              <a:t> بافت مغز</a:t>
            </a:r>
            <a:r>
              <a:rPr lang="fa-IR" sz="2400" b="0" i="0" u="none" strike="noStrike" kern="100" baseline="0" dirty="0">
                <a:latin typeface="Times New Roman" panose="02020603050405020304" pitchFamily="18" charset="0"/>
                <a:cs typeface="B Nazanin" panose="00000400000000000000" pitchFamily="2" charset="-78"/>
              </a:rPr>
              <a:t> </a:t>
            </a:r>
            <a:r>
              <a:rPr lang="fa-IR" sz="2400" b="0" i="0" u="none" strike="noStrike" kern="100" baseline="0" dirty="0" err="1">
                <a:latin typeface="Times New Roman" panose="02020603050405020304" pitchFamily="18" charset="0"/>
                <a:cs typeface="B Nazanin" panose="00000400000000000000" pitchFamily="2" charset="-78"/>
              </a:rPr>
              <a:t>ايجاد</a:t>
            </a:r>
            <a:r>
              <a:rPr lang="fa-IR" sz="2400" b="0" i="0" u="none" strike="noStrike" kern="100" baseline="0" dirty="0">
                <a:latin typeface="Times New Roman" panose="02020603050405020304" pitchFamily="18" charset="0"/>
                <a:cs typeface="B Nazanin" panose="00000400000000000000" pitchFamily="2" charset="-78"/>
              </a:rPr>
              <a:t> </a:t>
            </a:r>
            <a:r>
              <a:rPr lang="fa-IR" sz="2400" b="0" i="0" u="none" strike="noStrike" kern="100" baseline="0" dirty="0" err="1">
                <a:latin typeface="Times New Roman" panose="02020603050405020304" pitchFamily="18" charset="0"/>
                <a:cs typeface="B Nazanin" panose="00000400000000000000" pitchFamily="2" charset="-78"/>
              </a:rPr>
              <a:t>مي</a:t>
            </a:r>
            <a:r>
              <a:rPr lang="fa-IR" sz="2400" b="0" i="0" u="none" strike="noStrike" kern="100" baseline="0" dirty="0">
                <a:latin typeface="Times New Roman" panose="02020603050405020304" pitchFamily="18" charset="0"/>
                <a:cs typeface="B Nazanin" panose="00000400000000000000" pitchFamily="2" charset="-78"/>
              </a:rPr>
              <a:t> گردد.   </a:t>
            </a:r>
          </a:p>
          <a:p>
            <a:pPr marL="1828800" lvl="4" indent="0">
              <a:buNone/>
            </a:pPr>
            <a:r>
              <a:rPr lang="fa-IR" sz="2400" b="0" i="0" u="none" strike="noStrike" kern="100" baseline="0" dirty="0">
                <a:cs typeface="B Nazanin" panose="00000400000000000000" pitchFamily="2" charset="-78"/>
              </a:rPr>
              <a:t>2) </a:t>
            </a:r>
            <a:r>
              <a:rPr lang="fa-IR" sz="2400" b="1" i="0" u="none" strike="noStrike" kern="100" baseline="0" dirty="0" err="1">
                <a:solidFill>
                  <a:srgbClr val="FF0000"/>
                </a:solidFill>
                <a:cs typeface="B Nazanin" panose="00000400000000000000" pitchFamily="2" charset="-78"/>
              </a:rPr>
              <a:t>كودك</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متولد شده با </a:t>
            </a:r>
            <a:r>
              <a:rPr lang="fa-IR" sz="2400" b="1" i="0" u="none" strike="noStrike" kern="100" baseline="0" dirty="0" err="1">
                <a:solidFill>
                  <a:srgbClr val="FF0000"/>
                </a:solidFill>
                <a:cs typeface="B Compset" panose="00000400000000000000" pitchFamily="2" charset="-78"/>
              </a:rPr>
              <a:t>آننسفالي</a:t>
            </a:r>
            <a:r>
              <a:rPr lang="fa-IR" sz="2400" b="1" i="0" u="none" strike="noStrike" kern="100" baseline="0" dirty="0">
                <a:solidFill>
                  <a:srgbClr val="FF0000"/>
                </a:solidFill>
                <a:cs typeface="B Compset" panose="00000400000000000000" pitchFamily="2" charset="-78"/>
              </a:rPr>
              <a:t> </a:t>
            </a:r>
            <a:r>
              <a:rPr lang="en-US" dirty="0"/>
              <a:t>Anencephaly</a:t>
            </a:r>
            <a:r>
              <a:rPr lang="fa-IR" sz="2400" b="1"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سطوح </a:t>
            </a:r>
            <a:r>
              <a:rPr lang="fa-IR" sz="2400" b="0" i="0" u="none" strike="noStrike" kern="100" baseline="0" dirty="0" err="1">
                <a:cs typeface="B Nazanin" panose="00000400000000000000" pitchFamily="2" charset="-78"/>
              </a:rPr>
              <a:t>فوقاني</a:t>
            </a:r>
            <a:r>
              <a:rPr lang="fa-IR" sz="2400" b="0" i="0" u="none" strike="noStrike" kern="100" baseline="0" dirty="0">
                <a:cs typeface="B Nazanin" panose="00000400000000000000" pitchFamily="2" charset="-78"/>
              </a:rPr>
              <a:t> مغز (</a:t>
            </a:r>
            <a:r>
              <a:rPr lang="fa-IR" sz="2400" b="0" i="0" u="none" strike="noStrike" kern="100" baseline="0" dirty="0" err="1">
                <a:cs typeface="B Nazanin" panose="00000400000000000000" pitchFamily="2" charset="-78"/>
              </a:rPr>
              <a:t>بالاي</a:t>
            </a:r>
            <a:r>
              <a:rPr lang="fa-IR" sz="2400" b="0" i="0" u="none" strike="noStrike" kern="100" baseline="0" dirty="0">
                <a:cs typeface="B Nazanin" panose="00000400000000000000" pitchFamily="2" charset="-78"/>
              </a:rPr>
              <a:t> ساقه مغز) را دارا </a:t>
            </a:r>
            <a:r>
              <a:rPr lang="fa-IR" sz="2400" b="0" i="0" u="none" strike="noStrike" kern="100" baseline="0" dirty="0" err="1">
                <a:cs typeface="B Nazanin" panose="00000400000000000000" pitchFamily="2" charset="-78"/>
              </a:rPr>
              <a:t>نمي</a:t>
            </a:r>
            <a:r>
              <a:rPr lang="fa-IR" sz="2400" b="0" i="0" u="none" strike="noStrike" kern="100" baseline="0" dirty="0">
                <a:cs typeface="B Nazanin" panose="00000400000000000000" pitchFamily="2" charset="-78"/>
              </a:rPr>
              <a:t> باشد. </a:t>
            </a:r>
            <a:endParaRPr lang="fa-IR" sz="2400" b="0" i="0" u="none" strike="noStrike" kern="100" baseline="0" dirty="0">
              <a:latin typeface="Times New Roman" panose="02020603050405020304" pitchFamily="18" charset="0"/>
              <a:cs typeface="B Nazanin" panose="00000400000000000000" pitchFamily="2" charset="-78"/>
            </a:endParaRPr>
          </a:p>
        </p:txBody>
      </p:sp>
      <p:pic>
        <p:nvPicPr>
          <p:cNvPr id="4" name="Picture 3">
            <a:extLst>
              <a:ext uri="{FF2B5EF4-FFF2-40B4-BE49-F238E27FC236}">
                <a16:creationId xmlns:a16="http://schemas.microsoft.com/office/drawing/2014/main" id="{2B66FBC4-A138-BE82-2814-7BA777A8074B}"/>
              </a:ext>
            </a:extLst>
          </p:cNvPr>
          <p:cNvPicPr>
            <a:picLocks noChangeAspect="1"/>
          </p:cNvPicPr>
          <p:nvPr/>
        </p:nvPicPr>
        <p:blipFill>
          <a:blip r:embed="rId2"/>
          <a:stretch>
            <a:fillRect/>
          </a:stretch>
        </p:blipFill>
        <p:spPr>
          <a:xfrm>
            <a:off x="9518795" y="4132632"/>
            <a:ext cx="1500187" cy="1341899"/>
          </a:xfrm>
          <a:prstGeom prst="rect">
            <a:avLst/>
          </a:prstGeom>
        </p:spPr>
      </p:pic>
      <p:sp>
        <p:nvSpPr>
          <p:cNvPr id="5" name="Footer Placeholder 4">
            <a:extLst>
              <a:ext uri="{FF2B5EF4-FFF2-40B4-BE49-F238E27FC236}">
                <a16:creationId xmlns:a16="http://schemas.microsoft.com/office/drawing/2014/main" id="{DFE7C81B-3204-775F-8123-1D6CFC55288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3069709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87B74-27C9-C5E4-7BC9-34C7FCA1D8ED}"/>
              </a:ext>
            </a:extLst>
          </p:cNvPr>
          <p:cNvSpPr>
            <a:spLocks noGrp="1"/>
          </p:cNvSpPr>
          <p:nvPr>
            <p:ph type="title"/>
          </p:nvPr>
        </p:nvSpPr>
        <p:spPr/>
        <p:txBody>
          <a:bodyPr/>
          <a:lstStyle/>
          <a:p>
            <a:endParaRPr lang="fa-IR"/>
          </a:p>
        </p:txBody>
      </p:sp>
      <p:sp>
        <p:nvSpPr>
          <p:cNvPr id="3" name="Text Placeholder 2">
            <a:extLst>
              <a:ext uri="{FF2B5EF4-FFF2-40B4-BE49-F238E27FC236}">
                <a16:creationId xmlns:a16="http://schemas.microsoft.com/office/drawing/2014/main" id="{F5573D33-BE56-AAF3-0F31-406F94DF3462}"/>
              </a:ext>
            </a:extLst>
          </p:cNvPr>
          <p:cNvSpPr>
            <a:spLocks noGrp="1"/>
          </p:cNvSpPr>
          <p:nvPr>
            <p:ph type="body" idx="1"/>
          </p:nvPr>
        </p:nvSpPr>
        <p:spPr/>
        <p:txBody>
          <a:bodyPr/>
          <a:lstStyle/>
          <a:p>
            <a:pPr marL="0" indent="0" rtl="0">
              <a:buNone/>
            </a:pPr>
            <a:r>
              <a:rPr lang="fa-IR" dirty="0">
                <a:effectLst/>
              </a:rPr>
              <a:t>"</a:t>
            </a:r>
            <a:r>
              <a:rPr lang="fa-IR" sz="2800" dirty="0" err="1">
                <a:effectLst/>
              </a:rPr>
              <a:t>Persistent</a:t>
            </a:r>
            <a:r>
              <a:rPr lang="fa-IR" sz="2800" dirty="0">
                <a:effectLst/>
              </a:rPr>
              <a:t> </a:t>
            </a:r>
            <a:r>
              <a:rPr lang="fa-IR" sz="2800" dirty="0" err="1">
                <a:effectLst/>
              </a:rPr>
              <a:t>vegetative</a:t>
            </a:r>
            <a:r>
              <a:rPr lang="fa-IR" sz="2800" dirty="0">
                <a:effectLst/>
              </a:rPr>
              <a:t> </a:t>
            </a:r>
            <a:r>
              <a:rPr lang="fa-IR" sz="2800" dirty="0" err="1">
                <a:effectLst/>
              </a:rPr>
              <a:t>state</a:t>
            </a:r>
            <a:r>
              <a:rPr lang="en-US" sz="2800" dirty="0">
                <a:effectLst/>
              </a:rPr>
              <a:t>(</a:t>
            </a:r>
            <a:r>
              <a:rPr lang="fa-IR" sz="2800" dirty="0">
                <a:effectLst/>
              </a:rPr>
              <a:t> </a:t>
            </a:r>
            <a:r>
              <a:rPr lang="en-US" sz="2800" dirty="0">
                <a:effectLst/>
              </a:rPr>
              <a:t>PVS)</a:t>
            </a:r>
            <a:r>
              <a:rPr lang="fa-IR" sz="2800" dirty="0">
                <a:effectLst/>
              </a:rPr>
              <a:t>" :</a:t>
            </a:r>
          </a:p>
          <a:p>
            <a:pPr rtl="0"/>
            <a:r>
              <a:rPr lang="fa-IR" sz="2800" dirty="0" err="1">
                <a:effectLst/>
              </a:rPr>
              <a:t>Persistent</a:t>
            </a:r>
            <a:r>
              <a:rPr lang="fa-IR" sz="2800" dirty="0">
                <a:effectLst/>
              </a:rPr>
              <a:t> </a:t>
            </a:r>
            <a:r>
              <a:rPr lang="fa-IR" sz="2800" dirty="0" err="1">
                <a:effectLst/>
              </a:rPr>
              <a:t>vegetative</a:t>
            </a:r>
            <a:r>
              <a:rPr lang="fa-IR" sz="2800" dirty="0">
                <a:effectLst/>
              </a:rPr>
              <a:t> </a:t>
            </a:r>
            <a:r>
              <a:rPr lang="fa-IR" sz="2800" dirty="0" err="1">
                <a:effectLst/>
              </a:rPr>
              <a:t>state</a:t>
            </a:r>
            <a:r>
              <a:rPr lang="fa-IR" sz="2800" dirty="0">
                <a:effectLst/>
              </a:rPr>
              <a:t> </a:t>
            </a:r>
            <a:r>
              <a:rPr lang="fa-IR" sz="2800" dirty="0" err="1">
                <a:effectLst/>
              </a:rPr>
              <a:t>is</a:t>
            </a:r>
            <a:r>
              <a:rPr lang="fa-IR" sz="2800" dirty="0">
                <a:effectLst/>
              </a:rPr>
              <a:t> </a:t>
            </a:r>
            <a:r>
              <a:rPr lang="fa-IR" sz="2800" dirty="0" err="1">
                <a:effectLst/>
              </a:rPr>
              <a:t>the</a:t>
            </a:r>
            <a:r>
              <a:rPr lang="fa-IR" sz="2800" dirty="0">
                <a:effectLst/>
              </a:rPr>
              <a:t> </a:t>
            </a:r>
            <a:r>
              <a:rPr lang="fa-IR" sz="2800" dirty="0" err="1">
                <a:effectLst/>
              </a:rPr>
              <a:t>standard</a:t>
            </a:r>
            <a:r>
              <a:rPr lang="fa-IR" sz="2800" dirty="0">
                <a:effectLst/>
              </a:rPr>
              <a:t> </a:t>
            </a:r>
            <a:r>
              <a:rPr lang="fa-IR" sz="2800" dirty="0" err="1">
                <a:effectLst/>
              </a:rPr>
              <a:t>usage</a:t>
            </a:r>
            <a:r>
              <a:rPr lang="fa-IR" sz="2800" dirty="0">
                <a:effectLst/>
              </a:rPr>
              <a:t> (</a:t>
            </a:r>
            <a:r>
              <a:rPr lang="fa-IR" sz="2800" dirty="0" err="1">
                <a:effectLst/>
              </a:rPr>
              <a:t>except</a:t>
            </a:r>
            <a:r>
              <a:rPr lang="fa-IR" sz="2800" dirty="0">
                <a:effectLst/>
              </a:rPr>
              <a:t> </a:t>
            </a:r>
            <a:r>
              <a:rPr lang="fa-IR" sz="2800" dirty="0" err="1">
                <a:effectLst/>
              </a:rPr>
              <a:t>in</a:t>
            </a:r>
            <a:r>
              <a:rPr lang="fa-IR" sz="2800" dirty="0">
                <a:effectLst/>
              </a:rPr>
              <a:t> </a:t>
            </a:r>
            <a:r>
              <a:rPr lang="fa-IR" sz="2800" dirty="0" err="1">
                <a:effectLst/>
              </a:rPr>
              <a:t>the</a:t>
            </a:r>
            <a:r>
              <a:rPr lang="fa-IR" sz="2800" dirty="0">
                <a:effectLst/>
              </a:rPr>
              <a:t> UK) </a:t>
            </a:r>
            <a:r>
              <a:rPr lang="fa-IR" sz="2800" dirty="0" err="1">
                <a:effectLst/>
              </a:rPr>
              <a:t>for</a:t>
            </a:r>
            <a:r>
              <a:rPr lang="fa-IR" sz="2800" dirty="0">
                <a:effectLst/>
              </a:rPr>
              <a:t> a </a:t>
            </a:r>
            <a:r>
              <a:rPr lang="fa-IR" sz="2800" dirty="0" err="1">
                <a:effectLst/>
              </a:rPr>
              <a:t>medical</a:t>
            </a:r>
            <a:r>
              <a:rPr lang="fa-IR" sz="2800" dirty="0">
                <a:effectLst/>
              </a:rPr>
              <a:t> </a:t>
            </a:r>
            <a:r>
              <a:rPr lang="fa-IR" sz="2800" dirty="0" err="1">
                <a:effectLst/>
              </a:rPr>
              <a:t>diagnosis</a:t>
            </a:r>
            <a:r>
              <a:rPr lang="fa-IR" sz="2800" dirty="0">
                <a:effectLst/>
              </a:rPr>
              <a:t>, </a:t>
            </a:r>
            <a:r>
              <a:rPr lang="fa-IR" sz="2800" dirty="0" err="1">
                <a:effectLst/>
              </a:rPr>
              <a:t>made</a:t>
            </a:r>
            <a:r>
              <a:rPr lang="fa-IR" sz="2800" dirty="0">
                <a:effectLst/>
              </a:rPr>
              <a:t> </a:t>
            </a:r>
            <a:r>
              <a:rPr lang="fa-IR" sz="2800" dirty="0" err="1">
                <a:effectLst/>
              </a:rPr>
              <a:t>after</a:t>
            </a:r>
            <a:r>
              <a:rPr lang="fa-IR" sz="2800" dirty="0">
                <a:effectLst/>
              </a:rPr>
              <a:t> </a:t>
            </a:r>
            <a:r>
              <a:rPr lang="fa-IR" sz="2800" dirty="0" err="1">
                <a:effectLst/>
              </a:rPr>
              <a:t>numerous</a:t>
            </a:r>
            <a:r>
              <a:rPr lang="fa-IR" sz="2800" dirty="0">
                <a:effectLst/>
              </a:rPr>
              <a:t> </a:t>
            </a:r>
            <a:r>
              <a:rPr lang="fa-IR" sz="2800" dirty="0" err="1">
                <a:effectLst/>
              </a:rPr>
              <a:t>neurological</a:t>
            </a:r>
            <a:r>
              <a:rPr lang="fa-IR" sz="2800" dirty="0">
                <a:effectLst/>
              </a:rPr>
              <a:t> </a:t>
            </a:r>
            <a:r>
              <a:rPr lang="fa-IR" sz="2800" dirty="0" err="1">
                <a:effectLst/>
              </a:rPr>
              <a:t>and</a:t>
            </a:r>
            <a:r>
              <a:rPr lang="fa-IR" sz="2800" dirty="0">
                <a:effectLst/>
              </a:rPr>
              <a:t> </a:t>
            </a:r>
            <a:r>
              <a:rPr lang="fa-IR" sz="2800" dirty="0" err="1">
                <a:effectLst/>
              </a:rPr>
              <a:t>other</a:t>
            </a:r>
            <a:r>
              <a:rPr lang="fa-IR" sz="2800" dirty="0">
                <a:effectLst/>
              </a:rPr>
              <a:t> </a:t>
            </a:r>
            <a:r>
              <a:rPr lang="fa-IR" sz="2800" dirty="0" err="1">
                <a:effectLst/>
              </a:rPr>
              <a:t>tests</a:t>
            </a:r>
            <a:r>
              <a:rPr lang="fa-IR" sz="2800" dirty="0">
                <a:effectLst/>
              </a:rPr>
              <a:t>, </a:t>
            </a:r>
            <a:r>
              <a:rPr lang="fa-IR" sz="2800" dirty="0" err="1">
                <a:effectLst/>
              </a:rPr>
              <a:t>that</a:t>
            </a:r>
            <a:r>
              <a:rPr lang="fa-IR" sz="2800" dirty="0">
                <a:effectLst/>
              </a:rPr>
              <a:t> </a:t>
            </a:r>
            <a:r>
              <a:rPr lang="fa-IR" sz="2800" dirty="0" err="1">
                <a:effectLst/>
              </a:rPr>
              <a:t>due</a:t>
            </a:r>
            <a:r>
              <a:rPr lang="fa-IR" sz="2800" dirty="0">
                <a:effectLst/>
              </a:rPr>
              <a:t> </a:t>
            </a:r>
            <a:r>
              <a:rPr lang="fa-IR" sz="2800" dirty="0" err="1">
                <a:solidFill>
                  <a:srgbClr val="FF0000"/>
                </a:solidFill>
                <a:effectLst/>
              </a:rPr>
              <a:t>to</a:t>
            </a:r>
            <a:r>
              <a:rPr lang="fa-IR" sz="2800" dirty="0">
                <a:solidFill>
                  <a:srgbClr val="FF0000"/>
                </a:solidFill>
                <a:effectLst/>
              </a:rPr>
              <a:t> </a:t>
            </a:r>
            <a:r>
              <a:rPr lang="fa-IR" sz="2800" dirty="0" err="1">
                <a:solidFill>
                  <a:srgbClr val="FF0000"/>
                </a:solidFill>
                <a:effectLst/>
              </a:rPr>
              <a:t>extensive</a:t>
            </a:r>
            <a:r>
              <a:rPr lang="fa-IR" sz="2800" dirty="0">
                <a:solidFill>
                  <a:srgbClr val="FF0000"/>
                </a:solidFill>
                <a:effectLst/>
              </a:rPr>
              <a:t> </a:t>
            </a:r>
            <a:r>
              <a:rPr lang="fa-IR" sz="2800" dirty="0" err="1">
                <a:solidFill>
                  <a:srgbClr val="FF0000"/>
                </a:solidFill>
                <a:effectLst/>
              </a:rPr>
              <a:t>and</a:t>
            </a:r>
            <a:r>
              <a:rPr lang="fa-IR" sz="2800" dirty="0">
                <a:solidFill>
                  <a:srgbClr val="FF0000"/>
                </a:solidFill>
                <a:effectLst/>
              </a:rPr>
              <a:t> </a:t>
            </a:r>
            <a:r>
              <a:rPr lang="fa-IR" sz="2800" dirty="0" err="1">
                <a:solidFill>
                  <a:srgbClr val="FF0000"/>
                </a:solidFill>
                <a:effectLst/>
              </a:rPr>
              <a:t>irreversible</a:t>
            </a:r>
            <a:r>
              <a:rPr lang="fa-IR" sz="2800" dirty="0">
                <a:solidFill>
                  <a:srgbClr val="FF0000"/>
                </a:solidFill>
                <a:effectLst/>
              </a:rPr>
              <a:t> </a:t>
            </a:r>
            <a:r>
              <a:rPr lang="fa-IR" sz="2800" dirty="0" err="1">
                <a:solidFill>
                  <a:srgbClr val="FF0000"/>
                </a:solidFill>
                <a:effectLst/>
              </a:rPr>
              <a:t>brain</a:t>
            </a:r>
            <a:r>
              <a:rPr lang="fa-IR" sz="2800" dirty="0">
                <a:solidFill>
                  <a:srgbClr val="FF0000"/>
                </a:solidFill>
                <a:effectLst/>
              </a:rPr>
              <a:t> </a:t>
            </a:r>
            <a:r>
              <a:rPr lang="fa-IR" sz="2800" dirty="0" err="1">
                <a:solidFill>
                  <a:srgbClr val="FF0000"/>
                </a:solidFill>
                <a:effectLst/>
              </a:rPr>
              <a:t>damage</a:t>
            </a:r>
            <a:r>
              <a:rPr lang="fa-IR" sz="2800" dirty="0">
                <a:effectLst/>
              </a:rPr>
              <a:t> a </a:t>
            </a:r>
            <a:r>
              <a:rPr lang="fa-IR" sz="2800" dirty="0" err="1">
                <a:effectLst/>
              </a:rPr>
              <a:t>patient</a:t>
            </a:r>
            <a:r>
              <a:rPr lang="fa-IR" sz="2800" dirty="0">
                <a:effectLst/>
              </a:rPr>
              <a:t> </a:t>
            </a:r>
            <a:r>
              <a:rPr lang="fa-IR" sz="2800" dirty="0" err="1">
                <a:effectLst/>
              </a:rPr>
              <a:t>is</a:t>
            </a:r>
            <a:r>
              <a:rPr lang="fa-IR" sz="2800" dirty="0">
                <a:effectLst/>
              </a:rPr>
              <a:t> </a:t>
            </a:r>
            <a:r>
              <a:rPr lang="fa-IR" sz="2800" dirty="0" err="1">
                <a:effectLst/>
              </a:rPr>
              <a:t>highly</a:t>
            </a:r>
            <a:r>
              <a:rPr lang="fa-IR" sz="2800" dirty="0">
                <a:effectLst/>
              </a:rPr>
              <a:t> </a:t>
            </a:r>
            <a:r>
              <a:rPr lang="fa-IR" sz="2800" dirty="0" err="1">
                <a:effectLst/>
              </a:rPr>
              <a:t>unlikely</a:t>
            </a:r>
            <a:r>
              <a:rPr lang="fa-IR" sz="2800" dirty="0">
                <a:effectLst/>
              </a:rPr>
              <a:t> </a:t>
            </a:r>
            <a:r>
              <a:rPr lang="fa-IR" sz="2800" dirty="0" err="1">
                <a:effectLst/>
              </a:rPr>
              <a:t>ever</a:t>
            </a:r>
            <a:r>
              <a:rPr lang="fa-IR" sz="2800" dirty="0">
                <a:effectLst/>
              </a:rPr>
              <a:t> </a:t>
            </a:r>
            <a:r>
              <a:rPr lang="fa-IR" sz="2800" dirty="0" err="1">
                <a:effectLst/>
              </a:rPr>
              <a:t>to</a:t>
            </a:r>
            <a:r>
              <a:rPr lang="fa-IR" sz="2800" dirty="0">
                <a:effectLst/>
              </a:rPr>
              <a:t> </a:t>
            </a:r>
            <a:r>
              <a:rPr lang="fa-IR" sz="2800" dirty="0" err="1">
                <a:solidFill>
                  <a:srgbClr val="FF0000"/>
                </a:solidFill>
                <a:effectLst/>
              </a:rPr>
              <a:t>achieve</a:t>
            </a:r>
            <a:r>
              <a:rPr lang="fa-IR" sz="2800" dirty="0">
                <a:solidFill>
                  <a:srgbClr val="FF0000"/>
                </a:solidFill>
                <a:effectLst/>
              </a:rPr>
              <a:t> </a:t>
            </a:r>
            <a:r>
              <a:rPr lang="fa-IR" sz="2800" dirty="0" err="1">
                <a:solidFill>
                  <a:srgbClr val="FF0000"/>
                </a:solidFill>
                <a:effectLst/>
              </a:rPr>
              <a:t>higher</a:t>
            </a:r>
            <a:r>
              <a:rPr lang="fa-IR" sz="2800" dirty="0">
                <a:solidFill>
                  <a:srgbClr val="FF0000"/>
                </a:solidFill>
                <a:effectLst/>
              </a:rPr>
              <a:t> </a:t>
            </a:r>
            <a:r>
              <a:rPr lang="fa-IR" sz="2800" dirty="0" err="1">
                <a:solidFill>
                  <a:srgbClr val="FF0000"/>
                </a:solidFill>
                <a:effectLst/>
              </a:rPr>
              <a:t>functions</a:t>
            </a:r>
            <a:r>
              <a:rPr lang="fa-IR" sz="2800" dirty="0">
                <a:solidFill>
                  <a:srgbClr val="FF0000"/>
                </a:solidFill>
                <a:effectLst/>
              </a:rPr>
              <a:t> </a:t>
            </a:r>
            <a:r>
              <a:rPr lang="fa-IR" sz="2800" dirty="0" err="1">
                <a:effectLst/>
              </a:rPr>
              <a:t>above</a:t>
            </a:r>
            <a:r>
              <a:rPr lang="fa-IR" sz="2800" dirty="0">
                <a:effectLst/>
              </a:rPr>
              <a:t> a </a:t>
            </a:r>
            <a:r>
              <a:rPr lang="fa-IR" sz="2800" dirty="0" err="1">
                <a:effectLst/>
              </a:rPr>
              <a:t>vegetative</a:t>
            </a:r>
            <a:r>
              <a:rPr lang="fa-IR" sz="2800" dirty="0">
                <a:effectLst/>
              </a:rPr>
              <a:t> </a:t>
            </a:r>
            <a:r>
              <a:rPr lang="fa-IR" sz="2800" dirty="0" err="1">
                <a:effectLst/>
              </a:rPr>
              <a:t>state</a:t>
            </a:r>
            <a:r>
              <a:rPr lang="fa-IR" sz="2800" dirty="0">
                <a:effectLst/>
              </a:rPr>
              <a:t>.</a:t>
            </a:r>
          </a:p>
          <a:p>
            <a:endParaRPr lang="fa-IR" dirty="0"/>
          </a:p>
        </p:txBody>
      </p:sp>
      <p:sp>
        <p:nvSpPr>
          <p:cNvPr id="4" name="Footer Placeholder 3">
            <a:extLst>
              <a:ext uri="{FF2B5EF4-FFF2-40B4-BE49-F238E27FC236}">
                <a16:creationId xmlns:a16="http://schemas.microsoft.com/office/drawing/2014/main" id="{C28CD623-C505-490B-64AC-F581FD22324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30361174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FEAD-D19E-C5A0-3FCC-F1A0E7DF803F}"/>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پيوند عضو از وضعیتهای مشابه به مرگ مغزی</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06BD19A9-C64F-06BE-1FE0-2B79D6C83B5A}"/>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در مورد </a:t>
            </a:r>
            <a:r>
              <a:rPr lang="fa-IR" sz="2800" b="0" i="0" u="none" strike="noStrike" kern="100" baseline="0" dirty="0" err="1">
                <a:cs typeface="B Nazanin" panose="00000400000000000000" pitchFamily="2" charset="-78"/>
              </a:rPr>
              <a:t>امكان</a:t>
            </a:r>
            <a:r>
              <a:rPr lang="fa-IR" sz="2800" b="0" i="0" u="none" strike="noStrike" kern="100" baseline="0" dirty="0">
                <a:cs typeface="B Nazanin" panose="00000400000000000000" pitchFamily="2" charset="-78"/>
              </a:rPr>
              <a:t>  استفاده از </a:t>
            </a:r>
            <a:r>
              <a:rPr lang="fa-IR" sz="2800" b="0" i="0" u="none" strike="noStrike" kern="100" baseline="0" dirty="0" err="1">
                <a:cs typeface="B Nazanin" panose="00000400000000000000" pitchFamily="2" charset="-78"/>
              </a:rPr>
              <a:t>اعضاي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بيماران</a:t>
            </a:r>
            <a:r>
              <a:rPr lang="fa-IR" sz="2800" b="0" i="0" u="none" strike="noStrike" kern="100" baseline="0" dirty="0">
                <a:cs typeface="B Nazanin" panose="00000400000000000000" pitchFamily="2" charset="-78"/>
              </a:rPr>
              <a:t> دچار دو وضعيت </a:t>
            </a:r>
            <a:r>
              <a:rPr lang="fa-IR" sz="2800" b="1" i="0" u="none" strike="noStrike" kern="100" baseline="0" dirty="0" err="1">
                <a:solidFill>
                  <a:srgbClr val="C00000"/>
                </a:solidFill>
                <a:cs typeface="B Compset" panose="00000400000000000000" pitchFamily="2" charset="-78"/>
              </a:rPr>
              <a:t>آننسفالي</a:t>
            </a:r>
            <a:r>
              <a:rPr lang="fa-IR" sz="2800" b="0" i="0" u="none" strike="noStrike" kern="100" baseline="0" dirty="0">
                <a:solidFill>
                  <a:srgbClr val="C00000"/>
                </a:solidFill>
                <a:cs typeface="B Nazanin" panose="00000400000000000000" pitchFamily="2" charset="-78"/>
              </a:rPr>
              <a:t> و </a:t>
            </a:r>
            <a:r>
              <a:rPr lang="fa-IR" sz="2800" b="1" i="0" u="none" strike="noStrike" kern="100" baseline="0" dirty="0">
                <a:solidFill>
                  <a:srgbClr val="C00000"/>
                </a:solidFill>
                <a:cs typeface="B Compset" panose="00000400000000000000" pitchFamily="2" charset="-78"/>
              </a:rPr>
              <a:t>وضعيت </a:t>
            </a:r>
            <a:r>
              <a:rPr lang="fa-IR" sz="2800" b="1" i="0" u="none" strike="noStrike" kern="100" baseline="0" dirty="0" err="1">
                <a:solidFill>
                  <a:srgbClr val="C00000"/>
                </a:solidFill>
                <a:cs typeface="B Compset" panose="00000400000000000000" pitchFamily="2" charset="-78"/>
              </a:rPr>
              <a:t>پايدار</a:t>
            </a:r>
            <a:r>
              <a:rPr lang="fa-IR" sz="2800" b="1" i="0" u="none" strike="noStrike" kern="100" baseline="0" dirty="0">
                <a:solidFill>
                  <a:srgbClr val="C00000"/>
                </a:solidFill>
                <a:cs typeface="B Compset" panose="00000400000000000000" pitchFamily="2" charset="-78"/>
              </a:rPr>
              <a:t> </a:t>
            </a:r>
            <a:r>
              <a:rPr lang="fa-IR" sz="2800" b="1" i="0" u="none" strike="noStrike" kern="100" baseline="0" dirty="0" err="1">
                <a:solidFill>
                  <a:srgbClr val="C00000"/>
                </a:solidFill>
                <a:cs typeface="B Compset" panose="00000400000000000000" pitchFamily="2" charset="-78"/>
              </a:rPr>
              <a:t>نباتي</a:t>
            </a:r>
            <a:r>
              <a:rPr lang="fa-IR" sz="2800" b="0" i="0" u="none" strike="noStrike" kern="100" baseline="0" dirty="0">
                <a:solidFill>
                  <a:srgbClr val="C00000"/>
                </a:solidFill>
                <a:cs typeface="B Nazanin" panose="00000400000000000000" pitchFamily="2" charset="-78"/>
              </a:rPr>
              <a:t> </a:t>
            </a:r>
            <a:r>
              <a:rPr lang="fa-IR" sz="2800" b="0" i="0" u="none" strike="noStrike" kern="100" baseline="0" dirty="0">
                <a:cs typeface="B Nazanin" panose="00000400000000000000" pitchFamily="2" charset="-78"/>
              </a:rPr>
              <a:t>در </a:t>
            </a:r>
            <a:r>
              <a:rPr lang="fa-IR" sz="2800" b="0" i="0" u="none" strike="noStrike" kern="100" baseline="0" dirty="0" err="1">
                <a:cs typeface="B Nazanin" panose="00000400000000000000" pitchFamily="2" charset="-78"/>
              </a:rPr>
              <a:t>كشورهاي</a:t>
            </a:r>
            <a:r>
              <a:rPr lang="fa-IR" sz="2800" b="0" i="0" u="none" strike="noStrike" kern="100" baseline="0" dirty="0">
                <a:cs typeface="B Nazanin" panose="00000400000000000000" pitchFamily="2" charset="-78"/>
              </a:rPr>
              <a:t> مختلف وجود دارد.</a:t>
            </a:r>
          </a:p>
          <a:p>
            <a:pPr marR="0" lvl="0" rtl="1"/>
            <a:endParaRPr lang="fa-IR" sz="2800" b="0" i="0" u="none" strike="noStrike" kern="100" baseline="0" dirty="0">
              <a:cs typeface="B Nazanin" panose="00000400000000000000" pitchFamily="2" charset="-78"/>
            </a:endParaRPr>
          </a:p>
          <a:p>
            <a:pPr marR="0" lvl="0" rtl="1"/>
            <a:r>
              <a:rPr lang="fa-IR" sz="2800" b="0" i="0" u="none" strike="noStrike" kern="100" baseline="0" dirty="0">
                <a:cs typeface="B Nazanin" panose="00000400000000000000" pitchFamily="2" charset="-78"/>
              </a:rPr>
              <a:t> در حال حاضر هرچند در </a:t>
            </a:r>
            <a:r>
              <a:rPr lang="fa-IR" sz="2800" b="1" i="0" u="none" strike="noStrike" kern="100" baseline="0" dirty="0">
                <a:cs typeface="B Compset" panose="00000400000000000000" pitchFamily="2" charset="-78"/>
              </a:rPr>
              <a:t>موارد </a:t>
            </a:r>
            <a:r>
              <a:rPr lang="fa-IR" sz="2800" b="1" i="0" u="none" strike="noStrike" kern="100" baseline="0" dirty="0" err="1">
                <a:cs typeface="B Compset" panose="00000400000000000000" pitchFamily="2" charset="-78"/>
              </a:rPr>
              <a:t>معدودي</a:t>
            </a:r>
            <a:r>
              <a:rPr lang="fa-IR" sz="2800" b="1" i="0" u="none" strike="noStrike" kern="100" baseline="0" dirty="0">
                <a:cs typeface="B Compset" panose="00000400000000000000" pitchFamily="2" charset="-78"/>
              </a:rPr>
              <a:t> </a:t>
            </a:r>
            <a:r>
              <a:rPr lang="fa-IR" sz="2800" b="1" i="0" u="none" strike="noStrike" kern="100" baseline="0" dirty="0" err="1">
                <a:cs typeface="B Compset" panose="00000400000000000000" pitchFamily="2" charset="-78"/>
              </a:rPr>
              <a:t>مجوزهايي</a:t>
            </a:r>
            <a:r>
              <a:rPr lang="fa-IR" sz="2800" b="0" i="0" u="none" strike="noStrike" kern="100" baseline="0" dirty="0">
                <a:cs typeface="B Nazanin" panose="00000400000000000000" pitchFamily="2" charset="-78"/>
              </a:rPr>
              <a:t> داده شده، اما در هر دو مورد فوق </a:t>
            </a:r>
            <a:r>
              <a:rPr lang="fa-IR" sz="2800" b="0" i="0" u="none" strike="noStrike" kern="100" baseline="0" dirty="0" err="1">
                <a:solidFill>
                  <a:srgbClr val="C00000"/>
                </a:solidFill>
                <a:cs typeface="B Nazanin" panose="00000400000000000000" pitchFamily="2" charset="-78"/>
              </a:rPr>
              <a:t>اكثر</a:t>
            </a:r>
            <a:r>
              <a:rPr lang="fa-IR" sz="2800" b="0" i="0" u="none" strike="noStrike" kern="100" baseline="0" dirty="0">
                <a:solidFill>
                  <a:srgbClr val="C00000"/>
                </a:solidFill>
                <a:cs typeface="B Nazanin" panose="00000400000000000000" pitchFamily="2" charset="-78"/>
              </a:rPr>
              <a:t> </a:t>
            </a:r>
            <a:r>
              <a:rPr lang="fa-IR" sz="2800" b="0" i="0" u="none" strike="noStrike" kern="100" baseline="0" dirty="0">
                <a:cs typeface="B Nazanin" panose="00000400000000000000" pitchFamily="2" charset="-78"/>
              </a:rPr>
              <a:t>جوامع با گرفتن عضو از آن ها </a:t>
            </a:r>
            <a:r>
              <a:rPr lang="fa-IR" sz="2800" b="1" i="0" u="none" strike="noStrike" kern="100" baseline="0" dirty="0">
                <a:solidFill>
                  <a:srgbClr val="C00000"/>
                </a:solidFill>
                <a:cs typeface="B Compset" panose="00000400000000000000" pitchFamily="2" charset="-78"/>
              </a:rPr>
              <a:t>مخالفند.</a:t>
            </a:r>
            <a:r>
              <a:rPr lang="fa-IR" sz="2800" b="0" i="0" u="none" strike="noStrike" kern="100" baseline="0" dirty="0">
                <a:solidFill>
                  <a:srgbClr val="C00000"/>
                </a:solidFill>
                <a:cs typeface="B Nazanin" panose="00000400000000000000" pitchFamily="2" charset="-78"/>
              </a:rPr>
              <a:t> </a:t>
            </a:r>
            <a:r>
              <a:rPr lang="fa-IR" sz="2800" b="0" i="0" u="none" strike="noStrike" kern="100" baseline="0" dirty="0">
                <a:solidFill>
                  <a:srgbClr val="C00000"/>
                </a:solidFill>
                <a:latin typeface="Times New Roman" panose="02020603050405020304" pitchFamily="18" charset="0"/>
                <a:cs typeface="B Nazanin" panose="00000400000000000000" pitchFamily="2" charset="-78"/>
              </a:rPr>
              <a:t> </a:t>
            </a:r>
            <a:endParaRPr lang="en-US" sz="2800" b="0" i="0" u="none" strike="noStrike" kern="100" baseline="0" dirty="0">
              <a:solidFill>
                <a:srgbClr val="C00000"/>
              </a:solidFill>
              <a:latin typeface="Times New Roman" panose="02020603050405020304" pitchFamily="18" charset="0"/>
              <a:cs typeface="B Nazanin" panose="00000400000000000000" pitchFamily="2" charset="-78"/>
            </a:endParaRPr>
          </a:p>
        </p:txBody>
      </p:sp>
      <p:sp>
        <p:nvSpPr>
          <p:cNvPr id="4" name="Footer Placeholder 3">
            <a:extLst>
              <a:ext uri="{FF2B5EF4-FFF2-40B4-BE49-F238E27FC236}">
                <a16:creationId xmlns:a16="http://schemas.microsoft.com/office/drawing/2014/main" id="{70E2EB07-D863-613C-4B3A-001ABCB546A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57994941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157F-0AF1-BA9B-FA82-70C88DB0E397}"/>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کودکان و پيوند عضو از وضعيت </a:t>
            </a:r>
            <a:r>
              <a:rPr lang="fa-IR" b="0" i="0" u="none" strike="noStrike" kern="100" baseline="0" dirty="0" err="1">
                <a:solidFill>
                  <a:srgbClr val="7030A0"/>
                </a:solidFill>
                <a:cs typeface="B Titr" panose="00000700000000000000" pitchFamily="2" charset="-78"/>
              </a:rPr>
              <a:t>اننسفال</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853B966C-3868-387E-8EAD-63F82049EF07}"/>
              </a:ext>
            </a:extLst>
          </p:cNvPr>
          <p:cNvSpPr>
            <a:spLocks noGrp="1"/>
          </p:cNvSpPr>
          <p:nvPr>
            <p:ph type="body" idx="1"/>
          </p:nvPr>
        </p:nvSpPr>
        <p:spPr/>
        <p:txBody>
          <a:bodyPr>
            <a:normAutofit/>
          </a:bodyPr>
          <a:lstStyle/>
          <a:p>
            <a:pPr marR="0" lvl="0" rtl="1"/>
            <a:r>
              <a:rPr lang="fa-IR" sz="2400" kern="100" dirty="0"/>
              <a:t>البته </a:t>
            </a:r>
            <a:r>
              <a:rPr lang="fa-IR" sz="2400" kern="100" dirty="0" err="1"/>
              <a:t>مشكلات</a:t>
            </a:r>
            <a:r>
              <a:rPr lang="fa-IR" sz="2400" kern="100" dirty="0"/>
              <a:t> پيوند اعضا در اطفال و </a:t>
            </a:r>
            <a:r>
              <a:rPr lang="fa-IR" sz="2400" kern="100" dirty="0">
                <a:solidFill>
                  <a:srgbClr val="FF0000"/>
                </a:solidFill>
              </a:rPr>
              <a:t>عدم وجود عضو متناسب </a:t>
            </a:r>
            <a:r>
              <a:rPr lang="fa-IR" sz="2400" kern="100" dirty="0"/>
              <a:t>جهت پيوند، استفاده از </a:t>
            </a:r>
            <a:r>
              <a:rPr lang="fa-IR" sz="2400" kern="100" dirty="0" err="1"/>
              <a:t>اعضاي</a:t>
            </a:r>
            <a:r>
              <a:rPr lang="fa-IR" sz="2400" kern="100" dirty="0"/>
              <a:t> </a:t>
            </a:r>
            <a:r>
              <a:rPr lang="fa-IR" sz="2400" kern="100" dirty="0" err="1"/>
              <a:t>كودكان</a:t>
            </a:r>
            <a:r>
              <a:rPr lang="fa-IR" sz="2400" kern="100" dirty="0"/>
              <a:t> </a:t>
            </a:r>
            <a:r>
              <a:rPr lang="fa-IR" sz="2400" kern="100" dirty="0" err="1">
                <a:solidFill>
                  <a:srgbClr val="FF0000"/>
                </a:solidFill>
              </a:rPr>
              <a:t>آننسفال</a:t>
            </a:r>
            <a:r>
              <a:rPr lang="fa-IR" sz="2400" kern="100" dirty="0"/>
              <a:t> را </a:t>
            </a:r>
            <a:r>
              <a:rPr lang="fa-IR" sz="2400" b="1" kern="100" dirty="0" err="1">
                <a:solidFill>
                  <a:srgbClr val="FF0000"/>
                </a:solidFill>
              </a:rPr>
              <a:t>مط</a:t>
            </a:r>
            <a:r>
              <a:rPr lang="fa-IR" sz="2400" b="1" kern="100" dirty="0">
                <a:solidFill>
                  <a:srgbClr val="FF0000"/>
                </a:solidFill>
              </a:rPr>
              <a:t>ـــ</a:t>
            </a:r>
            <a:r>
              <a:rPr lang="fa-IR" sz="2400" b="1" kern="100" dirty="0" err="1">
                <a:solidFill>
                  <a:srgbClr val="FF0000"/>
                </a:solidFill>
              </a:rPr>
              <a:t>رح</a:t>
            </a:r>
            <a:r>
              <a:rPr lang="fa-IR" sz="2400" kern="100" dirty="0"/>
              <a:t> نموده است. </a:t>
            </a:r>
          </a:p>
          <a:p>
            <a:pPr marR="0" lvl="0" rtl="1"/>
            <a:endParaRPr lang="fa-IR" sz="2400" kern="100" dirty="0"/>
          </a:p>
          <a:p>
            <a:pPr marR="0" lvl="0" rtl="1"/>
            <a:r>
              <a:rPr lang="fa-IR" sz="2400" b="1" i="0" u="none" strike="noStrike" kern="100" baseline="0" dirty="0">
                <a:solidFill>
                  <a:srgbClr val="FF0000"/>
                </a:solidFill>
                <a:cs typeface="B Compset" panose="00000400000000000000" pitchFamily="2" charset="-78"/>
              </a:rPr>
              <a:t>از علل </a:t>
            </a:r>
            <a:r>
              <a:rPr lang="fa-IR" sz="2400" b="1" i="0" u="none" strike="noStrike" kern="100" baseline="0" dirty="0" err="1">
                <a:solidFill>
                  <a:srgbClr val="FF0000"/>
                </a:solidFill>
                <a:cs typeface="B Compset" panose="00000400000000000000" pitchFamily="2" charset="-78"/>
              </a:rPr>
              <a:t>توجيه</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كننده</a:t>
            </a:r>
            <a:r>
              <a:rPr lang="fa-IR" sz="2400" b="1" i="0" u="none" strike="noStrike" kern="100" baseline="0" dirty="0">
                <a:solidFill>
                  <a:srgbClr val="FF0000"/>
                </a:solidFill>
                <a:cs typeface="B Compset" panose="00000400000000000000" pitchFamily="2" charset="-78"/>
              </a:rPr>
              <a:t> :</a:t>
            </a:r>
          </a:p>
          <a:p>
            <a:pPr marL="914400" lvl="2" indent="0">
              <a:buNone/>
            </a:pPr>
            <a:r>
              <a:rPr lang="fa-IR" sz="2400" b="0" i="0" u="none" strike="noStrike" kern="100" baseline="0" dirty="0">
                <a:cs typeface="B Nazanin" panose="00000400000000000000" pitchFamily="2" charset="-78"/>
              </a:rPr>
              <a:t>1) رنج </a:t>
            </a:r>
            <a:r>
              <a:rPr lang="fa-IR" sz="2400" b="0" i="0" u="none" strike="noStrike" kern="100" baseline="0" dirty="0" err="1">
                <a:cs typeface="B Nazanin" panose="00000400000000000000" pitchFamily="2" charset="-78"/>
              </a:rPr>
              <a:t>كشيدن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كودكان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آننسفال</a:t>
            </a:r>
            <a:endParaRPr lang="fa-IR" sz="2400" b="0" i="0" u="none" strike="noStrike" kern="100" baseline="0" dirty="0">
              <a:cs typeface="B Nazanin" panose="00000400000000000000" pitchFamily="2" charset="-78"/>
            </a:endParaRPr>
          </a:p>
          <a:p>
            <a:pPr marL="914400" lvl="2" indent="0">
              <a:buNone/>
            </a:pPr>
            <a:r>
              <a:rPr lang="fa-IR" sz="2400" b="0" i="0" u="none" strike="noStrike" kern="100" baseline="0" dirty="0">
                <a:cs typeface="B Nazanin" panose="00000400000000000000" pitchFamily="2" charset="-78"/>
              </a:rPr>
              <a:t>2) عدم </a:t>
            </a:r>
            <a:r>
              <a:rPr lang="fa-IR" sz="2400" b="0" i="0" u="none" strike="noStrike" kern="100" baseline="0" dirty="0" err="1">
                <a:cs typeface="B Nazanin" panose="00000400000000000000" pitchFamily="2" charset="-78"/>
              </a:rPr>
              <a:t>امكان</a:t>
            </a:r>
            <a:r>
              <a:rPr lang="fa-IR" sz="2400" b="0" i="0" u="none" strike="noStrike" kern="100" baseline="0" dirty="0">
                <a:cs typeface="B Nazanin" panose="00000400000000000000" pitchFamily="2" charset="-78"/>
              </a:rPr>
              <a:t> درمان</a:t>
            </a:r>
          </a:p>
          <a:p>
            <a:pPr marL="914400" lvl="2" indent="0">
              <a:buNone/>
            </a:pPr>
            <a:r>
              <a:rPr lang="fa-IR" sz="2400" b="0" i="0" u="none" strike="noStrike" kern="100" baseline="0" dirty="0">
                <a:cs typeface="B Nazanin" panose="00000400000000000000" pitchFamily="2" charset="-78"/>
              </a:rPr>
              <a:t>3) </a:t>
            </a:r>
            <a:r>
              <a:rPr lang="fa-IR" sz="2400" b="0" i="0" u="none" strike="noStrike" kern="100" baseline="0" dirty="0" err="1">
                <a:cs typeface="B Nazanin" panose="00000400000000000000" pitchFamily="2" charset="-78"/>
              </a:rPr>
              <a:t>تسكين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رواني</a:t>
            </a:r>
            <a:r>
              <a:rPr lang="fa-IR" sz="2400" b="0" i="0" u="none" strike="noStrike" kern="100" baseline="0" dirty="0">
                <a:cs typeface="B Nazanin" panose="00000400000000000000" pitchFamily="2" charset="-78"/>
              </a:rPr>
              <a:t> و </a:t>
            </a:r>
            <a:r>
              <a:rPr lang="fa-IR" sz="2400" b="0" i="0" u="none" strike="noStrike" kern="100" baseline="0" dirty="0" err="1">
                <a:cs typeface="B Nazanin" panose="00000400000000000000" pitchFamily="2" charset="-78"/>
              </a:rPr>
              <a:t>روحي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والدين</a:t>
            </a:r>
            <a:r>
              <a:rPr lang="fa-IR" sz="2400" b="0" i="0" u="none" strike="noStrike" kern="100" baseline="0" dirty="0">
                <a:cs typeface="B Nazanin" panose="00000400000000000000" pitchFamily="2" charset="-78"/>
              </a:rPr>
              <a:t> در صورت پيوند </a:t>
            </a:r>
            <a:r>
              <a:rPr lang="fa-IR" sz="2400" b="0" i="0" u="none" strike="noStrike" kern="100" baseline="0" dirty="0" err="1">
                <a:cs typeface="B Nazanin" panose="00000400000000000000" pitchFamily="2" charset="-78"/>
              </a:rPr>
              <a:t>اعضاي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كودكان</a:t>
            </a:r>
            <a:r>
              <a:rPr lang="fa-IR" sz="2400" b="0" i="0" u="none" strike="noStrike" kern="100" baseline="0" dirty="0">
                <a:cs typeface="B Nazanin" panose="00000400000000000000" pitchFamily="2" charset="-78"/>
              </a:rPr>
              <a:t> به </a:t>
            </a:r>
            <a:r>
              <a:rPr lang="fa-IR" sz="2400" b="0" i="0" u="none" strike="noStrike" kern="100" baseline="0" dirty="0" err="1">
                <a:cs typeface="B Nazanin" panose="00000400000000000000" pitchFamily="2" charset="-78"/>
              </a:rPr>
              <a:t>كودكان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ديگر</a:t>
            </a:r>
            <a:endParaRPr lang="fa-IR" sz="2400" b="0" i="0" u="none" strike="noStrike" kern="100" baseline="0" dirty="0">
              <a:cs typeface="B Nazanin" panose="00000400000000000000" pitchFamily="2" charset="-78"/>
            </a:endParaRPr>
          </a:p>
          <a:p>
            <a:pPr marL="914400" lvl="2" indent="0">
              <a:buNone/>
            </a:pPr>
            <a:endParaRPr lang="fa-IR" sz="2400" b="0" i="0" u="none" strike="noStrike" kern="100" baseline="0" dirty="0">
              <a:cs typeface="B Nazanin" panose="00000400000000000000" pitchFamily="2" charset="-78"/>
            </a:endParaRPr>
          </a:p>
          <a:p>
            <a:pPr marL="914400" lvl="2" indent="0">
              <a:buNone/>
            </a:pPr>
            <a:r>
              <a:rPr lang="fa-IR" sz="2400" b="0" i="0" u="none" strike="noStrike" kern="100" baseline="0" dirty="0">
                <a:cs typeface="B Nazanin" panose="00000400000000000000" pitchFamily="2" charset="-78"/>
              </a:rPr>
              <a:t> اما در حال حاضر هنوز به </a:t>
            </a:r>
            <a:r>
              <a:rPr lang="fa-IR" sz="2400" b="1" i="0" u="none" strike="noStrike" kern="100" baseline="0" dirty="0" err="1">
                <a:solidFill>
                  <a:srgbClr val="FF0000"/>
                </a:solidFill>
                <a:cs typeface="B Nazanin" panose="00000400000000000000" pitchFamily="2" charset="-78"/>
              </a:rPr>
              <a:t>دلايل</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اخلاقي</a:t>
            </a:r>
            <a:r>
              <a:rPr lang="fa-IR" sz="2400" b="1"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از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بيماران</a:t>
            </a:r>
            <a:r>
              <a:rPr lang="fa-IR" sz="2400" b="0" i="0" u="none" strike="noStrike" kern="100" baseline="0" dirty="0">
                <a:cs typeface="B Nazanin" panose="00000400000000000000" pitchFamily="2" charset="-78"/>
              </a:rPr>
              <a:t> به عنوان دهنده عضو استفاده </a:t>
            </a:r>
            <a:r>
              <a:rPr lang="fa-IR" sz="2400" b="0" i="0" u="none" strike="noStrike" kern="100" baseline="0" dirty="0" err="1">
                <a:cs typeface="B Nazanin" panose="00000400000000000000" pitchFamily="2" charset="-78"/>
              </a:rPr>
              <a:t>نمي</a:t>
            </a:r>
            <a:r>
              <a:rPr lang="fa-IR" sz="2400" b="0" i="0" u="none" strike="noStrike" kern="100" baseline="0" dirty="0">
                <a:cs typeface="B Nazanin" panose="00000400000000000000" pitchFamily="2" charset="-78"/>
              </a:rPr>
              <a:t> شود.    </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61C5E622-7DE4-0AE1-786F-988FDEB8896A}"/>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9692067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29794-75DE-709B-241C-14B94E2E6B81}"/>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پيوند از فرد زنــده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CB9605E7-9E4A-32E0-CBF3-58F490FB4BC8}"/>
              </a:ext>
            </a:extLst>
          </p:cNvPr>
          <p:cNvSpPr>
            <a:spLocks noGrp="1"/>
          </p:cNvSpPr>
          <p:nvPr>
            <p:ph type="body" idx="1"/>
          </p:nvPr>
        </p:nvSpPr>
        <p:spPr/>
        <p:txBody>
          <a:bodyPr>
            <a:normAutofit/>
          </a:bodyPr>
          <a:lstStyle/>
          <a:p>
            <a:pPr lvl="0"/>
            <a:r>
              <a:rPr lang="fa-IR" sz="2400" b="0" i="0" u="none" strike="noStrike" kern="100" baseline="0" dirty="0" err="1">
                <a:solidFill>
                  <a:srgbClr val="FF0000"/>
                </a:solidFill>
                <a:cs typeface="B Nazanin" panose="00000400000000000000" pitchFamily="2" charset="-78"/>
              </a:rPr>
              <a:t>اساسي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ترين</a:t>
            </a:r>
            <a:r>
              <a:rPr lang="fa-IR" sz="2400" b="0" i="0" u="none" strike="noStrike" kern="100" baseline="0" dirty="0">
                <a:solidFill>
                  <a:srgbClr val="FF0000"/>
                </a:solidFill>
                <a:cs typeface="B Nazanin" panose="00000400000000000000" pitchFamily="2" charset="-78"/>
              </a:rPr>
              <a:t> مسأله </a:t>
            </a:r>
            <a:r>
              <a:rPr lang="fa-IR" sz="2400" b="0" i="0" u="none" strike="noStrike" kern="100" baseline="0" dirty="0">
                <a:cs typeface="B Nazanin" panose="00000400000000000000" pitchFamily="2" charset="-78"/>
              </a:rPr>
              <a:t>در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نوع پيوند </a:t>
            </a:r>
            <a:r>
              <a:rPr lang="fa-IR" sz="2400" b="1" kern="100" dirty="0">
                <a:solidFill>
                  <a:srgbClr val="FF0000"/>
                </a:solidFill>
              </a:rPr>
              <a:t>آگاهانه بودن </a:t>
            </a:r>
            <a:r>
              <a:rPr lang="fa-IR" sz="2400" b="1" kern="100" dirty="0" err="1">
                <a:solidFill>
                  <a:srgbClr val="FF0000"/>
                </a:solidFill>
              </a:rPr>
              <a:t>رضايت</a:t>
            </a:r>
            <a:r>
              <a:rPr lang="fa-IR" sz="2400" b="1" kern="100" dirty="0">
                <a:solidFill>
                  <a:srgbClr val="FF0000"/>
                </a:solidFill>
              </a:rPr>
              <a:t> در فرد دهنده </a:t>
            </a:r>
            <a:r>
              <a:rPr lang="fa-IR" sz="2400" kern="100" dirty="0"/>
              <a:t>عضو</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باشد</a:t>
            </a:r>
            <a:r>
              <a:rPr lang="fa-IR" sz="2400" b="1" i="0" u="none" strike="noStrike" kern="100" baseline="0" dirty="0">
                <a:cs typeface="B Nazanin" panose="00000400000000000000" pitchFamily="2" charset="-78"/>
              </a:rPr>
              <a:t>.</a:t>
            </a:r>
          </a:p>
          <a:p>
            <a:pPr marR="0" lvl="0" rtl="1"/>
            <a:endParaRPr lang="fa-IR" sz="2400" b="1" i="0" u="none" strike="noStrike" kern="100" baseline="0" dirty="0">
              <a:cs typeface="B Nazanin" panose="00000400000000000000" pitchFamily="2" charset="-78"/>
            </a:endParaRPr>
          </a:p>
          <a:p>
            <a:pPr lvl="0"/>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err="1">
                <a:solidFill>
                  <a:srgbClr val="000000"/>
                </a:solidFill>
                <a:cs typeface="B Nazanin" panose="00000400000000000000" pitchFamily="2" charset="-78"/>
              </a:rPr>
              <a:t>برخي</a:t>
            </a:r>
            <a:r>
              <a:rPr lang="fa-IR" sz="2400" b="0" i="0" u="none" strike="noStrike" kern="100" baseline="0" dirty="0">
                <a:solidFill>
                  <a:srgbClr val="000000"/>
                </a:solidFill>
                <a:cs typeface="B Nazanin" panose="00000400000000000000" pitchFamily="2" charset="-78"/>
              </a:rPr>
              <a:t> از مسائل </a:t>
            </a:r>
            <a:r>
              <a:rPr lang="fa-IR" sz="2400" kern="100" dirty="0" err="1">
                <a:solidFill>
                  <a:srgbClr val="000000"/>
                </a:solidFill>
              </a:rPr>
              <a:t>اخلاقي</a:t>
            </a:r>
            <a:r>
              <a:rPr lang="fa-IR" sz="2400" b="0" i="0" u="none" strike="noStrike" kern="100" baseline="0" dirty="0">
                <a:solidFill>
                  <a:srgbClr val="000000"/>
                </a:solidFill>
                <a:cs typeface="B Nazanin" panose="00000400000000000000" pitchFamily="2" charset="-78"/>
              </a:rPr>
              <a:t> مطرح و مورد بحث در </a:t>
            </a:r>
            <a:r>
              <a:rPr lang="fa-IR" sz="2400" b="0" i="0" u="none" strike="noStrike" kern="100" baseline="0" dirty="0" err="1">
                <a:solidFill>
                  <a:srgbClr val="000000"/>
                </a:solidFill>
                <a:cs typeface="B Nazanin" panose="00000400000000000000" pitchFamily="2" charset="-78"/>
              </a:rPr>
              <a:t>اين</a:t>
            </a:r>
            <a:r>
              <a:rPr lang="fa-IR" sz="2400" b="0" i="0" u="none" strike="noStrike" kern="100" baseline="0" dirty="0">
                <a:solidFill>
                  <a:srgbClr val="000000"/>
                </a:solidFill>
                <a:cs typeface="B Nazanin" panose="00000400000000000000" pitchFamily="2" charset="-78"/>
              </a:rPr>
              <a:t> قسمت عبارتند از:  </a:t>
            </a:r>
          </a:p>
          <a:p>
            <a:pPr lvl="0"/>
            <a:endParaRPr lang="fa-IR" sz="2400" b="0" i="0" u="none" strike="noStrike" kern="100" baseline="0" dirty="0">
              <a:solidFill>
                <a:srgbClr val="000000"/>
              </a:solidFill>
              <a:cs typeface="B Nazanin" panose="00000400000000000000" pitchFamily="2" charset="-78"/>
            </a:endParaRPr>
          </a:p>
          <a:p>
            <a:pPr marL="914400" lvl="2" indent="0">
              <a:buNone/>
            </a:pPr>
            <a:r>
              <a:rPr lang="fa-IR" sz="2400" b="0" i="0" u="none" strike="noStrike" kern="100" baseline="0" dirty="0">
                <a:solidFill>
                  <a:srgbClr val="000000"/>
                </a:solidFill>
                <a:cs typeface="B Nazanin" panose="00000400000000000000" pitchFamily="2" charset="-78"/>
              </a:rPr>
              <a:t>1) درصورت </a:t>
            </a:r>
            <a:r>
              <a:rPr lang="fa-IR" sz="2400" b="0" i="0" u="none" strike="noStrike" kern="100" baseline="0" dirty="0" err="1">
                <a:solidFill>
                  <a:srgbClr val="000000"/>
                </a:solidFill>
                <a:cs typeface="B Nazanin" panose="00000400000000000000" pitchFamily="2" charset="-78"/>
              </a:rPr>
              <a:t>واردشدن</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صدمات </a:t>
            </a:r>
            <a:r>
              <a:rPr lang="fa-IR" sz="2400" b="0" i="0" u="none" strike="noStrike" kern="100" baseline="0" dirty="0" err="1">
                <a:solidFill>
                  <a:srgbClr val="FF0000"/>
                </a:solidFill>
                <a:cs typeface="B Nazanin" panose="00000400000000000000" pitchFamily="2" charset="-78"/>
              </a:rPr>
              <a:t>جدي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solidFill>
                  <a:srgbClr val="000000"/>
                </a:solidFill>
                <a:cs typeface="B Nazanin" panose="00000400000000000000" pitchFamily="2" charset="-78"/>
              </a:rPr>
              <a:t>به فرد دهنده  </a:t>
            </a:r>
          </a:p>
          <a:p>
            <a:pPr marL="914400" lvl="2" indent="0">
              <a:buNone/>
            </a:pPr>
            <a:r>
              <a:rPr lang="fa-IR" sz="2400" b="0" i="0" u="none" strike="noStrike" kern="100" baseline="0" dirty="0">
                <a:solidFill>
                  <a:srgbClr val="000000"/>
                </a:solidFill>
                <a:cs typeface="B Nazanin" panose="00000400000000000000" pitchFamily="2" charset="-78"/>
              </a:rPr>
              <a:t>2) </a:t>
            </a:r>
            <a:r>
              <a:rPr lang="fa-IR" sz="2400" b="0" i="0" u="none" strike="noStrike" kern="100" baseline="0" dirty="0" err="1">
                <a:solidFill>
                  <a:srgbClr val="000000"/>
                </a:solidFill>
                <a:cs typeface="B Nazanin" panose="00000400000000000000" pitchFamily="2" charset="-78"/>
              </a:rPr>
              <a:t>جلوگيري</a:t>
            </a:r>
            <a:r>
              <a:rPr lang="fa-IR" sz="2400" b="0" i="0" u="none" strike="noStrike" kern="100" baseline="0" dirty="0">
                <a:solidFill>
                  <a:srgbClr val="000000"/>
                </a:solidFill>
                <a:cs typeface="B Nazanin" panose="00000400000000000000" pitchFamily="2" charset="-78"/>
              </a:rPr>
              <a:t> از </a:t>
            </a:r>
            <a:r>
              <a:rPr lang="fa-IR" sz="2400" b="0" i="0" u="none" strike="noStrike" kern="100" baseline="0" dirty="0" err="1">
                <a:solidFill>
                  <a:srgbClr val="FF0000"/>
                </a:solidFill>
                <a:cs typeface="B Nazanin" panose="00000400000000000000" pitchFamily="2" charset="-78"/>
              </a:rPr>
              <a:t>سودجويي</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err="1">
                <a:solidFill>
                  <a:srgbClr val="000000"/>
                </a:solidFill>
                <a:cs typeface="B Nazanin" panose="00000400000000000000" pitchFamily="2" charset="-78"/>
              </a:rPr>
              <a:t>هاي</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err="1">
                <a:solidFill>
                  <a:srgbClr val="000000"/>
                </a:solidFill>
                <a:cs typeface="B Nazanin" panose="00000400000000000000" pitchFamily="2" charset="-78"/>
              </a:rPr>
              <a:t>مادي</a:t>
            </a:r>
            <a:r>
              <a:rPr lang="fa-IR" sz="2400" b="0" i="0" u="none" strike="noStrike" kern="100" baseline="0" dirty="0">
                <a:solidFill>
                  <a:srgbClr val="000000"/>
                </a:solidFill>
                <a:cs typeface="B Nazanin" panose="00000400000000000000" pitchFamily="2" charset="-78"/>
              </a:rPr>
              <a:t> و </a:t>
            </a:r>
            <a:r>
              <a:rPr lang="fa-IR" sz="2400" b="0" i="0" u="none" strike="noStrike" kern="100" baseline="0" dirty="0" err="1">
                <a:solidFill>
                  <a:srgbClr val="000000"/>
                </a:solidFill>
                <a:cs typeface="B Nazanin" panose="00000400000000000000" pitchFamily="2" charset="-78"/>
              </a:rPr>
              <a:t>خريد</a:t>
            </a:r>
            <a:r>
              <a:rPr lang="fa-IR" sz="2400" b="0" i="0" u="none" strike="noStrike" kern="100" baseline="0" dirty="0">
                <a:solidFill>
                  <a:srgbClr val="000000"/>
                </a:solidFill>
                <a:cs typeface="B Nazanin" panose="00000400000000000000" pitchFamily="2" charset="-78"/>
              </a:rPr>
              <a:t> و فروش </a:t>
            </a:r>
            <a:r>
              <a:rPr lang="fa-IR" sz="2400" b="0" i="0" u="none" strike="noStrike" kern="100" baseline="0" dirty="0" err="1">
                <a:solidFill>
                  <a:srgbClr val="000000"/>
                </a:solidFill>
                <a:cs typeface="B Nazanin" panose="00000400000000000000" pitchFamily="2" charset="-78"/>
              </a:rPr>
              <a:t>اعضاي</a:t>
            </a:r>
            <a:r>
              <a:rPr lang="fa-IR" sz="2400" b="0" i="0" u="none" strike="noStrike" kern="100" baseline="0" dirty="0">
                <a:solidFill>
                  <a:srgbClr val="000000"/>
                </a:solidFill>
                <a:cs typeface="B Nazanin" panose="00000400000000000000" pitchFamily="2" charset="-78"/>
              </a:rPr>
              <a:t> بدن</a:t>
            </a:r>
          </a:p>
          <a:p>
            <a:pPr marL="914400" lvl="2" indent="0">
              <a:buNone/>
            </a:pPr>
            <a:r>
              <a:rPr lang="fa-IR" sz="2400" b="0" i="0" u="none" strike="noStrike" kern="100" baseline="0" dirty="0">
                <a:solidFill>
                  <a:srgbClr val="000000"/>
                </a:solidFill>
                <a:cs typeface="B Nazanin" panose="00000400000000000000" pitchFamily="2" charset="-78"/>
              </a:rPr>
              <a:t>3) پيوند عضو از </a:t>
            </a:r>
            <a:r>
              <a:rPr lang="fa-IR" sz="2400" b="0" i="0" u="none" strike="noStrike" kern="100" baseline="0" dirty="0" err="1">
                <a:solidFill>
                  <a:srgbClr val="FF0000"/>
                </a:solidFill>
                <a:cs typeface="B Nazanin" panose="00000400000000000000" pitchFamily="2" charset="-78"/>
              </a:rPr>
              <a:t>كودكان</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solidFill>
                  <a:srgbClr val="000000"/>
                </a:solidFill>
                <a:cs typeface="B Nazanin" panose="00000400000000000000" pitchFamily="2" charset="-78"/>
              </a:rPr>
              <a:t>و افراد </a:t>
            </a:r>
            <a:r>
              <a:rPr lang="fa-IR" sz="2400" b="0" i="0" u="none" strike="noStrike" kern="100" baseline="0" dirty="0">
                <a:solidFill>
                  <a:srgbClr val="FF0000"/>
                </a:solidFill>
                <a:cs typeface="B Nazanin" panose="00000400000000000000" pitchFamily="2" charset="-78"/>
              </a:rPr>
              <a:t>فاقد </a:t>
            </a:r>
            <a:r>
              <a:rPr lang="fa-IR" sz="2400" b="0" i="0" u="none" strike="noStrike" kern="100" baseline="0" dirty="0" err="1">
                <a:solidFill>
                  <a:srgbClr val="FF0000"/>
                </a:solidFill>
                <a:cs typeface="B Nazanin" panose="00000400000000000000" pitchFamily="2" charset="-78"/>
              </a:rPr>
              <a:t>صلاحيت</a:t>
            </a:r>
            <a:r>
              <a:rPr lang="fa-IR" sz="2400" b="0" i="0" u="none" strike="noStrike" kern="100" baseline="0" dirty="0">
                <a:solidFill>
                  <a:srgbClr val="000000"/>
                </a:solidFill>
                <a:cs typeface="B Nazanin" panose="00000400000000000000" pitchFamily="2" charset="-78"/>
              </a:rPr>
              <a:t>.  </a:t>
            </a:r>
          </a:p>
          <a:p>
            <a:pPr marL="914400" lvl="2" indent="0">
              <a:buNone/>
            </a:pPr>
            <a:r>
              <a:rPr lang="fa-IR" sz="2400" b="0" i="0" u="none" strike="noStrike" kern="100" baseline="0" dirty="0">
                <a:solidFill>
                  <a:srgbClr val="000000"/>
                </a:solidFill>
                <a:cs typeface="B Nazanin" panose="00000400000000000000" pitchFamily="2" charset="-78"/>
              </a:rPr>
              <a:t> </a:t>
            </a:r>
          </a:p>
          <a:p>
            <a:pPr marR="0" lvl="0" rtl="1"/>
            <a:r>
              <a:rPr lang="fa-IR" sz="2400" b="0" i="0" u="none" strike="noStrike" kern="100" baseline="0" dirty="0">
                <a:solidFill>
                  <a:srgbClr val="000000"/>
                </a:solidFill>
                <a:cs typeface="B Nazanin" panose="00000400000000000000" pitchFamily="2" charset="-78"/>
              </a:rPr>
              <a:t>مسائل </a:t>
            </a:r>
            <a:r>
              <a:rPr lang="fa-IR" sz="2400" b="0" i="0" u="none" strike="noStrike" kern="100" baseline="0" dirty="0" err="1">
                <a:solidFill>
                  <a:srgbClr val="000000"/>
                </a:solidFill>
                <a:cs typeface="B Nazanin" panose="00000400000000000000" pitchFamily="2" charset="-78"/>
              </a:rPr>
              <a:t>اخلاقي</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err="1">
                <a:solidFill>
                  <a:srgbClr val="000000"/>
                </a:solidFill>
                <a:cs typeface="B Nazanin" panose="00000400000000000000" pitchFamily="2" charset="-78"/>
              </a:rPr>
              <a:t>اهداي</a:t>
            </a:r>
            <a:r>
              <a:rPr lang="fa-IR" sz="2400" b="0" i="0" u="none" strike="noStrike" kern="100" baseline="0" dirty="0">
                <a:solidFill>
                  <a:srgbClr val="000000"/>
                </a:solidFill>
                <a:cs typeface="B Nazanin" panose="00000400000000000000" pitchFamily="2" charset="-78"/>
              </a:rPr>
              <a:t> عضو از دهنده </a:t>
            </a:r>
            <a:r>
              <a:rPr lang="fa-IR" sz="2400" b="1" i="0" u="none" strike="noStrike" kern="100" baseline="0" dirty="0">
                <a:solidFill>
                  <a:srgbClr val="FF0000"/>
                </a:solidFill>
                <a:cs typeface="B Nazanin" panose="00000400000000000000" pitchFamily="2" charset="-78"/>
              </a:rPr>
              <a:t>زنــده</a:t>
            </a:r>
            <a:r>
              <a:rPr lang="fa-IR" sz="2400" b="0" i="0" u="none" strike="noStrike" kern="100" baseline="0" dirty="0">
                <a:solidFill>
                  <a:srgbClr val="000000"/>
                </a:solidFill>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تحت </a:t>
            </a:r>
            <a:r>
              <a:rPr lang="fa-IR" sz="2400" b="1" i="0" u="none" strike="noStrike" kern="100" baseline="0" dirty="0" err="1">
                <a:solidFill>
                  <a:srgbClr val="FF0000"/>
                </a:solidFill>
                <a:cs typeface="B Compset" panose="00000400000000000000" pitchFamily="2" charset="-78"/>
              </a:rPr>
              <a:t>تأثير</a:t>
            </a:r>
            <a:r>
              <a:rPr lang="fa-IR" sz="2400" b="1" i="0" u="none" strike="noStrike" kern="100" baseline="0" dirty="0">
                <a:solidFill>
                  <a:srgbClr val="FF0000"/>
                </a:solidFill>
                <a:cs typeface="B Compset" panose="00000400000000000000" pitchFamily="2" charset="-78"/>
              </a:rPr>
              <a:t> "نوع عضو </a:t>
            </a:r>
            <a:r>
              <a:rPr lang="fa-IR" sz="2400" b="1" i="0" u="none" strike="noStrike" kern="100" baseline="0" dirty="0" err="1">
                <a:solidFill>
                  <a:srgbClr val="FF0000"/>
                </a:solidFill>
                <a:cs typeface="B Compset" panose="00000400000000000000" pitchFamily="2" charset="-78"/>
              </a:rPr>
              <a:t>يا</a:t>
            </a:r>
            <a:r>
              <a:rPr lang="fa-IR" sz="2400" b="1" i="0" u="none" strike="noStrike" kern="100" baseline="0" dirty="0">
                <a:solidFill>
                  <a:srgbClr val="FF0000"/>
                </a:solidFill>
                <a:cs typeface="B Compset" panose="00000400000000000000" pitchFamily="2" charset="-78"/>
              </a:rPr>
              <a:t> بافت"</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err="1">
                <a:solidFill>
                  <a:srgbClr val="000000"/>
                </a:solidFill>
                <a:cs typeface="B Nazanin" panose="00000400000000000000" pitchFamily="2" charset="-78"/>
              </a:rPr>
              <a:t>مي‌باشد</a:t>
            </a:r>
            <a:r>
              <a:rPr lang="fa-IR" sz="2400" b="0" i="0" u="none" strike="noStrike" kern="100" baseline="0" dirty="0">
                <a:solidFill>
                  <a:srgbClr val="000000"/>
                </a:solidFill>
                <a:cs typeface="B Nazanin" panose="00000400000000000000" pitchFamily="2" charset="-78"/>
              </a:rPr>
              <a:t>.</a:t>
            </a:r>
          </a:p>
        </p:txBody>
      </p:sp>
      <p:sp>
        <p:nvSpPr>
          <p:cNvPr id="4" name="Footer Placeholder 3">
            <a:extLst>
              <a:ext uri="{FF2B5EF4-FFF2-40B4-BE49-F238E27FC236}">
                <a16:creationId xmlns:a16="http://schemas.microsoft.com/office/drawing/2014/main" id="{62673ED0-790E-208A-154D-907CE6A5757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084522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3C68-FFE0-8669-67D1-236ABD52B99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انواع عضو یا بافت</a:t>
            </a:r>
          </a:p>
        </p:txBody>
      </p:sp>
      <p:sp>
        <p:nvSpPr>
          <p:cNvPr id="3" name="Text Placeholder 2">
            <a:extLst>
              <a:ext uri="{FF2B5EF4-FFF2-40B4-BE49-F238E27FC236}">
                <a16:creationId xmlns:a16="http://schemas.microsoft.com/office/drawing/2014/main" id="{48177E7E-1950-90EF-F9E1-36B1810A7676}"/>
              </a:ext>
            </a:extLst>
          </p:cNvPr>
          <p:cNvSpPr>
            <a:spLocks noGrp="1"/>
          </p:cNvSpPr>
          <p:nvPr>
            <p:ph type="body" idx="1"/>
          </p:nvPr>
        </p:nvSpPr>
        <p:spPr>
          <a:xfrm>
            <a:off x="838200" y="2221991"/>
            <a:ext cx="10515600" cy="3954971"/>
          </a:xfrm>
        </p:spPr>
        <p:txBody>
          <a:bodyPr>
            <a:normAutofit/>
          </a:bodyPr>
          <a:lstStyle/>
          <a:p>
            <a:pPr marR="0" lvl="0" rtl="1"/>
            <a:r>
              <a:rPr lang="fa-IR" sz="2400" b="1" i="0" u="none" strike="noStrike" kern="100" baseline="0" dirty="0">
                <a:solidFill>
                  <a:srgbClr val="FF0000"/>
                </a:solidFill>
                <a:cs typeface="B Nazanin" panose="00000400000000000000" pitchFamily="2" charset="-78"/>
              </a:rPr>
              <a:t>انواع عضو یا بافت از دهنده زنده:</a:t>
            </a:r>
          </a:p>
          <a:p>
            <a:pPr marR="0" lvl="0" rtl="1"/>
            <a:endParaRPr lang="fa-IR" sz="2400" b="1" i="0" u="none" strike="noStrike" kern="100" baseline="0" dirty="0">
              <a:solidFill>
                <a:srgbClr val="FF0000"/>
              </a:solidFill>
              <a:cs typeface="B Nazanin" panose="00000400000000000000" pitchFamily="2" charset="-78"/>
            </a:endParaRPr>
          </a:p>
          <a:p>
            <a:pPr marL="457200" lvl="1" indent="0">
              <a:buNone/>
            </a:pPr>
            <a:r>
              <a:rPr lang="fa-IR" sz="2400" b="0" i="0" u="none" strike="noStrike" kern="100" baseline="0" dirty="0">
                <a:cs typeface="B Nazanin" panose="00000400000000000000" pitchFamily="2" charset="-78"/>
              </a:rPr>
              <a:t>1) قابل </a:t>
            </a:r>
            <a:r>
              <a:rPr lang="fa-IR" sz="2400" b="0" i="0" u="none" strike="noStrike" kern="100" baseline="0" dirty="0" err="1">
                <a:cs typeface="B Nazanin" panose="00000400000000000000" pitchFamily="2" charset="-78"/>
              </a:rPr>
              <a:t>بازسازي</a:t>
            </a:r>
            <a:r>
              <a:rPr lang="fa-IR" sz="2400" b="0" i="0" u="none" strike="noStrike" kern="100" baseline="0" dirty="0">
                <a:cs typeface="B Nazanin" panose="00000400000000000000" pitchFamily="2" charset="-78"/>
              </a:rPr>
              <a:t> است (مثل خون و مغز استخوان) </a:t>
            </a:r>
          </a:p>
          <a:p>
            <a:pPr marL="457200" lvl="1" indent="0">
              <a:buNone/>
            </a:pPr>
            <a:r>
              <a:rPr lang="fa-IR" sz="2400" b="0" i="0" u="none" strike="noStrike" kern="100" baseline="0" dirty="0">
                <a:cs typeface="B Nazanin" panose="00000400000000000000" pitchFamily="2" charset="-78"/>
              </a:rPr>
              <a:t>2) </a:t>
            </a:r>
            <a:r>
              <a:rPr lang="fa-IR" sz="2400" b="0" i="0" u="none" strike="noStrike" kern="100" baseline="0" dirty="0" err="1">
                <a:cs typeface="B Nazanin" panose="00000400000000000000" pitchFamily="2" charset="-78"/>
              </a:rPr>
              <a:t>غيرقابل</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بازسازي</a:t>
            </a:r>
            <a:r>
              <a:rPr lang="fa-IR" sz="2400" b="0" i="0" u="none" strike="noStrike" kern="100" baseline="0" dirty="0">
                <a:cs typeface="B Nazanin" panose="00000400000000000000" pitchFamily="2" charset="-78"/>
              </a:rPr>
              <a:t> اما جفت است (مثل </a:t>
            </a:r>
            <a:r>
              <a:rPr lang="fa-IR" sz="2400" b="0" i="0" u="none" strike="noStrike" kern="100" baseline="0" dirty="0" err="1">
                <a:cs typeface="B Nazanin" panose="00000400000000000000" pitchFamily="2" charset="-78"/>
              </a:rPr>
              <a:t>كليه</a:t>
            </a:r>
            <a:r>
              <a:rPr lang="fa-IR" sz="2400" b="0" i="0" u="none" strike="noStrike" kern="100" baseline="0" dirty="0">
                <a:cs typeface="B Nazanin" panose="00000400000000000000" pitchFamily="2" charset="-78"/>
              </a:rPr>
              <a:t> ها، </a:t>
            </a:r>
            <a:r>
              <a:rPr lang="fa-IR" sz="2400" b="0" i="0" u="none" strike="noStrike" kern="100" baseline="0" dirty="0" err="1">
                <a:cs typeface="B Nazanin" panose="00000400000000000000" pitchFamily="2" charset="-78"/>
              </a:rPr>
              <a:t>قرنيه</a:t>
            </a:r>
            <a:r>
              <a:rPr lang="fa-IR" sz="2400" b="0" i="0" u="none" strike="noStrike" kern="100" baseline="0" dirty="0">
                <a:cs typeface="B Nazanin" panose="00000400000000000000" pitchFamily="2" charset="-78"/>
              </a:rPr>
              <a:t>) </a:t>
            </a:r>
          </a:p>
          <a:p>
            <a:pPr marL="457200" lvl="1" indent="0">
              <a:buNone/>
            </a:pPr>
            <a:r>
              <a:rPr lang="fa-IR" sz="2400" b="0" i="0" u="none" strike="noStrike" kern="100" baseline="0" dirty="0">
                <a:cs typeface="B Nazanin" panose="00000400000000000000" pitchFamily="2" charset="-78"/>
              </a:rPr>
              <a:t>3) هم </a:t>
            </a:r>
            <a:r>
              <a:rPr lang="fa-IR" sz="2400" b="0" i="0" u="none" strike="noStrike" kern="100" baseline="0" dirty="0" err="1">
                <a:cs typeface="B Nazanin" panose="00000400000000000000" pitchFamily="2" charset="-78"/>
              </a:rPr>
              <a:t>غيرقابل</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بازسازي</a:t>
            </a:r>
            <a:r>
              <a:rPr lang="fa-IR" sz="2400" b="0" i="0" u="none" strike="noStrike" kern="100" baseline="0" dirty="0">
                <a:cs typeface="B Nazanin" panose="00000400000000000000" pitchFamily="2" charset="-78"/>
              </a:rPr>
              <a:t> و فقط تنها عضو موجود در بدن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باشد (مثل قلب، </a:t>
            </a:r>
            <a:r>
              <a:rPr lang="fa-IR" sz="2400" b="0" i="0" u="none" strike="noStrike" kern="100" baseline="0" dirty="0" err="1">
                <a:cs typeface="B Nazanin" panose="00000400000000000000" pitchFamily="2" charset="-78"/>
              </a:rPr>
              <a:t>كبد</a:t>
            </a:r>
            <a:r>
              <a:rPr lang="fa-IR" sz="2400" b="0" i="0" u="none" strike="noStrike" kern="100" baseline="0" dirty="0">
                <a:cs typeface="B Nazanin" panose="00000400000000000000" pitchFamily="2" charset="-78"/>
              </a:rPr>
              <a:t>). </a:t>
            </a:r>
          </a:p>
        </p:txBody>
      </p:sp>
      <p:sp>
        <p:nvSpPr>
          <p:cNvPr id="4" name="Footer Placeholder 3">
            <a:extLst>
              <a:ext uri="{FF2B5EF4-FFF2-40B4-BE49-F238E27FC236}">
                <a16:creationId xmlns:a16="http://schemas.microsoft.com/office/drawing/2014/main" id="{E24DF257-8CC0-FA6E-23CC-3B5036462EDA}"/>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2467387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0BF4-0FBF-D0FC-13AA-3430539F888F}"/>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ملاحظات اخلاقی کلی پيوند از انواع عضو یا بافت</a:t>
            </a:r>
          </a:p>
        </p:txBody>
      </p:sp>
      <p:sp>
        <p:nvSpPr>
          <p:cNvPr id="3" name="Text Placeholder 2">
            <a:extLst>
              <a:ext uri="{FF2B5EF4-FFF2-40B4-BE49-F238E27FC236}">
                <a16:creationId xmlns:a16="http://schemas.microsoft.com/office/drawing/2014/main" id="{99726BC2-BDDE-5EFB-E083-A4EDD5CA9AF4}"/>
              </a:ext>
            </a:extLst>
          </p:cNvPr>
          <p:cNvSpPr>
            <a:spLocks noGrp="1"/>
          </p:cNvSpPr>
          <p:nvPr>
            <p:ph type="body" idx="1"/>
          </p:nvPr>
        </p:nvSpPr>
        <p:spPr>
          <a:xfrm>
            <a:off x="838200" y="1801368"/>
            <a:ext cx="10515600" cy="4375595"/>
          </a:xfrm>
        </p:spPr>
        <p:txBody>
          <a:bodyPr>
            <a:normAutofit lnSpcReduction="10000"/>
          </a:bodyPr>
          <a:lstStyle/>
          <a:p>
            <a:pPr marR="0" lvl="0" rtl="1"/>
            <a:r>
              <a:rPr lang="fa-IR" sz="2400" b="0" i="0" u="none" strike="noStrike" kern="100" baseline="0" dirty="0">
                <a:solidFill>
                  <a:srgbClr val="FF0000"/>
                </a:solidFill>
                <a:cs typeface="B Nazanin" panose="00000400000000000000" pitchFamily="2" charset="-78"/>
              </a:rPr>
              <a:t>در مورد </a:t>
            </a:r>
            <a:r>
              <a:rPr lang="fa-IR" sz="2400" b="1" i="0" u="none" strike="noStrike" kern="100" baseline="0" dirty="0">
                <a:solidFill>
                  <a:srgbClr val="FF0000"/>
                </a:solidFill>
                <a:cs typeface="B Compset" panose="00000400000000000000" pitchFamily="2" charset="-78"/>
              </a:rPr>
              <a:t>قابل </a:t>
            </a:r>
            <a:r>
              <a:rPr lang="fa-IR" sz="2400" b="1" i="0" u="none" strike="noStrike" kern="100" baseline="0" dirty="0" err="1">
                <a:solidFill>
                  <a:srgbClr val="FF0000"/>
                </a:solidFill>
                <a:cs typeface="B Compset" panose="00000400000000000000" pitchFamily="2" charset="-78"/>
              </a:rPr>
              <a:t>بازسازي</a:t>
            </a:r>
            <a:r>
              <a:rPr lang="fa-IR" sz="2400" b="1" i="0" u="none" strike="noStrike" kern="100" baseline="0" dirty="0">
                <a:solidFill>
                  <a:srgbClr val="FF0000"/>
                </a:solidFill>
                <a:cs typeface="B Compset" panose="00000400000000000000" pitchFamily="2" charset="-78"/>
              </a:rPr>
              <a:t> بودن:</a:t>
            </a:r>
          </a:p>
          <a:p>
            <a:pPr marL="0" marR="0" lvl="0" indent="0" rtl="1">
              <a:buNone/>
            </a:pPr>
            <a:r>
              <a:rPr lang="fa-IR" sz="2400" b="1" i="0" u="none" strike="noStrike" kern="100" baseline="0" dirty="0">
                <a:cs typeface="B Compset" panose="00000400000000000000" pitchFamily="2" charset="-78"/>
              </a:rPr>
              <a:t> </a:t>
            </a:r>
            <a:r>
              <a:rPr lang="fa-IR" sz="2400" b="0" i="0" u="none" strike="noStrike" kern="100" baseline="0" dirty="0">
                <a:cs typeface="B Nazanin" panose="00000400000000000000" pitchFamily="2" charset="-78"/>
              </a:rPr>
              <a:t>مسائل </a:t>
            </a:r>
            <a:r>
              <a:rPr lang="fa-IR" sz="2400" b="0" i="0" u="none" strike="noStrike" kern="100" baseline="0" dirty="0" err="1">
                <a:cs typeface="B Nazanin" panose="00000400000000000000" pitchFamily="2" charset="-78"/>
              </a:rPr>
              <a:t>اخلاقي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جدي</a:t>
            </a:r>
            <a:r>
              <a:rPr lang="fa-IR" sz="2400" b="0" i="0" u="none" strike="noStrike" kern="100" baseline="0" dirty="0">
                <a:cs typeface="B Nazanin" panose="00000400000000000000" pitchFamily="2" charset="-78"/>
              </a:rPr>
              <a:t> مطرح نبوده </a:t>
            </a:r>
            <a:r>
              <a:rPr lang="fa-IR" sz="2400" b="0" i="0" u="none" strike="noStrike" kern="100" baseline="0" dirty="0" err="1">
                <a:cs typeface="B Nazanin" panose="00000400000000000000" pitchFamily="2" charset="-78"/>
              </a:rPr>
              <a:t>بلكه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بيشتر</a:t>
            </a:r>
            <a:r>
              <a:rPr lang="fa-IR" sz="2400" b="0" i="0" u="none" strike="noStrike" kern="100" baseline="0" dirty="0">
                <a:cs typeface="B Nazanin" panose="00000400000000000000" pitchFamily="2" charset="-78"/>
              </a:rPr>
              <a:t> به صورت </a:t>
            </a:r>
            <a:r>
              <a:rPr lang="fa-IR" sz="2400" b="0" i="0" u="none" strike="noStrike" kern="100" baseline="0" dirty="0" err="1">
                <a:cs typeface="B Nazanin" panose="00000400000000000000" pitchFamily="2" charset="-78"/>
              </a:rPr>
              <a:t>يك</a:t>
            </a:r>
            <a:r>
              <a:rPr lang="fa-IR" sz="2400" b="0" i="0" u="none" strike="noStrike" kern="100" baseline="0" dirty="0">
                <a:cs typeface="B Nazanin" panose="00000400000000000000" pitchFamily="2" charset="-78"/>
              </a:rPr>
              <a:t> عمل</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نوعدوستانه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صورت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گيرد</a:t>
            </a:r>
            <a:r>
              <a:rPr lang="fa-IR" sz="2400" b="0" i="0" u="none" strike="noStrike" kern="100" baseline="0" dirty="0">
                <a:cs typeface="B Nazanin" panose="00000400000000000000" pitchFamily="2" charset="-78"/>
              </a:rPr>
              <a:t>.</a:t>
            </a:r>
          </a:p>
          <a:p>
            <a:pPr marR="0" lvl="0" rtl="1"/>
            <a:endParaRPr lang="fa-IR" sz="2400" kern="100" dirty="0"/>
          </a:p>
          <a:p>
            <a:pPr marR="0" lvl="0" rtl="1"/>
            <a:r>
              <a:rPr lang="fa-IR" sz="2400" b="1" i="0" u="none" strike="noStrike" kern="100" baseline="0" dirty="0" err="1">
                <a:solidFill>
                  <a:srgbClr val="FF0000"/>
                </a:solidFill>
                <a:cs typeface="B Nazanin" panose="00000400000000000000" pitchFamily="2" charset="-78"/>
              </a:rPr>
              <a:t>غيرقابل</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بازسازي</a:t>
            </a:r>
            <a:r>
              <a:rPr lang="fa-IR" sz="2400" b="1" i="0" u="none" strike="noStrike" kern="100" baseline="0" dirty="0">
                <a:solidFill>
                  <a:srgbClr val="FF0000"/>
                </a:solidFill>
                <a:cs typeface="B Nazanin" panose="00000400000000000000" pitchFamily="2" charset="-78"/>
              </a:rPr>
              <a:t> و تنها عضو موجود در بدن :</a:t>
            </a:r>
          </a:p>
          <a:p>
            <a:pPr marL="914400" lvl="1" indent="-457200">
              <a:buFont typeface="+mj-lt"/>
              <a:buAutoNum type="arabicPeriod"/>
            </a:pPr>
            <a:r>
              <a:rPr lang="fa-IR" sz="2400" b="1" i="0" u="none" strike="noStrike" kern="100" baseline="0" dirty="0">
                <a:cs typeface="B Compset" panose="00000400000000000000" pitchFamily="2" charset="-78"/>
              </a:rPr>
              <a:t>در مورد  قلب</a:t>
            </a:r>
            <a:r>
              <a:rPr lang="fa-IR" sz="2400" b="0" i="0" u="none" strike="noStrike" kern="100" baseline="0" dirty="0">
                <a:cs typeface="B Nazanin" panose="00000400000000000000" pitchFamily="2" charset="-78"/>
              </a:rPr>
              <a:t> به </a:t>
            </a:r>
            <a:r>
              <a:rPr lang="fa-IR" sz="2400" b="0" i="0" u="none" strike="noStrike" kern="100" baseline="0" dirty="0" err="1">
                <a:cs typeface="B Nazanin" panose="00000400000000000000" pitchFamily="2" charset="-78"/>
              </a:rPr>
              <a:t>هيچ</a:t>
            </a:r>
            <a:r>
              <a:rPr lang="fa-IR" sz="2400" b="0" i="0" u="none" strike="noStrike" kern="100" baseline="0" dirty="0">
                <a:cs typeface="B Nazanin" panose="00000400000000000000" pitchFamily="2" charset="-78"/>
              </a:rPr>
              <a:t> وجه جواز برداشت آن از فرد زنده  صادر </a:t>
            </a:r>
            <a:r>
              <a:rPr lang="fa-IR" sz="2400" b="0" i="0" u="none" strike="noStrike" kern="100" baseline="0" dirty="0" err="1">
                <a:cs typeface="B Nazanin" panose="00000400000000000000" pitchFamily="2" charset="-78"/>
              </a:rPr>
              <a:t>نمي</a:t>
            </a:r>
            <a:r>
              <a:rPr lang="fa-IR" sz="2400" b="0" i="0" u="none" strike="noStrike" kern="100" baseline="0" dirty="0">
                <a:cs typeface="B Nazanin" panose="00000400000000000000" pitchFamily="2" charset="-78"/>
              </a:rPr>
              <a:t> شود چون با </a:t>
            </a:r>
            <a:r>
              <a:rPr lang="fa-IR" sz="2400" b="0" i="0" u="none" strike="noStrike" kern="100" baseline="0" dirty="0" err="1">
                <a:cs typeface="B Nazanin" panose="00000400000000000000" pitchFamily="2" charset="-78"/>
              </a:rPr>
              <a:t>حيات</a:t>
            </a:r>
            <a:r>
              <a:rPr lang="fa-IR" sz="2400" b="0" i="0" u="none" strike="noStrike" kern="100" baseline="0" dirty="0">
                <a:cs typeface="B Nazanin" panose="00000400000000000000" pitchFamily="2" charset="-78"/>
              </a:rPr>
              <a:t> فرد </a:t>
            </a:r>
            <a:r>
              <a:rPr lang="fa-IR" sz="2400" b="0" i="0" u="none" strike="noStrike" kern="100" baseline="0" dirty="0" err="1">
                <a:cs typeface="B Nazanin" panose="00000400000000000000" pitchFamily="2" charset="-78"/>
              </a:rPr>
              <a:t>مغايرت</a:t>
            </a:r>
            <a:r>
              <a:rPr lang="fa-IR" sz="2400" b="0" i="0" u="none" strike="noStrike" kern="100" baseline="0" dirty="0">
                <a:cs typeface="B Nazanin" panose="00000400000000000000" pitchFamily="2" charset="-78"/>
              </a:rPr>
              <a:t> دارد. </a:t>
            </a:r>
          </a:p>
          <a:p>
            <a:pPr marL="914400" lvl="1" indent="-457200">
              <a:buFont typeface="+mj-lt"/>
              <a:buAutoNum type="arabicPeriod"/>
            </a:pPr>
            <a:r>
              <a:rPr lang="fa-IR" sz="2400" b="1" i="0" u="none" strike="noStrike" kern="100" baseline="0" dirty="0">
                <a:cs typeface="B Compset" panose="00000400000000000000" pitchFamily="2" charset="-78"/>
              </a:rPr>
              <a:t>در مورد </a:t>
            </a:r>
            <a:r>
              <a:rPr lang="fa-IR" sz="2400" b="1" i="0" u="none" strike="noStrike" kern="100" baseline="0" dirty="0" err="1">
                <a:cs typeface="B Compset" panose="00000400000000000000" pitchFamily="2" charset="-78"/>
              </a:rPr>
              <a:t>كبد</a:t>
            </a:r>
            <a:r>
              <a:rPr lang="fa-IR" sz="2400" b="0" i="0" u="none" strike="noStrike" kern="100" baseline="0" dirty="0">
                <a:cs typeface="B Nazanin" panose="00000400000000000000" pitchFamily="2" charset="-78"/>
              </a:rPr>
              <a:t> هم انجام پيوند </a:t>
            </a:r>
            <a:r>
              <a:rPr lang="fa-IR" sz="2400" b="0" i="0" u="none" strike="noStrike" kern="100" baseline="0" dirty="0" err="1">
                <a:cs typeface="B Nazanin" panose="00000400000000000000" pitchFamily="2" charset="-78"/>
              </a:rPr>
              <a:t>قسمتي</a:t>
            </a:r>
            <a:r>
              <a:rPr lang="fa-IR" sz="2400" b="0" i="0" u="none" strike="noStrike" kern="100" baseline="0" dirty="0">
                <a:cs typeface="B Nazanin" panose="00000400000000000000" pitchFamily="2" charset="-78"/>
              </a:rPr>
              <a:t> از </a:t>
            </a:r>
            <a:r>
              <a:rPr lang="fa-IR" sz="2400" b="0" i="0" u="none" strike="noStrike" kern="100" baseline="0" dirty="0" err="1">
                <a:cs typeface="B Nazanin" panose="00000400000000000000" pitchFamily="2" charset="-78"/>
              </a:rPr>
              <a:t>كبد</a:t>
            </a:r>
            <a:r>
              <a:rPr lang="fa-IR" sz="2400" b="0" i="0" u="none" strike="noStrike" kern="100" baseline="0" dirty="0">
                <a:cs typeface="B Nazanin" panose="00000400000000000000" pitchFamily="2" charset="-78"/>
              </a:rPr>
              <a:t>  به </a:t>
            </a:r>
            <a:r>
              <a:rPr lang="fa-IR" sz="2400" b="0" i="0" u="none" strike="noStrike" kern="100" baseline="0" dirty="0" err="1">
                <a:cs typeface="B Nazanin" panose="00000400000000000000" pitchFamily="2" charset="-78"/>
              </a:rPr>
              <a:t>تدريج</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رايج</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شود. </a:t>
            </a:r>
          </a:p>
          <a:p>
            <a:pPr marR="0" lvl="0" rtl="1"/>
            <a:endParaRPr lang="fa-IR" sz="2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Nazanin" panose="00000400000000000000" pitchFamily="2" charset="-78"/>
              </a:rPr>
              <a:t>در موردی که </a:t>
            </a:r>
            <a:r>
              <a:rPr lang="fa-IR" sz="2400" b="1" i="0" u="none" strike="noStrike" kern="100" baseline="0" dirty="0" err="1">
                <a:solidFill>
                  <a:srgbClr val="FF0000"/>
                </a:solidFill>
                <a:cs typeface="B Nazanin" panose="00000400000000000000" pitchFamily="2" charset="-78"/>
              </a:rPr>
              <a:t>غيرقابل</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بازسازي</a:t>
            </a:r>
            <a:r>
              <a:rPr lang="fa-IR" sz="2400" b="1" i="0" u="none" strike="noStrike" kern="100" baseline="0" dirty="0">
                <a:solidFill>
                  <a:srgbClr val="FF0000"/>
                </a:solidFill>
                <a:cs typeface="B Nazanin" panose="00000400000000000000" pitchFamily="2" charset="-78"/>
              </a:rPr>
              <a:t> اما جفت است:</a:t>
            </a:r>
          </a:p>
          <a:p>
            <a:pPr marL="914400" lvl="1" indent="-457200">
              <a:buFont typeface="+mj-lt"/>
              <a:buAutoNum type="arabicPeriod"/>
            </a:pPr>
            <a:r>
              <a:rPr lang="fa-IR" sz="2400" b="0" i="0" u="none" strike="noStrike" kern="100" baseline="0" dirty="0">
                <a:cs typeface="B Nazanin" panose="00000400000000000000" pitchFamily="2" charset="-78"/>
              </a:rPr>
              <a:t> با توجه به صدمه </a:t>
            </a:r>
            <a:r>
              <a:rPr lang="fa-IR" sz="2400" b="0" i="0" u="none" strike="noStrike" kern="100" baseline="0" dirty="0" err="1">
                <a:cs typeface="B Nazanin" panose="00000400000000000000" pitchFamily="2" charset="-78"/>
              </a:rPr>
              <a:t>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به فرد دهنده وارد </a:t>
            </a:r>
            <a:r>
              <a:rPr lang="fa-IR" sz="2400" b="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شود، </a:t>
            </a:r>
            <a:r>
              <a:rPr lang="fa-IR" sz="2400" i="0" u="none" strike="noStrike" kern="100" baseline="0" dirty="0" err="1">
                <a:solidFill>
                  <a:srgbClr val="FF0000"/>
                </a:solidFill>
                <a:cs typeface="B Compset" panose="00000400000000000000" pitchFamily="2" charset="-78"/>
              </a:rPr>
              <a:t>بايد</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فوايد</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آن </a:t>
            </a:r>
            <a:r>
              <a:rPr lang="fa-IR" sz="2400" i="0" u="none" strike="noStrike" kern="100" baseline="0" dirty="0" err="1">
                <a:cs typeface="B Nazanin" panose="00000400000000000000" pitchFamily="2" charset="-78"/>
              </a:rPr>
              <a:t>سنجيده</a:t>
            </a:r>
            <a:r>
              <a:rPr lang="fa-IR" sz="2400" i="0" u="none" strike="noStrike" kern="100" baseline="0" dirty="0">
                <a:cs typeface="B Nazanin" panose="00000400000000000000" pitchFamily="2" charset="-78"/>
              </a:rPr>
              <a:t> </a:t>
            </a:r>
            <a:r>
              <a:rPr lang="fa-IR" sz="2400" b="0" i="0" u="none" strike="noStrike" kern="100" baseline="0" dirty="0">
                <a:cs typeface="B Nazanin" panose="00000400000000000000" pitchFamily="2" charset="-78"/>
              </a:rPr>
              <a:t>شود.</a:t>
            </a:r>
          </a:p>
          <a:p>
            <a:pPr marL="914400" lvl="1" indent="-457200">
              <a:buFont typeface="+mj-lt"/>
              <a:buAutoNum type="arabicPeriod"/>
            </a:pPr>
            <a:r>
              <a:rPr lang="fa-IR" sz="2400" kern="100" dirty="0"/>
              <a:t>  </a:t>
            </a:r>
            <a:r>
              <a:rPr lang="fa-IR" sz="2400" kern="100" dirty="0" err="1">
                <a:solidFill>
                  <a:srgbClr val="FF0000"/>
                </a:solidFill>
              </a:rPr>
              <a:t>رضايت</a:t>
            </a:r>
            <a:r>
              <a:rPr lang="fa-IR" sz="2400" kern="100" dirty="0">
                <a:solidFill>
                  <a:srgbClr val="FF0000"/>
                </a:solidFill>
              </a:rPr>
              <a:t> آگاهانه </a:t>
            </a:r>
            <a:r>
              <a:rPr lang="fa-IR" sz="2400" kern="100" dirty="0"/>
              <a:t>وجود داشته </a:t>
            </a:r>
            <a:r>
              <a:rPr lang="fa-IR" sz="2400" b="0" i="0" u="none" strike="noStrike" kern="100" baseline="0" dirty="0">
                <a:cs typeface="B Nazanin" panose="00000400000000000000" pitchFamily="2" charset="-78"/>
              </a:rPr>
              <a:t>باشد. </a:t>
            </a:r>
          </a:p>
        </p:txBody>
      </p:sp>
      <p:sp>
        <p:nvSpPr>
          <p:cNvPr id="4" name="Footer Placeholder 3">
            <a:extLst>
              <a:ext uri="{FF2B5EF4-FFF2-40B4-BE49-F238E27FC236}">
                <a16:creationId xmlns:a16="http://schemas.microsoft.com/office/drawing/2014/main" id="{4B920BDD-3FA0-ED3E-CBCC-D5B92170125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17107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0" i="0" u="none" strike="noStrike" kern="1400" baseline="0" dirty="0">
                <a:solidFill>
                  <a:srgbClr val="7030A0"/>
                </a:solidFill>
                <a:latin typeface="Times New Roman"/>
              </a:rPr>
              <a:t>مروری خلاصه بر تاریخ های مهم پیوند اعضا در جهان</a:t>
            </a:r>
            <a:endParaRPr lang="ar-SA" b="0" i="0" u="none" strike="noStrike" kern="1400" baseline="0" dirty="0">
              <a:solidFill>
                <a:srgbClr val="7030A0"/>
              </a:solidFill>
              <a:latin typeface="Times New Roman"/>
              <a:cs typeface="Times New Roman"/>
            </a:endParaRPr>
          </a:p>
        </p:txBody>
      </p:sp>
      <p:sp>
        <p:nvSpPr>
          <p:cNvPr id="3" name="Text Placeholder 2"/>
          <p:cNvSpPr>
            <a:spLocks noGrp="1"/>
          </p:cNvSpPr>
          <p:nvPr>
            <p:ph type="body" idx="1"/>
          </p:nvPr>
        </p:nvSpPr>
        <p:spPr>
          <a:xfrm>
            <a:off x="838200" y="2496311"/>
            <a:ext cx="10515600" cy="3680651"/>
          </a:xfrm>
        </p:spPr>
        <p:txBody>
          <a:bodyPr>
            <a:normAutofit/>
          </a:bodyPr>
          <a:lstStyle/>
          <a:p>
            <a:r>
              <a:rPr lang="ar-SA" b="1" i="0" u="none" strike="noStrike" baseline="0" dirty="0">
                <a:solidFill>
                  <a:srgbClr val="0D0D0D"/>
                </a:solidFill>
                <a:cs typeface="B Nazanin"/>
              </a:rPr>
              <a:t>سال1880:</a:t>
            </a:r>
            <a:r>
              <a:rPr lang="ar-SA" b="1" i="0" u="none" strike="noStrike" baseline="0" dirty="0">
                <a:solidFill>
                  <a:srgbClr val="0D0D0D"/>
                </a:solidFill>
                <a:latin typeface="Times New Roman"/>
                <a:cs typeface="B Nazanin"/>
              </a:rPr>
              <a:t> اولین اُتوگرافت بالینی استخوان ، توسط </a:t>
            </a:r>
            <a:r>
              <a:rPr lang="en-US" b="1" i="0" u="none" strike="noStrike" baseline="0" dirty="0">
                <a:solidFill>
                  <a:srgbClr val="0D0D0D"/>
                </a:solidFill>
                <a:latin typeface="Times New Roman"/>
                <a:cs typeface="B Nazanin"/>
              </a:rPr>
              <a:t>William </a:t>
            </a:r>
            <a:r>
              <a:rPr lang="en-US" b="1" i="0" u="none" strike="noStrike" baseline="0" dirty="0" err="1">
                <a:solidFill>
                  <a:srgbClr val="0D0D0D"/>
                </a:solidFill>
                <a:latin typeface="Times New Roman"/>
                <a:cs typeface="B Nazanin"/>
              </a:rPr>
              <a:t>Macewen</a:t>
            </a:r>
            <a:r>
              <a:rPr lang="ar-SA" b="1" i="0" u="none" strike="noStrike" baseline="0" dirty="0">
                <a:solidFill>
                  <a:srgbClr val="0D0D0D"/>
                </a:solidFill>
                <a:latin typeface="Times New Roman"/>
                <a:cs typeface="B Nazanin"/>
              </a:rPr>
              <a:t>  سوئدی</a:t>
            </a:r>
          </a:p>
          <a:p>
            <a:r>
              <a:rPr lang="ar-SA" b="1" i="0" u="none" strike="noStrike" baseline="0" dirty="0">
                <a:solidFill>
                  <a:srgbClr val="0D0D0D"/>
                </a:solidFill>
                <a:cs typeface="B Nazanin"/>
              </a:rPr>
              <a:t>سال1883:</a:t>
            </a:r>
            <a:r>
              <a:rPr lang="ar-SA" b="1" i="0" u="none" strike="noStrike" baseline="0" dirty="0">
                <a:solidFill>
                  <a:srgbClr val="0D0D0D"/>
                </a:solidFill>
                <a:latin typeface="Times New Roman"/>
                <a:cs typeface="B Nazanin"/>
              </a:rPr>
              <a:t> اولین پیوند تیرویید توسط کوچر  </a:t>
            </a:r>
          </a:p>
          <a:p>
            <a:r>
              <a:rPr lang="ar-SA" b="1" i="0" u="none" strike="noStrike" baseline="0" dirty="0">
                <a:solidFill>
                  <a:srgbClr val="0D0D0D"/>
                </a:solidFill>
                <a:cs typeface="B Nazanin"/>
              </a:rPr>
              <a:t>سال 1905:</a:t>
            </a:r>
            <a:r>
              <a:rPr lang="ar-SA" b="1" i="0" u="none" strike="noStrike" baseline="0" dirty="0">
                <a:solidFill>
                  <a:srgbClr val="0D0D0D"/>
                </a:solidFill>
                <a:latin typeface="Times New Roman"/>
                <a:cs typeface="B Nazanin"/>
              </a:rPr>
              <a:t> اولین عمل پیوند قرنیه در جهان توسط </a:t>
            </a:r>
            <a:r>
              <a:rPr lang="en-US" b="1" i="0" u="none" strike="noStrike" baseline="0" dirty="0">
                <a:solidFill>
                  <a:srgbClr val="0D0D0D"/>
                </a:solidFill>
                <a:latin typeface="Times New Roman"/>
                <a:cs typeface="B Nazanin"/>
              </a:rPr>
              <a:t>Eduard </a:t>
            </a:r>
            <a:r>
              <a:rPr lang="en-US" b="1" i="0" u="none" strike="noStrike" baseline="0" dirty="0" err="1">
                <a:solidFill>
                  <a:srgbClr val="0D0D0D"/>
                </a:solidFill>
                <a:latin typeface="Times New Roman"/>
                <a:cs typeface="B Nazanin"/>
              </a:rPr>
              <a:t>Zirm</a:t>
            </a:r>
            <a:r>
              <a:rPr lang="ar-SA" b="1" i="0" u="none" strike="noStrike" baseline="0" dirty="0">
                <a:solidFill>
                  <a:srgbClr val="0D0D0D"/>
                </a:solidFill>
                <a:latin typeface="Times New Roman"/>
                <a:cs typeface="B Nazanin"/>
              </a:rPr>
              <a:t> اتریشی</a:t>
            </a:r>
          </a:p>
          <a:p>
            <a:r>
              <a:rPr lang="ar-SA" b="1" i="0" u="none" strike="noStrike" baseline="0" dirty="0">
                <a:solidFill>
                  <a:srgbClr val="0D0D0D"/>
                </a:solidFill>
                <a:cs typeface="B Nazanin"/>
              </a:rPr>
              <a:t>سال 1908:</a:t>
            </a:r>
            <a:r>
              <a:rPr lang="ar-SA" b="1" i="0" u="none" strike="noStrike" baseline="0" dirty="0">
                <a:solidFill>
                  <a:srgbClr val="0D0D0D"/>
                </a:solidFill>
                <a:latin typeface="Times New Roman"/>
                <a:cs typeface="B Nazanin"/>
              </a:rPr>
              <a:t> پیوند مفصل کاداوریک زانو ، توسط </a:t>
            </a:r>
            <a:r>
              <a:rPr lang="en-US" b="1" i="0" u="none" strike="noStrike" baseline="0" dirty="0">
                <a:solidFill>
                  <a:srgbClr val="0D0D0D"/>
                </a:solidFill>
                <a:latin typeface="Times New Roman"/>
                <a:cs typeface="B Nazanin"/>
              </a:rPr>
              <a:t>Eric </a:t>
            </a:r>
            <a:r>
              <a:rPr lang="en-US" b="1" i="0" u="none" strike="noStrike" baseline="0" dirty="0" err="1">
                <a:solidFill>
                  <a:srgbClr val="0D0D0D"/>
                </a:solidFill>
                <a:latin typeface="Times New Roman"/>
                <a:cs typeface="B Nazanin"/>
              </a:rPr>
              <a:t>Lexer</a:t>
            </a:r>
            <a:endParaRPr lang="en-US" b="1" i="0" u="none" strike="noStrike" baseline="0" dirty="0">
              <a:solidFill>
                <a:srgbClr val="0D0D0D"/>
              </a:solidFill>
              <a:latin typeface="Times New Roman"/>
              <a:cs typeface="B Nazanin"/>
            </a:endParaRPr>
          </a:p>
          <a:p>
            <a:r>
              <a:rPr lang="ar-SA" b="1" i="0" u="none" strike="noStrike" baseline="0" dirty="0">
                <a:solidFill>
                  <a:srgbClr val="0D0D0D"/>
                </a:solidFill>
                <a:cs typeface="B Nazanin"/>
              </a:rPr>
              <a:t>سال 1911:</a:t>
            </a:r>
            <a:r>
              <a:rPr lang="ar-SA" b="1" i="0" u="none" strike="noStrike" baseline="0" dirty="0">
                <a:solidFill>
                  <a:srgbClr val="0D0D0D"/>
                </a:solidFill>
                <a:latin typeface="Times New Roman"/>
                <a:cs typeface="B Nazanin"/>
              </a:rPr>
              <a:t> اولین استفاده از بافت ورید همولوگ در بازسازی شریان،  توسط </a:t>
            </a:r>
            <a:r>
              <a:rPr lang="en-US" b="1" i="0" u="none" strike="noStrike" baseline="0" dirty="0">
                <a:solidFill>
                  <a:srgbClr val="0D0D0D"/>
                </a:solidFill>
                <a:latin typeface="Times New Roman"/>
                <a:cs typeface="B Nazanin"/>
              </a:rPr>
              <a:t>Yamanouchi</a:t>
            </a:r>
            <a:endParaRPr lang="ar-SA" b="1" i="0" u="none" strike="noStrike" baseline="0" dirty="0">
              <a:solidFill>
                <a:srgbClr val="0D0D0D"/>
              </a:solidFill>
              <a:latin typeface="Times New Roman"/>
              <a:cs typeface="B Nazanin"/>
            </a:endParaRPr>
          </a:p>
        </p:txBody>
      </p:sp>
      <p:sp>
        <p:nvSpPr>
          <p:cNvPr id="4" name="Footer Placeholder 3">
            <a:extLst>
              <a:ext uri="{FF2B5EF4-FFF2-40B4-BE49-F238E27FC236}">
                <a16:creationId xmlns:a16="http://schemas.microsoft.com/office/drawing/2014/main" id="{32354C50-03CD-8980-4D5B-5869A9BF34C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11003225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A1FA-7F7C-BBBB-9DB0-E3E718B89C85}"/>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ارزش هاي اخلاقي در پیوند</a:t>
            </a:r>
          </a:p>
        </p:txBody>
      </p:sp>
      <p:sp>
        <p:nvSpPr>
          <p:cNvPr id="3" name="Text Placeholder 2">
            <a:extLst>
              <a:ext uri="{FF2B5EF4-FFF2-40B4-BE49-F238E27FC236}">
                <a16:creationId xmlns:a16="http://schemas.microsoft.com/office/drawing/2014/main" id="{4DD151B8-F9C4-FD3F-78AD-3677EE8F443E}"/>
              </a:ext>
            </a:extLst>
          </p:cNvPr>
          <p:cNvSpPr>
            <a:spLocks noGrp="1"/>
          </p:cNvSpPr>
          <p:nvPr>
            <p:ph type="body" idx="1"/>
          </p:nvPr>
        </p:nvSpPr>
        <p:spPr/>
        <p:txBody>
          <a:bodyPr/>
          <a:lstStyle/>
          <a:p>
            <a:pPr marR="0" lvl="0" rtl="1"/>
            <a:r>
              <a:rPr lang="fa-IR" sz="2400" b="1" i="0" u="none" strike="noStrike" kern="100" baseline="0" dirty="0">
                <a:solidFill>
                  <a:srgbClr val="FF0000"/>
                </a:solidFill>
                <a:cs typeface="B Nazanin" panose="00000400000000000000" pitchFamily="2" charset="-78"/>
              </a:rPr>
              <a:t>ارزش </a:t>
            </a:r>
            <a:r>
              <a:rPr lang="fa-IR" sz="2400" b="1" i="0" u="none" strike="noStrike" kern="100" baseline="0" dirty="0" err="1">
                <a:solidFill>
                  <a:srgbClr val="FF0000"/>
                </a:solidFill>
                <a:cs typeface="B Nazanin" panose="00000400000000000000" pitchFamily="2" charset="-78"/>
              </a:rPr>
              <a:t>هاي</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اخلاقي</a:t>
            </a:r>
            <a:r>
              <a:rPr lang="fa-IR" sz="2400" b="1" i="0" u="none" strike="noStrike" kern="100" baseline="0" dirty="0">
                <a:solidFill>
                  <a:srgbClr val="FF0000"/>
                </a:solidFill>
                <a:cs typeface="B Nazanin" panose="00000400000000000000" pitchFamily="2" charset="-78"/>
              </a:rPr>
              <a:t>  برانگیزنده اهدا </a:t>
            </a:r>
            <a:r>
              <a:rPr lang="fa-IR" sz="2400" b="1" kern="100" dirty="0">
                <a:solidFill>
                  <a:srgbClr val="FF0000"/>
                </a:solidFill>
              </a:rPr>
              <a:t>عضو:</a:t>
            </a:r>
          </a:p>
          <a:p>
            <a:pPr marR="0" lvl="0" rtl="1"/>
            <a:endParaRPr lang="fa-IR" sz="2400" b="1" kern="100" dirty="0">
              <a:solidFill>
                <a:srgbClr val="FF0000"/>
              </a:solidFill>
            </a:endParaRPr>
          </a:p>
          <a:p>
            <a:pPr marL="914400" lvl="2" indent="0">
              <a:buNone/>
            </a:pPr>
            <a:r>
              <a:rPr lang="fa-IR" sz="2400" b="0" i="0" u="none" strike="noStrike" kern="100" baseline="0" dirty="0">
                <a:cs typeface="B Nazanin" panose="00000400000000000000" pitchFamily="2" charset="-78"/>
              </a:rPr>
              <a:t>1) علاقه و محبت </a:t>
            </a:r>
            <a:r>
              <a:rPr lang="fa-IR" sz="2400" b="0" i="0" u="none" strike="noStrike" kern="100" baseline="0" dirty="0" err="1">
                <a:cs typeface="B Nazanin" panose="00000400000000000000" pitchFamily="2" charset="-78"/>
              </a:rPr>
              <a:t>بين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اعضاي</a:t>
            </a:r>
            <a:r>
              <a:rPr lang="fa-IR" sz="2400" b="0" i="0" u="none" strike="noStrike" kern="100" baseline="0" dirty="0">
                <a:cs typeface="B Nazanin" panose="00000400000000000000" pitchFamily="2" charset="-78"/>
              </a:rPr>
              <a:t> خانواده و دوستان</a:t>
            </a:r>
          </a:p>
          <a:p>
            <a:pPr marL="914400" lvl="2" indent="0">
              <a:buNone/>
            </a:pPr>
            <a:r>
              <a:rPr lang="fa-IR" sz="2400" b="0" i="0" u="none" strike="noStrike" kern="100" baseline="0" dirty="0">
                <a:cs typeface="B Nazanin" panose="00000400000000000000" pitchFamily="2" charset="-78"/>
              </a:rPr>
              <a:t>2) نوع </a:t>
            </a:r>
            <a:r>
              <a:rPr lang="fa-IR" sz="2400" b="0" i="0" u="none" strike="noStrike" kern="100" baseline="0" dirty="0" err="1">
                <a:cs typeface="B Nazanin" panose="00000400000000000000" pitchFamily="2" charset="-78"/>
              </a:rPr>
              <a:t>دوستي</a:t>
            </a:r>
            <a:endParaRPr lang="fa-IR" sz="2400" b="0" i="0" u="none" strike="noStrike" kern="100" baseline="0" dirty="0">
              <a:cs typeface="B Nazanin" panose="00000400000000000000" pitchFamily="2" charset="-78"/>
            </a:endParaRPr>
          </a:p>
          <a:p>
            <a:pPr marL="914400" lvl="2" indent="0">
              <a:buNone/>
            </a:pPr>
            <a:r>
              <a:rPr lang="fa-IR" sz="2400" b="0" i="0" u="none" strike="noStrike" kern="100" baseline="0" dirty="0">
                <a:cs typeface="B Nazanin" panose="00000400000000000000" pitchFamily="2" charset="-78"/>
              </a:rPr>
              <a:t>3) نگرش مثبت به </a:t>
            </a:r>
            <a:r>
              <a:rPr lang="fa-IR" sz="2400" b="0" i="0" u="none" strike="noStrike" kern="100" baseline="0" dirty="0" err="1">
                <a:cs typeface="B Nazanin" panose="00000400000000000000" pitchFamily="2" charset="-78"/>
              </a:rPr>
              <a:t>حيات</a:t>
            </a:r>
            <a:r>
              <a:rPr lang="fa-IR" sz="2400" b="0" i="0" u="none" strike="noStrike" kern="100" baseline="0" dirty="0">
                <a:cs typeface="B Nazanin" panose="00000400000000000000" pitchFamily="2" charset="-78"/>
              </a:rPr>
              <a:t> بخش بودن عمل پيوند </a:t>
            </a:r>
          </a:p>
          <a:p>
            <a:pPr marL="914400" lvl="2" indent="0">
              <a:buNone/>
            </a:pPr>
            <a:r>
              <a:rPr lang="fa-IR" sz="2400" b="0" i="0" u="none" strike="noStrike" kern="100" baseline="0" dirty="0">
                <a:cs typeface="B Nazanin" panose="00000400000000000000" pitchFamily="2" charset="-78"/>
              </a:rPr>
              <a:t>4) </a:t>
            </a:r>
            <a:r>
              <a:rPr lang="fa-IR" sz="2400" b="0" i="0" u="none" strike="noStrike" kern="100" baseline="0" dirty="0" err="1">
                <a:cs typeface="B Nazanin" panose="00000400000000000000" pitchFamily="2" charset="-78"/>
              </a:rPr>
              <a:t>اميد</a:t>
            </a:r>
            <a:r>
              <a:rPr lang="fa-IR" sz="2400" b="0" i="0" u="none" strike="noStrike" kern="100" baseline="0" dirty="0">
                <a:cs typeface="B Nazanin" panose="00000400000000000000" pitchFamily="2" charset="-78"/>
              </a:rPr>
              <a:t> به پاداش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معنوي</a:t>
            </a:r>
            <a:endParaRPr lang="fa-IR" sz="2400" b="0" i="0" u="none" strike="noStrike" kern="100" baseline="0" dirty="0">
              <a:cs typeface="B Nazanin" panose="00000400000000000000" pitchFamily="2" charset="-78"/>
            </a:endParaRPr>
          </a:p>
          <a:p>
            <a:pPr marL="914400" lvl="2" indent="0">
              <a:buNone/>
            </a:pPr>
            <a:endParaRPr lang="fa-IR" sz="2400" b="0" i="0" u="none" strike="noStrike" kern="100" baseline="0" dirty="0">
              <a:cs typeface="B Nazanin" panose="00000400000000000000" pitchFamily="2" charset="-78"/>
            </a:endParaRPr>
          </a:p>
          <a:p>
            <a:pPr marR="0" lvl="0" rtl="1"/>
            <a:r>
              <a:rPr lang="fa-IR" sz="2400" b="0" i="0" u="none" strike="noStrike" kern="100" baseline="0" dirty="0" err="1">
                <a:cs typeface="B Nazanin" panose="00000400000000000000" pitchFamily="2" charset="-78"/>
              </a:rPr>
              <a:t>اخلاقي</a:t>
            </a:r>
            <a:r>
              <a:rPr lang="fa-IR" sz="2400" b="0" i="0" u="none" strike="noStrike" kern="100" baseline="0" dirty="0">
                <a:cs typeface="B Nazanin" panose="00000400000000000000" pitchFamily="2" charset="-78"/>
              </a:rPr>
              <a:t> بودن </a:t>
            </a:r>
            <a:r>
              <a:rPr lang="fa-IR" sz="2400" b="0" i="0" u="none" strike="noStrike" kern="100" baseline="0" dirty="0" err="1">
                <a:cs typeface="B Nazanin" panose="00000400000000000000" pitchFamily="2" charset="-78"/>
              </a:rPr>
              <a:t>اهداي</a:t>
            </a:r>
            <a:r>
              <a:rPr lang="fa-IR" sz="2400" b="0" i="0" u="none" strike="noStrike" kern="100" baseline="0" dirty="0">
                <a:cs typeface="B Nazanin" panose="00000400000000000000" pitchFamily="2" charset="-78"/>
              </a:rPr>
              <a:t> عضو به صورت </a:t>
            </a:r>
            <a:r>
              <a:rPr lang="fa-IR" sz="2400" b="0" i="0" u="none" strike="noStrike" kern="100" baseline="0" dirty="0">
                <a:solidFill>
                  <a:srgbClr val="FF0000"/>
                </a:solidFill>
                <a:cs typeface="B Nazanin" panose="00000400000000000000" pitchFamily="2" charset="-78"/>
              </a:rPr>
              <a:t>داوطلبانه</a:t>
            </a:r>
            <a:r>
              <a:rPr lang="fa-IR" sz="2400" b="0" i="0" u="none" strike="noStrike" kern="100" baseline="0" dirty="0">
                <a:cs typeface="B Nazanin" panose="00000400000000000000" pitchFamily="2" charset="-78"/>
              </a:rPr>
              <a:t> مورد تأييد </a:t>
            </a:r>
            <a:r>
              <a:rPr lang="fa-IR" sz="2400" b="0" i="0" u="none" strike="noStrike" kern="100" baseline="0" dirty="0" err="1">
                <a:cs typeface="B Nazanin" panose="00000400000000000000" pitchFamily="2" charset="-78"/>
              </a:rPr>
              <a:t>اكثر</a:t>
            </a:r>
            <a:r>
              <a:rPr lang="fa-IR" sz="2400" b="0" i="0" u="none" strike="noStrike" kern="100" baseline="0" dirty="0">
                <a:cs typeface="B Nazanin" panose="00000400000000000000" pitchFamily="2" charset="-78"/>
              </a:rPr>
              <a:t> جوامع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باشد</a:t>
            </a:r>
            <a:r>
              <a:rPr lang="fa-IR"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20620C66-C186-F3CF-08C7-E8D6C5108B6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9753928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13BC-C40C-69D9-096A-2B1F51128506}"/>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اهدا  </a:t>
            </a:r>
            <a:r>
              <a:rPr lang="fa-IR" kern="100" dirty="0">
                <a:solidFill>
                  <a:srgbClr val="7030A0"/>
                </a:solidFill>
              </a:rPr>
              <a:t>به علت </a:t>
            </a:r>
            <a:r>
              <a:rPr lang="fa-IR" b="0" i="0" u="none" strike="noStrike" kern="100" baseline="0" dirty="0">
                <a:solidFill>
                  <a:srgbClr val="7030A0"/>
                </a:solidFill>
                <a:cs typeface="B Titr" panose="00000700000000000000" pitchFamily="2" charset="-78"/>
              </a:rPr>
              <a:t>علاقه و محبت </a:t>
            </a:r>
            <a:r>
              <a:rPr lang="fa-IR" b="0" i="0" u="none" strike="noStrike" kern="100" baseline="0" dirty="0" err="1">
                <a:solidFill>
                  <a:srgbClr val="7030A0"/>
                </a:solidFill>
                <a:cs typeface="B Titr" panose="00000700000000000000" pitchFamily="2" charset="-78"/>
              </a:rPr>
              <a:t>بين</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اعضاي</a:t>
            </a:r>
            <a:r>
              <a:rPr lang="fa-IR" b="0" i="0" u="none" strike="noStrike" kern="100" baseline="0" dirty="0">
                <a:solidFill>
                  <a:srgbClr val="7030A0"/>
                </a:solidFill>
                <a:cs typeface="B Titr" panose="00000700000000000000" pitchFamily="2" charset="-78"/>
              </a:rPr>
              <a:t> خانواده و دوستان</a:t>
            </a:r>
          </a:p>
        </p:txBody>
      </p:sp>
      <p:sp>
        <p:nvSpPr>
          <p:cNvPr id="3" name="Text Placeholder 2">
            <a:extLst>
              <a:ext uri="{FF2B5EF4-FFF2-40B4-BE49-F238E27FC236}">
                <a16:creationId xmlns:a16="http://schemas.microsoft.com/office/drawing/2014/main" id="{973399D2-532F-FB0E-ABDE-EA56499B22C0}"/>
              </a:ext>
            </a:extLst>
          </p:cNvPr>
          <p:cNvSpPr>
            <a:spLocks noGrp="1"/>
          </p:cNvSpPr>
          <p:nvPr>
            <p:ph type="body" idx="1"/>
          </p:nvPr>
        </p:nvSpPr>
        <p:spPr/>
        <p:txBody>
          <a:bodyPr>
            <a:normAutofit/>
          </a:bodyPr>
          <a:lstStyle/>
          <a:p>
            <a:pPr marR="0" lvl="0" rtl="1"/>
            <a:endParaRPr lang="fa-IR" sz="2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Compset" panose="00000400000000000000" pitchFamily="2" charset="-78"/>
              </a:rPr>
              <a:t>ملاحظات اخلاقی در اهدای مبتنی بر محبت:</a:t>
            </a:r>
          </a:p>
          <a:p>
            <a:pPr marR="0" lvl="0" rtl="1"/>
            <a:endParaRPr lang="fa-IR" sz="2400" b="1" i="0" u="none" strike="noStrike" kern="100" baseline="0" dirty="0">
              <a:solidFill>
                <a:srgbClr val="FF0000"/>
              </a:solidFill>
              <a:cs typeface="B Compset" panose="00000400000000000000" pitchFamily="2" charset="-78"/>
            </a:endParaRPr>
          </a:p>
          <a:p>
            <a:pPr marL="914400" lvl="2" indent="0">
              <a:buNone/>
            </a:pPr>
            <a:r>
              <a:rPr lang="fa-IR" sz="2400" b="1" i="0" u="none" strike="noStrike" kern="100" baseline="0" dirty="0">
                <a:cs typeface="B Compset" panose="00000400000000000000" pitchFamily="2" charset="-78"/>
              </a:rPr>
              <a:t>1) </a:t>
            </a:r>
            <a:r>
              <a:rPr lang="fa-IR" sz="2400" i="0" u="none" strike="noStrike" kern="100" baseline="0" dirty="0" err="1">
                <a:solidFill>
                  <a:srgbClr val="FF0000"/>
                </a:solidFill>
                <a:cs typeface="B Compset" panose="00000400000000000000" pitchFamily="2" charset="-78"/>
              </a:rPr>
              <a:t>آگاهي</a:t>
            </a:r>
            <a:r>
              <a:rPr lang="fa-IR" sz="2400" i="0" u="none" strike="noStrike" kern="100" baseline="0" dirty="0">
                <a:solidFill>
                  <a:srgbClr val="FF0000"/>
                </a:solidFill>
                <a:cs typeface="B Compset" panose="00000400000000000000" pitchFamily="2" charset="-78"/>
              </a:rPr>
              <a:t> دادن </a:t>
            </a:r>
            <a:r>
              <a:rPr lang="fa-IR" sz="2400" i="0" u="none" strike="noStrike" kern="100" baseline="0" dirty="0" err="1">
                <a:solidFill>
                  <a:srgbClr val="FF0000"/>
                </a:solidFill>
                <a:cs typeface="B Compset" panose="00000400000000000000" pitchFamily="2" charset="-78"/>
              </a:rPr>
              <a:t>كافي</a:t>
            </a:r>
            <a:r>
              <a:rPr lang="fa-IR" sz="240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در مورد خطرات و </a:t>
            </a:r>
            <a:r>
              <a:rPr lang="fa-IR" sz="2400" b="0" i="0" u="none" strike="noStrike" kern="100" baseline="0" dirty="0" err="1">
                <a:cs typeface="B Nazanin" panose="00000400000000000000" pitchFamily="2" charset="-78"/>
              </a:rPr>
              <a:t>مسائلي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در </a:t>
            </a:r>
            <a:r>
              <a:rPr lang="fa-IR" sz="2400" b="0" i="0" u="none" strike="noStrike" kern="100" baseline="0" dirty="0" err="1">
                <a:cs typeface="B Nazanin" panose="00000400000000000000" pitchFamily="2" charset="-78"/>
              </a:rPr>
              <a:t>آينده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ممكن</a:t>
            </a:r>
            <a:r>
              <a:rPr lang="fa-IR" sz="2400" b="0" i="0" u="none" strike="noStrike" kern="100" baseline="0" dirty="0">
                <a:cs typeface="B Nazanin" panose="00000400000000000000" pitchFamily="2" charset="-78"/>
              </a:rPr>
              <a:t> است فرد دهنده با آن ها رو به رو شود، </a:t>
            </a:r>
            <a:r>
              <a:rPr lang="fa-IR" sz="2400" b="0" i="0" u="none" strike="noStrike" kern="100" baseline="0" dirty="0" err="1">
                <a:cs typeface="B Nazanin" panose="00000400000000000000" pitchFamily="2" charset="-78"/>
              </a:rPr>
              <a:t>اهميت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زيادي</a:t>
            </a:r>
            <a:r>
              <a:rPr lang="fa-IR" sz="2400" b="0" i="0" u="none" strike="noStrike" kern="100" baseline="0" dirty="0">
                <a:cs typeface="B Nazanin" panose="00000400000000000000" pitchFamily="2" charset="-78"/>
              </a:rPr>
              <a:t> دارد </a:t>
            </a:r>
          </a:p>
          <a:p>
            <a:pPr marL="914400" lvl="2" indent="0">
              <a:buNone/>
            </a:pPr>
            <a:r>
              <a:rPr lang="fa-IR" sz="2400" b="1" i="0" u="none" strike="noStrike" kern="100" baseline="0" dirty="0">
                <a:cs typeface="B Compset" panose="00000400000000000000" pitchFamily="2" charset="-78"/>
              </a:rPr>
              <a:t>2) </a:t>
            </a:r>
            <a:r>
              <a:rPr lang="fa-IR" sz="2400" i="0" u="none" strike="noStrike" kern="100" baseline="0" dirty="0">
                <a:solidFill>
                  <a:srgbClr val="FF0000"/>
                </a:solidFill>
                <a:cs typeface="B Compset" panose="00000400000000000000" pitchFamily="2" charset="-78"/>
              </a:rPr>
              <a:t>اخذ </a:t>
            </a:r>
            <a:r>
              <a:rPr lang="fa-IR" sz="2400" i="0" u="none" strike="noStrike" kern="100" baseline="0" dirty="0" err="1">
                <a:solidFill>
                  <a:srgbClr val="FF0000"/>
                </a:solidFill>
                <a:cs typeface="B Compset" panose="00000400000000000000" pitchFamily="2" charset="-78"/>
              </a:rPr>
              <a:t>رضايت</a:t>
            </a:r>
            <a:r>
              <a:rPr lang="fa-IR" sz="2400" i="0" u="none" strike="noStrike" kern="100" baseline="0" dirty="0">
                <a:solidFill>
                  <a:srgbClr val="FF0000"/>
                </a:solidFill>
                <a:cs typeface="B Compset" panose="00000400000000000000" pitchFamily="2" charset="-78"/>
              </a:rPr>
              <a:t> آگاهانه</a:t>
            </a:r>
          </a:p>
          <a:p>
            <a:pPr marL="914400" lvl="2" indent="0">
              <a:buNone/>
            </a:pPr>
            <a:r>
              <a:rPr lang="fa-IR" sz="2400" b="1" i="0" u="none" strike="noStrike" kern="100" baseline="0" dirty="0">
                <a:cs typeface="B Compset" panose="00000400000000000000" pitchFamily="2" charset="-78"/>
              </a:rPr>
              <a:t>3) </a:t>
            </a:r>
            <a:r>
              <a:rPr lang="fa-IR" sz="2400" i="0" u="none" strike="noStrike" kern="100" baseline="0" dirty="0" err="1">
                <a:solidFill>
                  <a:srgbClr val="FF0000"/>
                </a:solidFill>
                <a:cs typeface="B Compset" panose="00000400000000000000" pitchFamily="2" charset="-78"/>
              </a:rPr>
              <a:t>هيچ</a:t>
            </a:r>
            <a:r>
              <a:rPr lang="fa-IR" sz="2400" i="0" u="none" strike="noStrike" kern="100" baseline="0" dirty="0">
                <a:solidFill>
                  <a:srgbClr val="FF0000"/>
                </a:solidFill>
                <a:cs typeface="B Compset" panose="00000400000000000000" pitchFamily="2" charset="-78"/>
              </a:rPr>
              <a:t> گونه فشار و </a:t>
            </a:r>
            <a:r>
              <a:rPr lang="fa-IR" sz="2400" i="0" u="none" strike="noStrike" kern="100" baseline="0" dirty="0" err="1">
                <a:solidFill>
                  <a:srgbClr val="FF0000"/>
                </a:solidFill>
                <a:cs typeface="B Compset" panose="00000400000000000000" pitchFamily="2" charset="-78"/>
              </a:rPr>
              <a:t>اجباري</a:t>
            </a:r>
            <a:r>
              <a:rPr lang="fa-IR" sz="240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اعم از </a:t>
            </a:r>
            <a:r>
              <a:rPr lang="fa-IR" sz="2400" b="0" i="0" u="none" strike="noStrike" kern="100" baseline="0" dirty="0" err="1">
                <a:cs typeface="B Nazanin" panose="00000400000000000000" pitchFamily="2" charset="-78"/>
              </a:rPr>
              <a:t>رواني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جسمي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يا</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مادي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نبايد</a:t>
            </a:r>
            <a:r>
              <a:rPr lang="fa-IR" sz="2400" b="0" i="0" u="none" strike="noStrike" kern="100" baseline="0" dirty="0">
                <a:cs typeface="B Nazanin" panose="00000400000000000000" pitchFamily="2" charset="-78"/>
              </a:rPr>
              <a:t> بر فرد دهنده </a:t>
            </a:r>
            <a:r>
              <a:rPr lang="fa-IR" sz="2400" b="0" i="0" u="none" strike="noStrike" kern="100" baseline="0" dirty="0" err="1">
                <a:cs typeface="B Nazanin" panose="00000400000000000000" pitchFamily="2" charset="-78"/>
              </a:rPr>
              <a:t>تحميل</a:t>
            </a:r>
            <a:r>
              <a:rPr lang="fa-IR" sz="2400" b="0" i="0" u="none" strike="noStrike" kern="100" baseline="0" dirty="0">
                <a:cs typeface="B Nazanin" panose="00000400000000000000" pitchFamily="2" charset="-78"/>
              </a:rPr>
              <a:t> گردد.   </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59D3EAA4-D02F-F9D8-B48C-18FE428F224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1700288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1851-A808-C3E7-DADA-72DBCC7C7594}"/>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فروش عضو </a:t>
            </a:r>
          </a:p>
        </p:txBody>
      </p:sp>
      <p:sp>
        <p:nvSpPr>
          <p:cNvPr id="3" name="Text Placeholder 2">
            <a:extLst>
              <a:ext uri="{FF2B5EF4-FFF2-40B4-BE49-F238E27FC236}">
                <a16:creationId xmlns:a16="http://schemas.microsoft.com/office/drawing/2014/main" id="{0CCB0C5F-EB35-C106-113F-D6C70826AE1B}"/>
              </a:ext>
            </a:extLst>
          </p:cNvPr>
          <p:cNvSpPr>
            <a:spLocks noGrp="1"/>
          </p:cNvSpPr>
          <p:nvPr>
            <p:ph type="body" idx="1"/>
          </p:nvPr>
        </p:nvSpPr>
        <p:spPr/>
        <p:txBody>
          <a:bodyPr>
            <a:normAutofit/>
          </a:bodyPr>
          <a:lstStyle/>
          <a:p>
            <a:pPr marL="0" marR="0" lvl="0" indent="0" rtl="1">
              <a:buNone/>
            </a:pPr>
            <a:r>
              <a:rPr lang="fa-IR" sz="2400" b="1" i="0" u="none" strike="noStrike" kern="100" baseline="0" dirty="0">
                <a:solidFill>
                  <a:srgbClr val="FF0000"/>
                </a:solidFill>
                <a:cs typeface="B Nazanin" panose="00000400000000000000" pitchFamily="2" charset="-78"/>
              </a:rPr>
              <a:t>ملاحظات اخلاقی فروش اعضا :</a:t>
            </a:r>
          </a:p>
          <a:p>
            <a:pPr marL="0" marR="0" lvl="0" indent="0" rtl="1">
              <a:buNone/>
            </a:pPr>
            <a:endParaRPr lang="fa-IR" sz="2400" b="1" i="0" u="none" strike="noStrike" kern="100" baseline="0" dirty="0">
              <a:solidFill>
                <a:srgbClr val="FF0000"/>
              </a:solidFill>
              <a:cs typeface="B Nazanin" panose="00000400000000000000" pitchFamily="2" charset="-78"/>
            </a:endParaRPr>
          </a:p>
          <a:p>
            <a:pPr marL="914400" lvl="1" indent="-457200">
              <a:buFont typeface="+mj-lt"/>
              <a:buAutoNum type="arabicPeriod"/>
            </a:pPr>
            <a:r>
              <a:rPr lang="fa-IR" sz="2400" i="0" u="none" strike="noStrike" kern="100" baseline="0" dirty="0">
                <a:cs typeface="B Compset" panose="00000400000000000000" pitchFamily="2" charset="-78"/>
              </a:rPr>
              <a:t>فروش اعضا سبب </a:t>
            </a:r>
            <a:r>
              <a:rPr lang="fa-IR" sz="2400" i="0" u="none" strike="noStrike" kern="100" baseline="0" dirty="0">
                <a:solidFill>
                  <a:srgbClr val="FF0000"/>
                </a:solidFill>
                <a:cs typeface="B Compset" panose="00000400000000000000" pitchFamily="2" charset="-78"/>
              </a:rPr>
              <a:t>قاچاق </a:t>
            </a:r>
            <a:r>
              <a:rPr lang="fa-IR" sz="2400" i="0" u="none" strike="noStrike" kern="100" baseline="0" dirty="0" err="1">
                <a:solidFill>
                  <a:srgbClr val="FF0000"/>
                </a:solidFill>
                <a:cs typeface="B Compset" panose="00000400000000000000" pitchFamily="2" charset="-78"/>
              </a:rPr>
              <a:t>غيرقانوني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a:cs typeface="B Compset" panose="00000400000000000000" pitchFamily="2" charset="-78"/>
              </a:rPr>
              <a:t>و تجارت </a:t>
            </a:r>
            <a:r>
              <a:rPr lang="fa-IR" sz="2400" i="0" u="none" strike="noStrike" kern="100" baseline="0" dirty="0" err="1">
                <a:cs typeface="B Compset" panose="00000400000000000000" pitchFamily="2" charset="-78"/>
              </a:rPr>
              <a:t>اعضاي</a:t>
            </a:r>
            <a:r>
              <a:rPr lang="fa-IR" sz="2400" i="0" u="none" strike="noStrike" kern="100" baseline="0" dirty="0">
                <a:cs typeface="B Compset" panose="00000400000000000000" pitchFamily="2" charset="-78"/>
              </a:rPr>
              <a:t> بدن و </a:t>
            </a:r>
            <a:r>
              <a:rPr lang="fa-IR" sz="2400" i="0" u="none" strike="noStrike" kern="100" baseline="0" dirty="0" err="1">
                <a:cs typeface="B Compset" panose="00000400000000000000" pitchFamily="2" charset="-78"/>
              </a:rPr>
              <a:t>سودجويي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هايي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در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زمينه</a:t>
            </a:r>
            <a:r>
              <a:rPr lang="fa-IR" sz="2400" i="0" u="none" strike="noStrike" kern="100" baseline="0" dirty="0">
                <a:cs typeface="B Nazanin" panose="00000400000000000000" pitchFamily="2" charset="-78"/>
              </a:rPr>
              <a:t> می شود.</a:t>
            </a:r>
          </a:p>
          <a:p>
            <a:pPr marL="914400" lvl="1" indent="-457200">
              <a:buFont typeface="+mj-lt"/>
              <a:buAutoNum type="arabicPeriod"/>
            </a:pPr>
            <a:endParaRPr lang="fa-IR" sz="2400" i="0" u="none" strike="noStrike" kern="100" baseline="0" dirty="0">
              <a:cs typeface="B Nazanin" panose="00000400000000000000" pitchFamily="2" charset="-78"/>
            </a:endParaRPr>
          </a:p>
          <a:p>
            <a:pPr marL="914400" lvl="1" indent="-457200">
              <a:buFont typeface="+mj-lt"/>
              <a:buAutoNum type="arabicPeriod"/>
            </a:pPr>
            <a:r>
              <a:rPr lang="fa-IR" sz="2400" i="0" u="none" strike="noStrike" kern="100" baseline="0" dirty="0">
                <a:solidFill>
                  <a:srgbClr val="FF0000"/>
                </a:solidFill>
                <a:cs typeface="B Compset" panose="00000400000000000000" pitchFamily="2" charset="-78"/>
              </a:rPr>
              <a:t>جایگزین فروش:</a:t>
            </a:r>
          </a:p>
          <a:p>
            <a:pPr lvl="2">
              <a:buFont typeface="Wingdings" panose="05000000000000000000" pitchFamily="2" charset="2"/>
              <a:buChar char="§"/>
            </a:pPr>
            <a:r>
              <a:rPr lang="fa-IR" sz="2400" i="0" u="none" strike="noStrike" kern="100" baseline="0" dirty="0" err="1">
                <a:solidFill>
                  <a:srgbClr val="FF0000"/>
                </a:solidFill>
                <a:cs typeface="B Compset" panose="00000400000000000000" pitchFamily="2" charset="-78"/>
              </a:rPr>
              <a:t>راهکار</a:t>
            </a:r>
            <a:r>
              <a:rPr lang="fa-IR" sz="2400" i="0" u="none" strike="noStrike" kern="100" baseline="0" dirty="0">
                <a:solidFill>
                  <a:srgbClr val="FF0000"/>
                </a:solidFill>
                <a:cs typeface="B Compset" panose="00000400000000000000" pitchFamily="2" charset="-78"/>
              </a:rPr>
              <a:t> جبران خسارات </a:t>
            </a:r>
            <a:r>
              <a:rPr lang="fa-IR" sz="2400" i="0" u="none" strike="noStrike" kern="100" baseline="0" dirty="0">
                <a:cs typeface="B Compset" panose="00000400000000000000" pitchFamily="2" charset="-78"/>
              </a:rPr>
              <a:t>فرد دهنده عضو</a:t>
            </a:r>
          </a:p>
          <a:p>
            <a:pPr marL="914400" lvl="1" indent="-457200">
              <a:buFont typeface="+mj-lt"/>
              <a:buAutoNum type="arabicPeriod"/>
            </a:pPr>
            <a:endParaRPr lang="fa-IR" sz="2400" kern="100" dirty="0">
              <a:cs typeface="B Compset" panose="00000400000000000000" pitchFamily="2" charset="-78"/>
            </a:endParaRPr>
          </a:p>
          <a:p>
            <a:pPr marL="914400" lvl="1" indent="-457200">
              <a:buFont typeface="+mj-lt"/>
              <a:buAutoNum type="arabicPeriod"/>
            </a:pPr>
            <a:r>
              <a:rPr lang="fa-IR" sz="2400" i="0" u="none" strike="noStrike" kern="100" baseline="0" dirty="0">
                <a:cs typeface="B Compset" panose="00000400000000000000" pitchFamily="2" charset="-78"/>
              </a:rPr>
              <a:t>تلاش </a:t>
            </a:r>
            <a:r>
              <a:rPr lang="fa-IR" sz="2400" i="0" u="none" strike="noStrike" kern="100" baseline="0" dirty="0" err="1">
                <a:cs typeface="B Compset" panose="00000400000000000000" pitchFamily="2" charset="-78"/>
              </a:rPr>
              <a:t>جدي</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براي</a:t>
            </a:r>
            <a:r>
              <a:rPr lang="fa-IR" sz="2400" i="0" u="none" strike="noStrike" kern="100" baseline="0" dirty="0">
                <a:cs typeface="B Compset" panose="00000400000000000000" pitchFamily="2" charset="-78"/>
              </a:rPr>
              <a:t> </a:t>
            </a:r>
            <a:r>
              <a:rPr lang="fa-IR" sz="2400" i="0" u="none" strike="noStrike" kern="100" baseline="0" dirty="0">
                <a:solidFill>
                  <a:srgbClr val="FF0000"/>
                </a:solidFill>
                <a:cs typeface="B Compset" panose="00000400000000000000" pitchFamily="2" charset="-78"/>
              </a:rPr>
              <a:t>قطع ارتباط </a:t>
            </a:r>
            <a:r>
              <a:rPr lang="fa-IR" sz="2400" i="0" u="none" strike="noStrike" kern="100" baseline="0" dirty="0" err="1">
                <a:solidFill>
                  <a:srgbClr val="FF0000"/>
                </a:solidFill>
                <a:cs typeface="B Compset" panose="00000400000000000000" pitchFamily="2" charset="-78"/>
              </a:rPr>
              <a:t>بين</a:t>
            </a:r>
            <a:r>
              <a:rPr lang="fa-IR" sz="2400" i="0" u="none" strike="noStrike" kern="100" baseline="0" dirty="0">
                <a:solidFill>
                  <a:srgbClr val="FF0000"/>
                </a:solidFill>
                <a:cs typeface="B Compset" panose="00000400000000000000" pitchFamily="2" charset="-78"/>
              </a:rPr>
              <a:t> دهنده و </a:t>
            </a:r>
            <a:r>
              <a:rPr lang="fa-IR" sz="2400" i="0" u="none" strike="noStrike" kern="100" baseline="0" dirty="0" err="1">
                <a:solidFill>
                  <a:srgbClr val="FF0000"/>
                </a:solidFill>
                <a:cs typeface="B Compset" panose="00000400000000000000" pitchFamily="2" charset="-78"/>
              </a:rPr>
              <a:t>گيرنده</a:t>
            </a:r>
            <a:r>
              <a:rPr lang="fa-IR" sz="2400" i="0" u="none" strike="noStrike" kern="100" baseline="0" dirty="0">
                <a:cs typeface="B Nazanin" panose="00000400000000000000" pitchFamily="2" charset="-78"/>
              </a:rPr>
              <a:t> به </a:t>
            </a:r>
            <a:r>
              <a:rPr lang="fa-IR" sz="2400" i="0" u="none" strike="noStrike" kern="100" baseline="0" dirty="0" err="1">
                <a:cs typeface="B Nazanin" panose="00000400000000000000" pitchFamily="2" charset="-78"/>
              </a:rPr>
              <a:t>عملكرد</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اخلاقي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كار</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كمك</a:t>
            </a:r>
            <a:r>
              <a:rPr lang="fa-IR" sz="2400" i="0" u="none" strike="noStrike" kern="100" baseline="0" dirty="0">
                <a:cs typeface="B Nazanin" panose="00000400000000000000" pitchFamily="2" charset="-78"/>
              </a:rPr>
              <a:t> خواهد </a:t>
            </a:r>
            <a:r>
              <a:rPr lang="fa-IR" sz="2400" i="0" u="none" strike="noStrike" kern="100" baseline="0" dirty="0" err="1">
                <a:cs typeface="B Nazanin" panose="00000400000000000000" pitchFamily="2" charset="-78"/>
              </a:rPr>
              <a:t>كرد</a:t>
            </a:r>
            <a:r>
              <a:rPr lang="fa-IR" sz="2400" i="0" u="none" strike="noStrike" kern="100" baseline="0" dirty="0">
                <a:cs typeface="B Nazanin" panose="00000400000000000000" pitchFamily="2" charset="-78"/>
              </a:rPr>
              <a:t>. </a:t>
            </a:r>
          </a:p>
        </p:txBody>
      </p:sp>
      <p:sp>
        <p:nvSpPr>
          <p:cNvPr id="4" name="Footer Placeholder 3">
            <a:extLst>
              <a:ext uri="{FF2B5EF4-FFF2-40B4-BE49-F238E27FC236}">
                <a16:creationId xmlns:a16="http://schemas.microsoft.com/office/drawing/2014/main" id="{70AFDCF2-072C-BCE7-F8B1-53D8AE60B5A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841476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7B225-517A-9DAF-3271-8FED30ED00C7}"/>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جبران خسارت</a:t>
            </a:r>
          </a:p>
        </p:txBody>
      </p:sp>
      <p:sp>
        <p:nvSpPr>
          <p:cNvPr id="3" name="Text Placeholder 2">
            <a:extLst>
              <a:ext uri="{FF2B5EF4-FFF2-40B4-BE49-F238E27FC236}">
                <a16:creationId xmlns:a16="http://schemas.microsoft.com/office/drawing/2014/main" id="{E4A7AD8D-1802-20C9-0C7E-69252976EA8C}"/>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جبران خسارت:</a:t>
            </a:r>
          </a:p>
          <a:p>
            <a:pPr marR="0" lvl="0" rtl="1"/>
            <a:endParaRPr lang="fa-IR" sz="2400" b="1" i="0" u="none" strike="noStrike" kern="100" baseline="0" dirty="0">
              <a:solidFill>
                <a:srgbClr val="FF0000"/>
              </a:solidFill>
              <a:cs typeface="B Nazanin" panose="00000400000000000000" pitchFamily="2" charset="-78"/>
            </a:endParaRPr>
          </a:p>
          <a:p>
            <a:pPr marL="914400" lvl="1" indent="-457200">
              <a:buFont typeface="+mj-lt"/>
              <a:buAutoNum type="arabicPeriod"/>
            </a:pP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تواند  به صورت</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هديه</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cs typeface="B Nazanin" panose="00000400000000000000" pitchFamily="2" charset="-78"/>
              </a:rPr>
              <a:t>شبيه</a:t>
            </a:r>
            <a:r>
              <a:rPr lang="fa-IR" sz="2400" i="0" u="none" strike="noStrike" kern="100" baseline="0" dirty="0">
                <a:cs typeface="B Nazanin" panose="00000400000000000000" pitchFamily="2" charset="-78"/>
              </a:rPr>
              <a:t> مدل پيوند </a:t>
            </a:r>
            <a:r>
              <a:rPr lang="fa-IR" sz="2400" i="0" u="none" strike="noStrike" kern="100" baseline="0" dirty="0" err="1">
                <a:cs typeface="B Nazanin" panose="00000400000000000000" pitchFamily="2" charset="-78"/>
              </a:rPr>
              <a:t>كليه</a:t>
            </a:r>
            <a:r>
              <a:rPr lang="fa-IR" sz="2400" i="0" u="none" strike="noStrike" kern="100" baseline="0" dirty="0">
                <a:cs typeface="B Nazanin" panose="00000400000000000000" pitchFamily="2" charset="-78"/>
              </a:rPr>
              <a:t> در </a:t>
            </a:r>
            <a:r>
              <a:rPr lang="fa-IR" sz="2400" i="0" u="none" strike="noStrike" kern="100" baseline="0" dirty="0" err="1">
                <a:cs typeface="B Nazanin" panose="00000400000000000000" pitchFamily="2" charset="-78"/>
              </a:rPr>
              <a:t>ايران</a:t>
            </a:r>
            <a:r>
              <a:rPr lang="fa-IR" sz="2400" i="0" u="none" strike="noStrike" kern="100" baseline="0" dirty="0">
                <a:cs typeface="B Nazanin" panose="00000400000000000000" pitchFamily="2" charset="-78"/>
              </a:rPr>
              <a:t> و توسط </a:t>
            </a:r>
            <a:r>
              <a:rPr lang="fa-IR" sz="2400" i="0" u="none" strike="noStrike" kern="100" baseline="0" dirty="0" err="1">
                <a:cs typeface="B Nazanin" panose="00000400000000000000" pitchFamily="2" charset="-78"/>
              </a:rPr>
              <a:t>نهادي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ديگر</a:t>
            </a:r>
            <a:r>
              <a:rPr lang="fa-IR" sz="2400" i="0" u="none" strike="noStrike" kern="100" baseline="0" dirty="0">
                <a:cs typeface="B Nazanin" panose="00000400000000000000" pitchFamily="2" charset="-78"/>
              </a:rPr>
              <a:t> انجام شود. </a:t>
            </a:r>
          </a:p>
          <a:p>
            <a:pPr marL="914400" lvl="1" indent="-457200">
              <a:buFont typeface="+mj-lt"/>
              <a:buAutoNum type="arabicPeriod"/>
            </a:pPr>
            <a:r>
              <a:rPr lang="fa-IR" sz="2400" i="0" u="none" strike="noStrike" kern="100" baseline="0" dirty="0" err="1">
                <a:cs typeface="B Nazanin" panose="00000400000000000000" pitchFamily="2" charset="-78"/>
              </a:rPr>
              <a:t>نكوهيده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نيست</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جامعه به </a:t>
            </a:r>
            <a:r>
              <a:rPr lang="fa-IR" sz="2400" i="0" u="none" strike="noStrike" kern="100" baseline="0" dirty="0" err="1">
                <a:cs typeface="B Compset" panose="00000400000000000000" pitchFamily="2" charset="-78"/>
              </a:rPr>
              <a:t>نوعي</a:t>
            </a:r>
            <a:r>
              <a:rPr lang="fa-IR" sz="2400" i="0" u="none" strike="noStrike" kern="100" baseline="0" dirty="0">
                <a:cs typeface="B Compset" panose="00000400000000000000" pitchFamily="2" charset="-78"/>
              </a:rPr>
              <a:t> از</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ايثار</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cs typeface="B Nazanin" panose="00000400000000000000" pitchFamily="2" charset="-78"/>
              </a:rPr>
              <a:t>يك</a:t>
            </a:r>
            <a:r>
              <a:rPr lang="fa-IR" sz="2400" i="0" u="none" strike="noStrike" kern="100" baseline="0" dirty="0">
                <a:cs typeface="B Nazanin" panose="00000400000000000000" pitchFamily="2" charset="-78"/>
              </a:rPr>
              <a:t> انسان در </a:t>
            </a:r>
            <a:r>
              <a:rPr lang="fa-IR" sz="2400" i="0" u="none" strike="noStrike" kern="100" baseline="0" dirty="0" err="1">
                <a:cs typeface="B Nazanin" panose="00000400000000000000" pitchFamily="2" charset="-78"/>
              </a:rPr>
              <a:t>اهداي</a:t>
            </a:r>
            <a:r>
              <a:rPr lang="fa-IR" sz="2400" i="0" u="none" strike="noStrike" kern="100" baseline="0" dirty="0">
                <a:cs typeface="B Nazanin" panose="00000400000000000000" pitchFamily="2" charset="-78"/>
              </a:rPr>
              <a:t> عضو  به روش </a:t>
            </a:r>
            <a:r>
              <a:rPr lang="fa-IR" sz="2400" i="0" u="none" strike="noStrike" kern="100" baseline="0" dirty="0" err="1">
                <a:cs typeface="B Nazanin" panose="00000400000000000000" pitchFamily="2" charset="-78"/>
              </a:rPr>
              <a:t>هايي</a:t>
            </a:r>
            <a:r>
              <a:rPr lang="fa-IR" sz="2400" i="0" u="none" strike="noStrike" kern="100" baseline="0" dirty="0">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تقدير</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كند</a:t>
            </a:r>
            <a:r>
              <a:rPr lang="fa-IR" sz="2400" i="0" u="none" strike="noStrike" kern="100" baseline="0" dirty="0">
                <a:cs typeface="B Nazanin" panose="00000400000000000000" pitchFamily="2" charset="-78"/>
              </a:rPr>
              <a:t>؛ </a:t>
            </a:r>
          </a:p>
          <a:p>
            <a:pPr marL="914400" lvl="1" indent="-457200">
              <a:buFont typeface="+mj-lt"/>
              <a:buAutoNum type="arabicPeriod"/>
            </a:pPr>
            <a:r>
              <a:rPr lang="fa-IR" sz="2400" i="0" u="none" strike="noStrike" kern="100" baseline="0" dirty="0">
                <a:cs typeface="B Compset" panose="00000400000000000000" pitchFamily="2" charset="-78"/>
              </a:rPr>
              <a:t>از فروش عضو </a:t>
            </a:r>
            <a:r>
              <a:rPr lang="fa-IR" sz="2400" i="0" u="none" strike="noStrike" kern="100" baseline="0" dirty="0" err="1">
                <a:solidFill>
                  <a:srgbClr val="FF0000"/>
                </a:solidFill>
                <a:cs typeface="B Compset" panose="00000400000000000000" pitchFamily="2" charset="-78"/>
              </a:rPr>
              <a:t>جلوگيري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می‌نمايند</a:t>
            </a:r>
            <a:r>
              <a:rPr lang="fa-IR" sz="240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487E9748-3213-8520-FE90-BD61064CC98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3570140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E02F-BA2F-7581-1BDE-2D7671FBF46D}"/>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 فروش عضو </a:t>
            </a:r>
          </a:p>
        </p:txBody>
      </p:sp>
      <p:sp>
        <p:nvSpPr>
          <p:cNvPr id="3" name="Text Placeholder 2">
            <a:extLst>
              <a:ext uri="{FF2B5EF4-FFF2-40B4-BE49-F238E27FC236}">
                <a16:creationId xmlns:a16="http://schemas.microsoft.com/office/drawing/2014/main" id="{B8809BCA-346E-36CD-1F8D-48A71B1E3BB5}"/>
              </a:ext>
            </a:extLst>
          </p:cNvPr>
          <p:cNvSpPr>
            <a:spLocks noGrp="1"/>
          </p:cNvSpPr>
          <p:nvPr>
            <p:ph type="body" idx="1"/>
          </p:nvPr>
        </p:nvSpPr>
        <p:spPr>
          <a:xfrm>
            <a:off x="838200" y="2267711"/>
            <a:ext cx="10515600" cy="3909251"/>
          </a:xfrm>
        </p:spPr>
        <p:txBody>
          <a:bodyPr>
            <a:normAutofit/>
          </a:bodyPr>
          <a:lstStyle/>
          <a:p>
            <a:pPr marL="0" marR="0" lvl="0" indent="0" rtl="1">
              <a:buNone/>
            </a:pPr>
            <a:r>
              <a:rPr lang="fa-IR" sz="2400" b="1" i="0" u="none" strike="noStrike" kern="100" baseline="0" dirty="0">
                <a:solidFill>
                  <a:srgbClr val="FF0000"/>
                </a:solidFill>
                <a:cs typeface="B Nazanin" panose="00000400000000000000" pitchFamily="2" charset="-78"/>
              </a:rPr>
              <a:t>مشکلات خرید و فروش اعضا:</a:t>
            </a:r>
          </a:p>
          <a:p>
            <a:pPr marL="0" marR="0" lvl="0" indent="0" rtl="1">
              <a:buNone/>
            </a:pPr>
            <a:endParaRPr lang="fa-IR" sz="2400" b="1" i="0" u="none" strike="noStrike" kern="100" baseline="0" dirty="0">
              <a:solidFill>
                <a:srgbClr val="FF0000"/>
              </a:solidFill>
              <a:cs typeface="B Nazanin" panose="00000400000000000000" pitchFamily="2" charset="-78"/>
            </a:endParaRPr>
          </a:p>
          <a:p>
            <a:pPr marL="457200" marR="0" lvl="0" indent="-457200" rtl="1">
              <a:buFont typeface="+mj-lt"/>
              <a:buAutoNum type="arabicPeriod"/>
            </a:pPr>
            <a:r>
              <a:rPr lang="fa-IR" sz="2400" i="0" u="none" strike="noStrike" kern="100" baseline="0" dirty="0">
                <a:cs typeface="B Nazanin" panose="00000400000000000000" pitchFamily="2" charset="-78"/>
              </a:rPr>
              <a:t>احتمال </a:t>
            </a:r>
            <a:r>
              <a:rPr lang="fa-IR" sz="2400" i="0" u="none" strike="noStrike" kern="100" baseline="0" dirty="0">
                <a:cs typeface="B Compset" panose="00000400000000000000" pitchFamily="2" charset="-78"/>
              </a:rPr>
              <a:t>وجود </a:t>
            </a:r>
            <a:r>
              <a:rPr lang="fa-IR" sz="2400" i="0" u="none" strike="noStrike" kern="100" baseline="0" dirty="0">
                <a:solidFill>
                  <a:srgbClr val="FF0000"/>
                </a:solidFill>
                <a:cs typeface="B Compset" panose="00000400000000000000" pitchFamily="2" charset="-78"/>
              </a:rPr>
              <a:t>استثمار</a:t>
            </a:r>
            <a:r>
              <a:rPr lang="fa-IR" sz="2400" i="0" u="none" strike="noStrike" kern="100" baseline="0" dirty="0">
                <a:cs typeface="B Nazanin" panose="00000400000000000000" pitchFamily="2" charset="-78"/>
              </a:rPr>
              <a:t> از مسائل </a:t>
            </a:r>
            <a:r>
              <a:rPr lang="fa-IR" sz="2400" i="0" u="none" strike="noStrike" kern="100" baseline="0" dirty="0" err="1">
                <a:cs typeface="B Nazanin" panose="00000400000000000000" pitchFamily="2" charset="-78"/>
              </a:rPr>
              <a:t>مهمي</a:t>
            </a:r>
            <a:r>
              <a:rPr lang="fa-IR" sz="2400" i="0" u="none" strike="noStrike" kern="100" baseline="0" dirty="0">
                <a:cs typeface="B Nazanin" panose="00000400000000000000" pitchFamily="2" charset="-78"/>
              </a:rPr>
              <a:t> است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خريد</a:t>
            </a:r>
            <a:r>
              <a:rPr lang="fa-IR" sz="2400" i="0" u="none" strike="noStrike" kern="100" baseline="0" dirty="0">
                <a:cs typeface="B Nazanin" panose="00000400000000000000" pitchFamily="2" charset="-78"/>
              </a:rPr>
              <a:t> و فروش عضو را </a:t>
            </a:r>
            <a:r>
              <a:rPr lang="fa-IR" sz="2400" i="0" u="none" strike="noStrike" kern="100" baseline="0" dirty="0" err="1">
                <a:cs typeface="B Nazanin" panose="00000400000000000000" pitchFamily="2" charset="-78"/>
              </a:rPr>
              <a:t>غيرقابل</a:t>
            </a:r>
            <a:r>
              <a:rPr lang="fa-IR" sz="2400" i="0" u="none" strike="noStrike" kern="100" baseline="0" dirty="0">
                <a:cs typeface="B Nazanin" panose="00000400000000000000" pitchFamily="2" charset="-78"/>
              </a:rPr>
              <a:t> قبول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نمايد</a:t>
            </a:r>
            <a:r>
              <a:rPr lang="fa-IR" sz="2400" i="0" u="none" strike="noStrike" kern="100" baseline="0" dirty="0">
                <a:cs typeface="B Nazanin" panose="00000400000000000000" pitchFamily="2" charset="-78"/>
              </a:rPr>
              <a:t>. </a:t>
            </a:r>
          </a:p>
          <a:p>
            <a:pPr marL="457200" marR="0" lvl="0" indent="-457200" rtl="1">
              <a:buFont typeface="+mj-lt"/>
              <a:buAutoNum type="arabicPeriod"/>
            </a:pPr>
            <a:r>
              <a:rPr lang="fa-IR" sz="2400" i="0" u="none" strike="noStrike" kern="100" baseline="0" dirty="0" err="1">
                <a:cs typeface="B Nazanin" panose="00000400000000000000" pitchFamily="2" charset="-78"/>
              </a:rPr>
              <a:t>ممكن</a:t>
            </a:r>
            <a:r>
              <a:rPr lang="fa-IR" sz="2400" i="0" u="none" strike="noStrike" kern="100" baseline="0" dirty="0">
                <a:cs typeface="B Nazanin" panose="00000400000000000000" pitchFamily="2" charset="-78"/>
              </a:rPr>
              <a:t> است </a:t>
            </a:r>
            <a:r>
              <a:rPr lang="fa-IR" sz="2400" i="0" u="none" strike="noStrike" kern="100" baseline="0" dirty="0">
                <a:cs typeface="B Compset" panose="00000400000000000000" pitchFamily="2" charset="-78"/>
              </a:rPr>
              <a:t>از نظر </a:t>
            </a:r>
            <a:r>
              <a:rPr lang="fa-IR" sz="2400" i="0" u="none" strike="noStrike" kern="100" baseline="0" dirty="0" err="1">
                <a:cs typeface="B Compset" panose="00000400000000000000" pitchFamily="2" charset="-78"/>
              </a:rPr>
              <a:t>روحي</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يا</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مادي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فرددهنده</a:t>
            </a:r>
            <a:r>
              <a:rPr lang="fa-IR" sz="2400" i="0" u="none" strike="noStrike" kern="100" baseline="0" dirty="0">
                <a:cs typeface="B Nazanin" panose="00000400000000000000" pitchFamily="2" charset="-78"/>
              </a:rPr>
              <a:t> </a:t>
            </a:r>
            <a:r>
              <a:rPr lang="fa-IR" sz="2400" i="0" u="none" strike="noStrike" kern="100" baseline="0" dirty="0">
                <a:solidFill>
                  <a:srgbClr val="FF0000"/>
                </a:solidFill>
                <a:cs typeface="B Compset" panose="00000400000000000000" pitchFamily="2" charset="-78"/>
              </a:rPr>
              <a:t>تحت فشار </a:t>
            </a:r>
            <a:r>
              <a:rPr lang="fa-IR" sz="2400" i="0" u="none" strike="noStrike" kern="100" baseline="0" dirty="0">
                <a:cs typeface="B Compset" panose="00000400000000000000" pitchFamily="2" charset="-78"/>
              </a:rPr>
              <a:t>افراد خانواده </a:t>
            </a:r>
            <a:r>
              <a:rPr lang="fa-IR" sz="2400" i="0" u="none" strike="noStrike" kern="100" baseline="0" dirty="0" err="1">
                <a:cs typeface="B Compset" panose="00000400000000000000" pitchFamily="2" charset="-78"/>
              </a:rPr>
              <a:t>يا</a:t>
            </a:r>
            <a:r>
              <a:rPr lang="fa-IR" sz="2400" i="0" u="none" strike="noStrike" kern="100" baseline="0" dirty="0">
                <a:cs typeface="B Compset" panose="00000400000000000000" pitchFamily="2" charset="-78"/>
              </a:rPr>
              <a:t> واسطه گران و دلالان</a:t>
            </a:r>
            <a:r>
              <a:rPr lang="fa-IR" sz="2400" i="0" u="none" strike="noStrike" kern="100" baseline="0" dirty="0">
                <a:cs typeface="B Nazanin" panose="00000400000000000000" pitchFamily="2" charset="-78"/>
              </a:rPr>
              <a:t> قرار گرفته باشد</a:t>
            </a:r>
            <a:r>
              <a:rPr lang="fa-IR" sz="2400" kern="100" dirty="0"/>
              <a:t>. ( رضایت غیر داوطلبانه و غیر آزادانه)</a:t>
            </a:r>
            <a:endParaRPr lang="fa-IR" sz="240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549DF3AB-C4AC-6C93-2A8C-D3171F0472D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405408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E7A1E-849B-76FD-D33E-DBF1A8DF900E}"/>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فقر و فروش عضو </a:t>
            </a:r>
          </a:p>
        </p:txBody>
      </p:sp>
      <p:sp>
        <p:nvSpPr>
          <p:cNvPr id="3" name="Text Placeholder 2">
            <a:extLst>
              <a:ext uri="{FF2B5EF4-FFF2-40B4-BE49-F238E27FC236}">
                <a16:creationId xmlns:a16="http://schemas.microsoft.com/office/drawing/2014/main" id="{1D219871-3C05-A50F-8D9E-42DA6A90CC24}"/>
              </a:ext>
            </a:extLst>
          </p:cNvPr>
          <p:cNvSpPr>
            <a:spLocks noGrp="1"/>
          </p:cNvSpPr>
          <p:nvPr>
            <p:ph type="body" idx="1"/>
          </p:nvPr>
        </p:nvSpPr>
        <p:spPr/>
        <p:txBody>
          <a:bodyPr>
            <a:normAutofit/>
          </a:bodyPr>
          <a:lstStyle/>
          <a:p>
            <a:pPr marR="0" lvl="0" rtl="1"/>
            <a:r>
              <a:rPr lang="fa-IR" sz="2400" b="1" kern="100" dirty="0">
                <a:solidFill>
                  <a:srgbClr val="FF0000"/>
                </a:solidFill>
              </a:rPr>
              <a:t>مشکلات فقر و فروش عضو:</a:t>
            </a:r>
          </a:p>
          <a:p>
            <a:pPr marR="0" lvl="0" rtl="1"/>
            <a:endParaRPr lang="fa-IR" sz="2400" b="1" i="0" u="none" strike="noStrike" kern="100" baseline="0" dirty="0">
              <a:solidFill>
                <a:srgbClr val="FF0000"/>
              </a:solidFill>
              <a:cs typeface="B Nazanin" panose="00000400000000000000" pitchFamily="2" charset="-78"/>
            </a:endParaRPr>
          </a:p>
          <a:p>
            <a:pPr marR="0" lvl="0" rtl="1"/>
            <a:r>
              <a:rPr lang="fa-IR" sz="2400" i="0" u="none" strike="noStrike" kern="100" baseline="0" dirty="0">
                <a:cs typeface="B Nazanin" panose="00000400000000000000" pitchFamily="2" charset="-78"/>
              </a:rPr>
              <a:t>به ویژه در </a:t>
            </a:r>
            <a:r>
              <a:rPr lang="fa-IR" sz="2400" i="0" u="none" strike="noStrike" kern="100" baseline="0" dirty="0">
                <a:solidFill>
                  <a:srgbClr val="FF0000"/>
                </a:solidFill>
                <a:cs typeface="B Compset" panose="00000400000000000000" pitchFamily="2" charset="-78"/>
              </a:rPr>
              <a:t>جوامع </a:t>
            </a:r>
            <a:r>
              <a:rPr lang="fa-IR" sz="2400" i="0" u="none" strike="noStrike" kern="100" baseline="0" dirty="0" err="1">
                <a:solidFill>
                  <a:srgbClr val="FF0000"/>
                </a:solidFill>
                <a:cs typeface="B Compset" panose="00000400000000000000" pitchFamily="2" charset="-78"/>
              </a:rPr>
              <a:t>فقير</a:t>
            </a:r>
            <a:r>
              <a:rPr lang="fa-IR" sz="2400" i="0" u="none" strike="noStrike" kern="100" baseline="0" dirty="0">
                <a:solidFill>
                  <a:srgbClr val="FF0000"/>
                </a:solidFill>
                <a:cs typeface="B Compset" panose="00000400000000000000" pitchFamily="2" charset="-78"/>
              </a:rPr>
              <a:t> و </a:t>
            </a:r>
            <a:r>
              <a:rPr lang="fa-IR" sz="2400" i="0" u="none" strike="noStrike" kern="100" baseline="0" dirty="0" err="1">
                <a:solidFill>
                  <a:srgbClr val="FF0000"/>
                </a:solidFill>
                <a:cs typeface="B Compset" panose="00000400000000000000" pitchFamily="2" charset="-78"/>
              </a:rPr>
              <a:t>كشورهاي</a:t>
            </a:r>
            <a:r>
              <a:rPr lang="fa-IR" sz="2400" i="0" u="none" strike="noStrike" kern="100" baseline="0" dirty="0">
                <a:solidFill>
                  <a:srgbClr val="FF0000"/>
                </a:solidFill>
                <a:cs typeface="B Compset" panose="00000400000000000000" pitchFamily="2" charset="-78"/>
              </a:rPr>
              <a:t> جهان سوم</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شاهد مشکلات </a:t>
            </a:r>
            <a:r>
              <a:rPr lang="fa-IR" sz="2400" i="0" u="none" strike="noStrike" kern="100" baseline="0" dirty="0" err="1">
                <a:cs typeface="B Nazanin" panose="00000400000000000000" pitchFamily="2" charset="-78"/>
              </a:rPr>
              <a:t>هستيم</a:t>
            </a:r>
            <a:r>
              <a:rPr lang="fa-IR" sz="2400" i="0" u="none" strike="noStrike" kern="100" baseline="0" dirty="0">
                <a:cs typeface="B Nazanin" panose="00000400000000000000" pitchFamily="2" charset="-78"/>
              </a:rPr>
              <a:t>.</a:t>
            </a:r>
          </a:p>
          <a:p>
            <a:pPr marR="0" lvl="0" rtl="1"/>
            <a:r>
              <a:rPr lang="fa-IR" sz="2400" i="0" u="none" strike="noStrike" kern="100" baseline="0" dirty="0">
                <a:cs typeface="B Nazanin" panose="00000400000000000000" pitchFamily="2" charset="-78"/>
              </a:rPr>
              <a:t> </a:t>
            </a:r>
            <a:r>
              <a:rPr lang="fa-IR" sz="2400" i="0" u="none" strike="noStrike" kern="100" baseline="0" dirty="0">
                <a:solidFill>
                  <a:srgbClr val="FF0000"/>
                </a:solidFill>
                <a:cs typeface="B Nazanin" panose="00000400000000000000" pitchFamily="2" charset="-78"/>
              </a:rPr>
              <a:t>فروش </a:t>
            </a:r>
            <a:r>
              <a:rPr lang="fa-IR" sz="2400" i="0" u="none" strike="noStrike" kern="100" baseline="0" dirty="0" err="1">
                <a:solidFill>
                  <a:srgbClr val="FF0000"/>
                </a:solidFill>
                <a:cs typeface="B Nazanin" panose="00000400000000000000" pitchFamily="2" charset="-78"/>
              </a:rPr>
              <a:t>اعضاي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Nazanin" panose="00000400000000000000" pitchFamily="2" charset="-78"/>
              </a:rPr>
              <a:t>كودكان</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به </a:t>
            </a:r>
            <a:r>
              <a:rPr lang="fa-IR" sz="2400" i="0" u="none" strike="noStrike" kern="100" baseline="0" dirty="0" err="1">
                <a:cs typeface="B Nazanin" panose="00000400000000000000" pitchFamily="2" charset="-78"/>
              </a:rPr>
              <a:t>دليل</a:t>
            </a:r>
            <a:r>
              <a:rPr lang="fa-IR" sz="2400" i="0" u="none" strike="noStrike" kern="100" baseline="0" dirty="0">
                <a:cs typeface="B Nazanin" panose="00000400000000000000" pitchFamily="2" charset="-78"/>
              </a:rPr>
              <a:t> </a:t>
            </a:r>
            <a:r>
              <a:rPr lang="fa-IR" sz="2400" i="0" u="none" strike="noStrike" kern="100" baseline="0" dirty="0">
                <a:cs typeface="B Compset" panose="00000400000000000000" pitchFamily="2" charset="-78"/>
              </a:rPr>
              <a:t>فقر </a:t>
            </a:r>
            <a:r>
              <a:rPr lang="fa-IR" sz="2400" i="0" u="none" strike="noStrike" kern="100" baseline="0" dirty="0" err="1">
                <a:cs typeface="B Compset" panose="00000400000000000000" pitchFamily="2" charset="-78"/>
              </a:rPr>
              <a:t>مادي</a:t>
            </a:r>
            <a:r>
              <a:rPr lang="fa-IR" sz="2400" i="0" u="none" strike="noStrike" kern="100" baseline="0" dirty="0">
                <a:cs typeface="B Compset" panose="00000400000000000000" pitchFamily="2" charset="-78"/>
              </a:rPr>
              <a:t> خانواده </a:t>
            </a:r>
            <a:r>
              <a:rPr lang="fa-IR" sz="2400" i="0" u="none" strike="noStrike" kern="100" baseline="0" dirty="0" err="1">
                <a:cs typeface="B Compset" panose="00000400000000000000" pitchFamily="2" charset="-78"/>
              </a:rPr>
              <a:t>يا</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دزديدن</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اعضاي</a:t>
            </a:r>
            <a:r>
              <a:rPr lang="fa-IR" sz="2400" i="0" u="none" strike="noStrike" kern="100" baseline="0" dirty="0">
                <a:cs typeface="B Compset" panose="00000400000000000000" pitchFamily="2" charset="-78"/>
              </a:rPr>
              <a:t> بدن</a:t>
            </a:r>
            <a:r>
              <a:rPr lang="fa-IR" sz="2400" i="0" u="none" strike="noStrike" kern="100" baseline="0" dirty="0">
                <a:cs typeface="B Nazanin" panose="00000400000000000000" pitchFamily="2" charset="-78"/>
              </a:rPr>
              <a:t> بدون </a:t>
            </a:r>
            <a:r>
              <a:rPr lang="fa-IR" sz="2400" i="0" u="none" strike="noStrike" kern="100" baseline="0" dirty="0" err="1">
                <a:cs typeface="B Nazanin" panose="00000400000000000000" pitchFamily="2" charset="-78"/>
              </a:rPr>
              <a:t>رضايت</a:t>
            </a:r>
            <a:r>
              <a:rPr lang="fa-IR" sz="2400" i="0" u="none" strike="noStrike" kern="100" baseline="0" dirty="0">
                <a:cs typeface="B Nazanin" panose="00000400000000000000" pitchFamily="2" charset="-78"/>
              </a:rPr>
              <a:t> فرد دهنده، از جمله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موارد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باشد. </a:t>
            </a:r>
          </a:p>
          <a:p>
            <a:pPr marR="0" lvl="0" rtl="1"/>
            <a:endParaRPr lang="fa-IR" sz="2400" i="0" u="none" strike="noStrike" kern="100" baseline="0" dirty="0">
              <a:solidFill>
                <a:schemeClr val="bg2"/>
              </a:solidFill>
              <a:cs typeface="B Nazanin" panose="00000400000000000000" pitchFamily="2" charset="-78"/>
            </a:endParaRPr>
          </a:p>
          <a:p>
            <a:pPr marR="0" lvl="0" rtl="1"/>
            <a:r>
              <a:rPr lang="fa-IR" sz="2400" i="0" u="none" strike="noStrike" kern="100" baseline="0" dirty="0">
                <a:solidFill>
                  <a:schemeClr val="bg2"/>
                </a:solidFill>
                <a:cs typeface="B Nazanin" panose="00000400000000000000" pitchFamily="2" charset="-78"/>
              </a:rPr>
              <a:t>با توجه به گسترش </a:t>
            </a:r>
            <a:r>
              <a:rPr lang="fa-IR" sz="2400" i="0" u="none" strike="noStrike" kern="100" baseline="0" dirty="0" err="1">
                <a:solidFill>
                  <a:schemeClr val="bg2"/>
                </a:solidFill>
                <a:cs typeface="B Nazanin" panose="00000400000000000000" pitchFamily="2" charset="-78"/>
              </a:rPr>
              <a:t>اين</a:t>
            </a:r>
            <a:r>
              <a:rPr lang="fa-IR" sz="2400" i="0" u="none" strike="noStrike" kern="100" baseline="0" dirty="0">
                <a:solidFill>
                  <a:schemeClr val="bg2"/>
                </a:solidFill>
                <a:cs typeface="B Nazanin" panose="00000400000000000000" pitchFamily="2" charset="-78"/>
              </a:rPr>
              <a:t> وضعيت در </a:t>
            </a:r>
            <a:r>
              <a:rPr lang="fa-IR" sz="2400" i="0" u="none" strike="noStrike" kern="100" baseline="0" dirty="0" err="1">
                <a:solidFill>
                  <a:schemeClr val="bg2"/>
                </a:solidFill>
                <a:cs typeface="B Nazanin" panose="00000400000000000000" pitchFamily="2" charset="-78"/>
              </a:rPr>
              <a:t>برخي</a:t>
            </a:r>
            <a:r>
              <a:rPr lang="fa-IR" sz="2400" i="0" u="none" strike="noStrike" kern="100" baseline="0" dirty="0">
                <a:solidFill>
                  <a:schemeClr val="bg2"/>
                </a:solidFill>
                <a:cs typeface="B Nazanin" panose="00000400000000000000" pitchFamily="2" charset="-78"/>
              </a:rPr>
              <a:t> از </a:t>
            </a:r>
            <a:r>
              <a:rPr lang="fa-IR" sz="2400" i="0" u="none" strike="noStrike" kern="100" baseline="0" dirty="0" err="1">
                <a:solidFill>
                  <a:schemeClr val="bg2"/>
                </a:solidFill>
                <a:cs typeface="B Nazanin" panose="00000400000000000000" pitchFamily="2" charset="-78"/>
              </a:rPr>
              <a:t>كشورها</a:t>
            </a:r>
            <a:r>
              <a:rPr lang="fa-IR" sz="2400" i="0" u="none" strike="noStrike" kern="100" baseline="0" dirty="0">
                <a:solidFill>
                  <a:schemeClr val="bg2"/>
                </a:solidFill>
                <a:cs typeface="B Nazanin" panose="00000400000000000000" pitchFamily="2" charset="-78"/>
              </a:rPr>
              <a:t>، در سال </a:t>
            </a:r>
            <a:r>
              <a:rPr lang="en-US" sz="2400" i="0" u="none" strike="noStrike" kern="100" baseline="0" dirty="0">
                <a:solidFill>
                  <a:schemeClr val="bg2"/>
                </a:solidFill>
                <a:latin typeface="Arial" panose="020B0604020202020204" pitchFamily="34" charset="0"/>
                <a:cs typeface="B Nazanin" panose="00000400000000000000" pitchFamily="2" charset="-78"/>
              </a:rPr>
              <a:t>١٣٨٧</a:t>
            </a:r>
            <a:r>
              <a:rPr lang="fa-IR" sz="2400" i="0" u="none" strike="noStrike" kern="100" baseline="0" dirty="0">
                <a:solidFill>
                  <a:schemeClr val="bg2"/>
                </a:solidFill>
                <a:latin typeface="Arial" panose="020B0604020202020204" pitchFamily="34" charset="0"/>
                <a:cs typeface="B Nazanin" panose="00000400000000000000" pitchFamily="2" charset="-78"/>
              </a:rPr>
              <a:t> </a:t>
            </a:r>
            <a:r>
              <a:rPr lang="fa-IR" sz="2400" b="1" i="0" u="none" strike="noStrike" kern="100" baseline="0" dirty="0" err="1">
                <a:solidFill>
                  <a:schemeClr val="bg2"/>
                </a:solidFill>
                <a:latin typeface="Arial" panose="020B0604020202020204" pitchFamily="34" charset="0"/>
                <a:cs typeface="B Compset" panose="00000400000000000000" pitchFamily="2" charset="-78"/>
              </a:rPr>
              <a:t>كارگروه</a:t>
            </a:r>
            <a:r>
              <a:rPr lang="fa-IR" sz="2400" b="1" i="0" u="none" strike="noStrike" kern="100" baseline="0" dirty="0">
                <a:solidFill>
                  <a:schemeClr val="bg2"/>
                </a:solidFill>
                <a:latin typeface="Arial" panose="020B0604020202020204" pitchFamily="34" charset="0"/>
                <a:cs typeface="B Compset" panose="00000400000000000000" pitchFamily="2" charset="-78"/>
              </a:rPr>
              <a:t> </a:t>
            </a:r>
            <a:r>
              <a:rPr lang="fa-IR" sz="2400" b="1" i="0" u="none" strike="noStrike" kern="100" baseline="0" dirty="0" err="1">
                <a:solidFill>
                  <a:schemeClr val="bg2"/>
                </a:solidFill>
                <a:latin typeface="Arial" panose="020B0604020202020204" pitchFamily="34" charset="0"/>
                <a:cs typeface="B Compset" panose="00000400000000000000" pitchFamily="2" charset="-78"/>
              </a:rPr>
              <a:t>آسيايي</a:t>
            </a:r>
            <a:r>
              <a:rPr lang="fa-IR" sz="2400" b="1" i="0" u="none" strike="noStrike" kern="100" baseline="0" dirty="0">
                <a:solidFill>
                  <a:schemeClr val="bg2"/>
                </a:solidFill>
                <a:latin typeface="Arial" panose="020B0604020202020204" pitchFamily="34" charset="0"/>
                <a:cs typeface="B Compset" panose="00000400000000000000" pitchFamily="2" charset="-78"/>
              </a:rPr>
              <a:t> </a:t>
            </a:r>
            <a:r>
              <a:rPr lang="fa-IR" sz="2400" i="0" u="none" strike="noStrike" kern="100" baseline="0" dirty="0">
                <a:solidFill>
                  <a:schemeClr val="bg2"/>
                </a:solidFill>
                <a:latin typeface="Arial" panose="020B0604020202020204" pitchFamily="34" charset="0"/>
                <a:cs typeface="B Compset" panose="00000400000000000000" pitchFamily="2" charset="-78"/>
              </a:rPr>
              <a:t>در مورد مبارزه با قاچاق </a:t>
            </a:r>
            <a:r>
              <a:rPr lang="fa-IR" sz="2400" i="0" u="none" strike="noStrike" kern="100" baseline="0" dirty="0" err="1">
                <a:solidFill>
                  <a:schemeClr val="bg2"/>
                </a:solidFill>
                <a:latin typeface="Arial" panose="020B0604020202020204" pitchFamily="34" charset="0"/>
                <a:cs typeface="B Compset" panose="00000400000000000000" pitchFamily="2" charset="-78"/>
              </a:rPr>
              <a:t>اعضاي</a:t>
            </a:r>
            <a:r>
              <a:rPr lang="fa-IR" sz="2400" i="0" u="none" strike="noStrike" kern="100" baseline="0" dirty="0">
                <a:solidFill>
                  <a:schemeClr val="bg2"/>
                </a:solidFill>
                <a:latin typeface="Arial" panose="020B0604020202020204" pitchFamily="34" charset="0"/>
                <a:cs typeface="B Compset" panose="00000400000000000000" pitchFamily="2" charset="-78"/>
              </a:rPr>
              <a:t> </a:t>
            </a:r>
            <a:r>
              <a:rPr lang="fa-IR" sz="2400" i="0" u="none" strike="noStrike" kern="100" baseline="0" dirty="0" err="1">
                <a:solidFill>
                  <a:schemeClr val="bg2"/>
                </a:solidFill>
                <a:latin typeface="Arial" panose="020B0604020202020204" pitchFamily="34" charset="0"/>
                <a:cs typeface="B Compset" panose="00000400000000000000" pitchFamily="2" charset="-78"/>
              </a:rPr>
              <a:t>پيوندي</a:t>
            </a:r>
            <a:r>
              <a:rPr lang="fa-IR" sz="2400" i="0" u="none" strike="noStrike" kern="100" baseline="0" dirty="0">
                <a:solidFill>
                  <a:schemeClr val="bg2"/>
                </a:solidFill>
                <a:latin typeface="Arial" panose="020B0604020202020204" pitchFamily="34" charset="0"/>
                <a:cs typeface="B Nazanin" panose="00000400000000000000" pitchFamily="2" charset="-78"/>
              </a:rPr>
              <a:t> </a:t>
            </a:r>
            <a:r>
              <a:rPr lang="fa-IR" sz="2400" i="0" u="none" strike="noStrike" kern="100" baseline="0" dirty="0" err="1">
                <a:solidFill>
                  <a:schemeClr val="bg2"/>
                </a:solidFill>
                <a:latin typeface="Arial" panose="020B0604020202020204" pitchFamily="34" charset="0"/>
                <a:cs typeface="B Nazanin" panose="00000400000000000000" pitchFamily="2" charset="-78"/>
              </a:rPr>
              <a:t>تشكيل</a:t>
            </a:r>
            <a:r>
              <a:rPr lang="fa-IR" sz="2400" i="0" u="none" strike="noStrike" kern="100" baseline="0" dirty="0">
                <a:solidFill>
                  <a:schemeClr val="bg2"/>
                </a:solidFill>
                <a:latin typeface="Arial" panose="020B0604020202020204" pitchFamily="34" charset="0"/>
                <a:cs typeface="B Nazanin" panose="00000400000000000000" pitchFamily="2" charset="-78"/>
              </a:rPr>
              <a:t> و با ارائه  </a:t>
            </a:r>
            <a:r>
              <a:rPr lang="fa-IR" sz="2400" i="0" u="none" strike="noStrike" kern="100" baseline="0" dirty="0" err="1">
                <a:solidFill>
                  <a:schemeClr val="bg2"/>
                </a:solidFill>
                <a:latin typeface="Arial" panose="020B0604020202020204" pitchFamily="34" charset="0"/>
                <a:cs typeface="B Nazanin" panose="00000400000000000000" pitchFamily="2" charset="-78"/>
              </a:rPr>
              <a:t>توصيه</a:t>
            </a:r>
            <a:r>
              <a:rPr lang="fa-IR" sz="2400" i="0" u="none" strike="noStrike" kern="100" baseline="0" dirty="0">
                <a:solidFill>
                  <a:schemeClr val="bg2"/>
                </a:solidFill>
                <a:latin typeface="Arial" panose="020B0604020202020204" pitchFamily="34" charset="0"/>
                <a:cs typeface="B Nazanin" panose="00000400000000000000" pitchFamily="2" charset="-78"/>
              </a:rPr>
              <a:t> نامه </a:t>
            </a:r>
            <a:r>
              <a:rPr lang="fa-IR" sz="2400" i="0" u="none" strike="noStrike" kern="100" baseline="0" dirty="0" err="1">
                <a:solidFill>
                  <a:schemeClr val="bg2"/>
                </a:solidFill>
                <a:latin typeface="Arial" panose="020B0604020202020204" pitchFamily="34" charset="0"/>
                <a:cs typeface="B Nazanin" panose="00000400000000000000" pitchFamily="2" charset="-78"/>
              </a:rPr>
              <a:t>هايي</a:t>
            </a:r>
            <a:r>
              <a:rPr lang="fa-IR" sz="2400" i="0" u="none" strike="noStrike" kern="100" baseline="0" dirty="0">
                <a:solidFill>
                  <a:schemeClr val="bg2"/>
                </a:solidFill>
                <a:latin typeface="Arial" panose="020B0604020202020204" pitchFamily="34" charset="0"/>
                <a:cs typeface="B Nazanin" panose="00000400000000000000" pitchFamily="2" charset="-78"/>
              </a:rPr>
              <a:t> به </a:t>
            </a:r>
            <a:r>
              <a:rPr lang="fa-IR" sz="2400" i="0" u="none" strike="noStrike" kern="100" baseline="0" dirty="0" err="1">
                <a:solidFill>
                  <a:schemeClr val="bg2"/>
                </a:solidFill>
                <a:latin typeface="Arial" panose="020B0604020202020204" pitchFamily="34" charset="0"/>
                <a:cs typeface="B Nazanin" panose="00000400000000000000" pitchFamily="2" charset="-78"/>
              </a:rPr>
              <a:t>كشورهاي</a:t>
            </a:r>
            <a:r>
              <a:rPr lang="fa-IR" sz="2400" i="0" u="none" strike="noStrike" kern="100" baseline="0" dirty="0">
                <a:solidFill>
                  <a:schemeClr val="bg2"/>
                </a:solidFill>
                <a:latin typeface="Arial" panose="020B0604020202020204" pitchFamily="34" charset="0"/>
                <a:cs typeface="B Nazanin" panose="00000400000000000000" pitchFamily="2" charset="-78"/>
              </a:rPr>
              <a:t> </a:t>
            </a:r>
            <a:r>
              <a:rPr lang="fa-IR" sz="2400" i="0" u="none" strike="noStrike" kern="100" baseline="0" dirty="0" err="1">
                <a:solidFill>
                  <a:schemeClr val="bg2"/>
                </a:solidFill>
                <a:latin typeface="Arial" panose="020B0604020202020204" pitchFamily="34" charset="0"/>
                <a:cs typeface="B Nazanin" panose="00000400000000000000" pitchFamily="2" charset="-78"/>
              </a:rPr>
              <a:t>آسيايي</a:t>
            </a:r>
            <a:r>
              <a:rPr lang="fa-IR" sz="2400" i="0" u="none" strike="noStrike" kern="100" baseline="0" dirty="0">
                <a:solidFill>
                  <a:schemeClr val="bg2"/>
                </a:solidFill>
                <a:latin typeface="Arial" panose="020B0604020202020204" pitchFamily="34" charset="0"/>
                <a:cs typeface="B Nazanin" panose="00000400000000000000" pitchFamily="2" charset="-78"/>
              </a:rPr>
              <a:t>، </a:t>
            </a:r>
            <a:r>
              <a:rPr lang="fa-IR" sz="2400" i="0" u="none" strike="noStrike" kern="100" baseline="0" dirty="0" err="1">
                <a:solidFill>
                  <a:schemeClr val="bg2"/>
                </a:solidFill>
                <a:latin typeface="Arial" panose="020B0604020202020204" pitchFamily="34" charset="0"/>
                <a:cs typeface="B Nazanin" panose="00000400000000000000" pitchFamily="2" charset="-78"/>
              </a:rPr>
              <a:t>راهكار</a:t>
            </a:r>
            <a:r>
              <a:rPr lang="fa-IR" sz="2400" i="0" u="none" strike="noStrike" kern="100" baseline="0" dirty="0">
                <a:solidFill>
                  <a:schemeClr val="bg2"/>
                </a:solidFill>
                <a:latin typeface="Arial" panose="020B0604020202020204" pitchFamily="34" charset="0"/>
                <a:cs typeface="B Nazanin" panose="00000400000000000000" pitchFamily="2" charset="-78"/>
              </a:rPr>
              <a:t> </a:t>
            </a:r>
            <a:r>
              <a:rPr lang="fa-IR" sz="2400" i="0" u="none" strike="noStrike" kern="100" baseline="0" dirty="0" err="1">
                <a:solidFill>
                  <a:schemeClr val="bg2"/>
                </a:solidFill>
                <a:latin typeface="Arial" panose="020B0604020202020204" pitchFamily="34" charset="0"/>
                <a:cs typeface="B Nazanin" panose="00000400000000000000" pitchFamily="2" charset="-78"/>
              </a:rPr>
              <a:t>مناسبي</a:t>
            </a:r>
            <a:r>
              <a:rPr lang="fa-IR" sz="2400" i="0" u="none" strike="noStrike" kern="100" baseline="0" dirty="0">
                <a:solidFill>
                  <a:schemeClr val="bg2"/>
                </a:solidFill>
                <a:latin typeface="Arial" panose="020B0604020202020204" pitchFamily="34" charset="0"/>
                <a:cs typeface="B Nazanin" panose="00000400000000000000" pitchFamily="2" charset="-78"/>
              </a:rPr>
              <a:t> را در مبارزه با قاچاق اعضا ارائه نمود.</a:t>
            </a:r>
            <a:endParaRPr lang="en-US" sz="2400" i="0" u="none" strike="noStrike" kern="100" baseline="0" dirty="0">
              <a:solidFill>
                <a:schemeClr val="bg2"/>
              </a:solidFill>
              <a:latin typeface="Arial" panose="020B0604020202020204" pitchFamily="34" charset="0"/>
              <a:cs typeface="B Nazanin" panose="00000400000000000000" pitchFamily="2" charset="-78"/>
            </a:endParaRPr>
          </a:p>
        </p:txBody>
      </p:sp>
      <p:sp>
        <p:nvSpPr>
          <p:cNvPr id="4" name="Footer Placeholder 3">
            <a:extLst>
              <a:ext uri="{FF2B5EF4-FFF2-40B4-BE49-F238E27FC236}">
                <a16:creationId xmlns:a16="http://schemas.microsoft.com/office/drawing/2014/main" id="{C4DC6B67-7416-71A3-A9A6-702196C5BA4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776037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E0FAC-4D4D-902D-3F8B-00B5229F86CB}"/>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مسائل </a:t>
            </a:r>
            <a:r>
              <a:rPr lang="fa-IR" b="0" i="0" u="none" strike="noStrike" kern="100" baseline="0" dirty="0" err="1">
                <a:solidFill>
                  <a:srgbClr val="7030A0"/>
                </a:solidFill>
                <a:cs typeface="B Titr" panose="00000700000000000000" pitchFamily="2" charset="-78"/>
              </a:rPr>
              <a:t>اخلاقي</a:t>
            </a:r>
            <a:r>
              <a:rPr lang="fa-IR" b="0" i="0" u="none" strike="noStrike" kern="100" baseline="0" dirty="0">
                <a:solidFill>
                  <a:srgbClr val="7030A0"/>
                </a:solidFill>
                <a:cs typeface="B Titr" panose="00000700000000000000" pitchFamily="2" charset="-78"/>
              </a:rPr>
              <a:t> و </a:t>
            </a:r>
            <a:r>
              <a:rPr lang="fa-IR" b="0" i="0" u="none" strike="noStrike" kern="100" baseline="0" dirty="0" err="1">
                <a:solidFill>
                  <a:srgbClr val="7030A0"/>
                </a:solidFill>
                <a:cs typeface="B Titr" panose="00000700000000000000" pitchFamily="2" charset="-78"/>
              </a:rPr>
              <a:t>حقوقي</a:t>
            </a:r>
            <a:r>
              <a:rPr lang="fa-IR" b="0" i="0" u="none" strike="noStrike" kern="100" baseline="0" dirty="0">
                <a:solidFill>
                  <a:srgbClr val="7030A0"/>
                </a:solidFill>
                <a:cs typeface="B Titr" panose="00000700000000000000" pitchFamily="2" charset="-78"/>
              </a:rPr>
              <a:t> مطرح </a:t>
            </a:r>
            <a:r>
              <a:rPr lang="fa-IR" b="0" i="0" u="none" strike="noStrike" kern="100" baseline="0" dirty="0" err="1">
                <a:solidFill>
                  <a:srgbClr val="7030A0"/>
                </a:solidFill>
                <a:cs typeface="B Titr" panose="00000700000000000000" pitchFamily="2" charset="-78"/>
              </a:rPr>
              <a:t>بـين</a:t>
            </a:r>
            <a:r>
              <a:rPr lang="fa-IR" b="0" i="0" u="none" strike="noStrike" kern="100" baseline="0" dirty="0">
                <a:solidFill>
                  <a:srgbClr val="7030A0"/>
                </a:solidFill>
                <a:cs typeface="B Titr" panose="00000700000000000000" pitchFamily="2" charset="-78"/>
              </a:rPr>
              <a:t> فرد </a:t>
            </a:r>
            <a:r>
              <a:rPr lang="fa-IR" b="0" i="0" u="none" strike="noStrike" kern="100" baseline="0" dirty="0" err="1">
                <a:solidFill>
                  <a:srgbClr val="7030A0"/>
                </a:solidFill>
                <a:cs typeface="B Titr" panose="00000700000000000000" pitchFamily="2" charset="-78"/>
              </a:rPr>
              <a:t>گيرنده</a:t>
            </a:r>
            <a:r>
              <a:rPr lang="fa-IR" b="0" i="0" u="none" strike="noStrike" kern="100" baseline="0" dirty="0">
                <a:solidFill>
                  <a:srgbClr val="7030A0"/>
                </a:solidFill>
                <a:cs typeface="B Titr" panose="00000700000000000000" pitchFamily="2" charset="-78"/>
              </a:rPr>
              <a:t> و دهنده پيوند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69380116-9306-57BC-AE42-69EC4F50CDF5}"/>
              </a:ext>
            </a:extLst>
          </p:cNvPr>
          <p:cNvSpPr>
            <a:spLocks noGrp="1"/>
          </p:cNvSpPr>
          <p:nvPr>
            <p:ph type="body" idx="1"/>
          </p:nvPr>
        </p:nvSpPr>
        <p:spPr/>
        <p:txBody>
          <a:bodyPr>
            <a:normAutofit/>
          </a:bodyPr>
          <a:lstStyle/>
          <a:p>
            <a:pPr marR="0" lvl="0" rtl="1"/>
            <a:r>
              <a:rPr lang="fa-IR" sz="2400" b="0" i="0" u="none" strike="noStrike" kern="100" baseline="0" dirty="0">
                <a:solidFill>
                  <a:schemeClr val="bg2"/>
                </a:solidFill>
                <a:cs typeface="B Nazanin" panose="00000400000000000000" pitchFamily="2" charset="-78"/>
              </a:rPr>
              <a:t>مسائل </a:t>
            </a:r>
            <a:r>
              <a:rPr lang="fa-IR" sz="2400" b="0" i="0" u="none" strike="noStrike" kern="100" baseline="0" dirty="0" err="1">
                <a:solidFill>
                  <a:schemeClr val="bg2"/>
                </a:solidFill>
                <a:cs typeface="B Nazanin" panose="00000400000000000000" pitchFamily="2" charset="-78"/>
              </a:rPr>
              <a:t>اخلاقي</a:t>
            </a:r>
            <a:r>
              <a:rPr lang="fa-IR" sz="2400" b="0" i="0" u="none" strike="noStrike" kern="100" baseline="0" dirty="0">
                <a:solidFill>
                  <a:schemeClr val="bg2"/>
                </a:solidFill>
                <a:cs typeface="B Nazanin" panose="00000400000000000000" pitchFamily="2" charset="-78"/>
              </a:rPr>
              <a:t> و </a:t>
            </a:r>
            <a:r>
              <a:rPr lang="fa-IR" sz="2400" b="0" i="0" u="none" strike="noStrike" kern="100" baseline="0" dirty="0" err="1">
                <a:solidFill>
                  <a:schemeClr val="bg2"/>
                </a:solidFill>
                <a:cs typeface="B Nazanin" panose="00000400000000000000" pitchFamily="2" charset="-78"/>
              </a:rPr>
              <a:t>حقوقي</a:t>
            </a:r>
            <a:r>
              <a:rPr lang="fa-IR" sz="2400" b="0" i="0" u="none" strike="noStrike" kern="100" baseline="0" dirty="0">
                <a:solidFill>
                  <a:schemeClr val="bg2"/>
                </a:solidFill>
                <a:cs typeface="B Nazanin" panose="00000400000000000000" pitchFamily="2" charset="-78"/>
              </a:rPr>
              <a:t> مطرح در حیطه پیوند </a:t>
            </a:r>
            <a:r>
              <a:rPr lang="fa-IR" sz="2400" b="0" i="0" u="none" strike="noStrike" kern="100" baseline="0" dirty="0" err="1">
                <a:solidFill>
                  <a:schemeClr val="bg2"/>
                </a:solidFill>
                <a:cs typeface="B Nazanin" panose="00000400000000000000" pitchFamily="2" charset="-78"/>
              </a:rPr>
              <a:t>بسيار</a:t>
            </a:r>
            <a:r>
              <a:rPr lang="fa-IR" sz="2400" b="0" i="0" u="none" strike="noStrike" kern="100" baseline="0" dirty="0">
                <a:solidFill>
                  <a:schemeClr val="bg2"/>
                </a:solidFill>
                <a:cs typeface="B Nazanin" panose="00000400000000000000" pitchFamily="2" charset="-78"/>
              </a:rPr>
              <a:t> گسترده </a:t>
            </a:r>
            <a:r>
              <a:rPr lang="fa-IR" sz="2400" b="0" i="0" u="none" strike="noStrike" kern="100" baseline="0" dirty="0" err="1">
                <a:solidFill>
                  <a:schemeClr val="bg2"/>
                </a:solidFill>
                <a:cs typeface="B Nazanin" panose="00000400000000000000" pitchFamily="2" charset="-78"/>
              </a:rPr>
              <a:t>اند</a:t>
            </a:r>
            <a:r>
              <a:rPr lang="fa-IR" sz="2400" b="0" i="0" u="none" strike="noStrike" kern="100" baseline="0" dirty="0">
                <a:solidFill>
                  <a:schemeClr val="bg2"/>
                </a:solidFill>
                <a:cs typeface="B Nazanin" panose="00000400000000000000" pitchFamily="2" charset="-78"/>
              </a:rPr>
              <a:t> اما آن چه عمدتاً در موضوع اخلاق </a:t>
            </a:r>
            <a:r>
              <a:rPr lang="fa-IR" sz="2400" b="0" i="0" u="none" strike="noStrike" kern="100" baseline="0" dirty="0" err="1">
                <a:solidFill>
                  <a:schemeClr val="bg2"/>
                </a:solidFill>
                <a:cs typeface="B Nazanin" panose="00000400000000000000" pitchFamily="2" charset="-78"/>
              </a:rPr>
              <a:t>پزشكي</a:t>
            </a:r>
            <a:r>
              <a:rPr lang="fa-IR" sz="2400" b="0" i="0" u="none" strike="noStrike" kern="100" baseline="0" dirty="0">
                <a:solidFill>
                  <a:schemeClr val="bg2"/>
                </a:solidFill>
                <a:cs typeface="B Nazanin" panose="00000400000000000000" pitchFamily="2" charset="-78"/>
              </a:rPr>
              <a:t> مورد بحث است، </a:t>
            </a:r>
            <a:r>
              <a:rPr lang="fa-IR" sz="2400" b="0" i="0" u="none" strike="noStrike" kern="100" baseline="0" dirty="0" err="1">
                <a:solidFill>
                  <a:schemeClr val="bg2"/>
                </a:solidFill>
                <a:cs typeface="B Nazanin" panose="00000400000000000000" pitchFamily="2" charset="-78"/>
              </a:rPr>
              <a:t>ذكر</a:t>
            </a:r>
            <a:r>
              <a:rPr lang="fa-IR" sz="2400" b="0" i="0" u="none" strike="noStrike" kern="100" baseline="0" dirty="0">
                <a:solidFill>
                  <a:schemeClr val="bg2"/>
                </a:solidFill>
                <a:cs typeface="B Nazanin" panose="00000400000000000000" pitchFamily="2" charset="-78"/>
              </a:rPr>
              <a:t> </a:t>
            </a:r>
            <a:r>
              <a:rPr lang="fa-IR" sz="2400" b="0" i="0" u="none" strike="noStrike" kern="100" baseline="0" dirty="0" err="1">
                <a:solidFill>
                  <a:schemeClr val="bg2"/>
                </a:solidFill>
                <a:cs typeface="B Nazanin" panose="00000400000000000000" pitchFamily="2" charset="-78"/>
              </a:rPr>
              <a:t>مي</a:t>
            </a:r>
            <a:r>
              <a:rPr lang="fa-IR" sz="2400" b="0" i="0" u="none" strike="noStrike" kern="100" baseline="0" dirty="0">
                <a:solidFill>
                  <a:schemeClr val="bg2"/>
                </a:solidFill>
                <a:cs typeface="B Nazanin" panose="00000400000000000000" pitchFamily="2" charset="-78"/>
              </a:rPr>
              <a:t> گردند عبارتند از: </a:t>
            </a:r>
          </a:p>
          <a:p>
            <a:pPr marL="0" marR="0" lvl="0" indent="0" rtl="1">
              <a:buNone/>
            </a:pPr>
            <a:r>
              <a:rPr lang="fa-IR" sz="2400" b="0" i="0" u="none" strike="noStrike" kern="100" baseline="0" dirty="0">
                <a:solidFill>
                  <a:schemeClr val="bg2"/>
                </a:solidFill>
                <a:cs typeface="B Nazanin" panose="00000400000000000000" pitchFamily="2" charset="-78"/>
              </a:rPr>
              <a:t> </a:t>
            </a:r>
          </a:p>
          <a:p>
            <a:pPr marL="914400" lvl="1" indent="-457200">
              <a:buFont typeface="+mj-lt"/>
              <a:buAutoNum type="arabicPeriod"/>
            </a:pPr>
            <a:r>
              <a:rPr lang="fa-IR" sz="2400" b="0" i="0" u="none" strike="noStrike" kern="100" baseline="0" dirty="0" err="1">
                <a:solidFill>
                  <a:schemeClr val="bg2"/>
                </a:solidFill>
                <a:cs typeface="B Nazanin" panose="00000400000000000000" pitchFamily="2" charset="-78"/>
              </a:rPr>
              <a:t>بانك</a:t>
            </a:r>
            <a:r>
              <a:rPr lang="fa-IR" sz="2400" b="0" i="0" u="none" strike="noStrike" kern="100" baseline="0" dirty="0">
                <a:solidFill>
                  <a:schemeClr val="bg2"/>
                </a:solidFill>
                <a:cs typeface="B Nazanin" panose="00000400000000000000" pitchFamily="2" charset="-78"/>
              </a:rPr>
              <a:t> </a:t>
            </a:r>
            <a:r>
              <a:rPr lang="fa-IR" sz="2400" b="0" i="0" u="none" strike="noStrike" kern="100" baseline="0" dirty="0" err="1">
                <a:solidFill>
                  <a:schemeClr val="bg2"/>
                </a:solidFill>
                <a:cs typeface="B Nazanin" panose="00000400000000000000" pitchFamily="2" charset="-78"/>
              </a:rPr>
              <a:t>اعضاي</a:t>
            </a:r>
            <a:r>
              <a:rPr lang="fa-IR" sz="2400" b="0" i="0" u="none" strike="noStrike" kern="100" baseline="0" dirty="0">
                <a:solidFill>
                  <a:schemeClr val="bg2"/>
                </a:solidFill>
                <a:cs typeface="B Nazanin" panose="00000400000000000000" pitchFamily="2" charset="-78"/>
              </a:rPr>
              <a:t> </a:t>
            </a:r>
            <a:r>
              <a:rPr lang="fa-IR" sz="2400" b="0" i="0" u="none" strike="noStrike" kern="100" baseline="0" dirty="0" err="1">
                <a:solidFill>
                  <a:schemeClr val="bg2"/>
                </a:solidFill>
                <a:cs typeface="B Nazanin" panose="00000400000000000000" pitchFamily="2" charset="-78"/>
              </a:rPr>
              <a:t>پيوندي</a:t>
            </a:r>
            <a:r>
              <a:rPr lang="fa-IR" sz="2400" b="0" i="0" u="none" strike="noStrike" kern="100" baseline="0" dirty="0">
                <a:solidFill>
                  <a:schemeClr val="bg2"/>
                </a:solidFill>
                <a:cs typeface="B Nazanin" panose="00000400000000000000" pitchFamily="2" charset="-78"/>
              </a:rPr>
              <a:t>: مسائل </a:t>
            </a:r>
            <a:r>
              <a:rPr lang="fa-IR" sz="2400" b="0" i="0" u="none" strike="noStrike" kern="100" baseline="0" dirty="0" err="1">
                <a:solidFill>
                  <a:schemeClr val="bg2"/>
                </a:solidFill>
                <a:cs typeface="B Nazanin" panose="00000400000000000000" pitchFamily="2" charset="-78"/>
              </a:rPr>
              <a:t>اخلاقي</a:t>
            </a:r>
            <a:r>
              <a:rPr lang="fa-IR" sz="2400" kern="100" dirty="0">
                <a:solidFill>
                  <a:schemeClr val="bg2"/>
                </a:solidFill>
              </a:rPr>
              <a:t>-</a:t>
            </a:r>
            <a:r>
              <a:rPr lang="fa-IR" sz="2400" b="0" i="0" u="none" strike="noStrike" kern="100" baseline="0" dirty="0">
                <a:solidFill>
                  <a:schemeClr val="bg2"/>
                </a:solidFill>
                <a:cs typeface="B Nazanin" panose="00000400000000000000" pitchFamily="2" charset="-78"/>
              </a:rPr>
              <a:t> </a:t>
            </a:r>
            <a:r>
              <a:rPr lang="fa-IR" sz="2400" b="0" i="0" u="none" strike="noStrike" kern="100" baseline="0" dirty="0" err="1">
                <a:solidFill>
                  <a:schemeClr val="bg2"/>
                </a:solidFill>
                <a:cs typeface="B Nazanin" panose="00000400000000000000" pitchFamily="2" charset="-78"/>
              </a:rPr>
              <a:t>حقوقي</a:t>
            </a:r>
            <a:r>
              <a:rPr lang="fa-IR" sz="2400" b="0" i="0" u="none" strike="noStrike" kern="100" baseline="0" dirty="0">
                <a:solidFill>
                  <a:schemeClr val="bg2"/>
                </a:solidFill>
                <a:cs typeface="B Nazanin" panose="00000400000000000000" pitchFamily="2" charset="-78"/>
              </a:rPr>
              <a:t>، امر نظارت منابع </a:t>
            </a:r>
            <a:r>
              <a:rPr lang="fa-IR" sz="2400" b="0" i="0" u="none" strike="noStrike" kern="100" baseline="0" dirty="0" err="1">
                <a:solidFill>
                  <a:schemeClr val="bg2"/>
                </a:solidFill>
                <a:cs typeface="B Nazanin" panose="00000400000000000000" pitchFamily="2" charset="-78"/>
              </a:rPr>
              <a:t>مالي</a:t>
            </a:r>
            <a:r>
              <a:rPr lang="fa-IR" sz="2400" b="0" i="0" u="none" strike="noStrike" kern="100" baseline="0" dirty="0">
                <a:solidFill>
                  <a:schemeClr val="bg2"/>
                </a:solidFill>
                <a:cs typeface="B Nazanin" panose="00000400000000000000" pitchFamily="2" charset="-78"/>
              </a:rPr>
              <a:t>   </a:t>
            </a:r>
          </a:p>
          <a:p>
            <a:pPr marL="914400" lvl="1" indent="-457200">
              <a:buFont typeface="+mj-lt"/>
              <a:buAutoNum type="arabicPeriod"/>
            </a:pPr>
            <a:r>
              <a:rPr lang="fa-IR" sz="2400" b="0" i="0" u="none" strike="noStrike" kern="100" baseline="0" dirty="0">
                <a:solidFill>
                  <a:schemeClr val="bg2"/>
                </a:solidFill>
                <a:cs typeface="B Nazanin" panose="00000400000000000000" pitchFamily="2" charset="-78"/>
              </a:rPr>
              <a:t>حقوق </a:t>
            </a:r>
            <a:r>
              <a:rPr lang="fa-IR" sz="2400" b="0" i="0" u="none" strike="noStrike" kern="100" baseline="0" dirty="0" err="1">
                <a:solidFill>
                  <a:schemeClr val="bg2"/>
                </a:solidFill>
                <a:cs typeface="B Nazanin" panose="00000400000000000000" pitchFamily="2" charset="-78"/>
              </a:rPr>
              <a:t>معنوي</a:t>
            </a:r>
            <a:r>
              <a:rPr lang="fa-IR" sz="2400" b="0" i="0" u="none" strike="noStrike" kern="100" baseline="0" dirty="0">
                <a:solidFill>
                  <a:schemeClr val="bg2"/>
                </a:solidFill>
                <a:cs typeface="B Nazanin" panose="00000400000000000000" pitchFamily="2" charset="-78"/>
              </a:rPr>
              <a:t> و </a:t>
            </a:r>
            <a:r>
              <a:rPr lang="fa-IR" sz="2400" b="0" i="0" u="none" strike="noStrike" kern="100" baseline="0" dirty="0" err="1">
                <a:solidFill>
                  <a:schemeClr val="bg2"/>
                </a:solidFill>
                <a:cs typeface="B Nazanin" panose="00000400000000000000" pitchFamily="2" charset="-78"/>
              </a:rPr>
              <a:t>مادي</a:t>
            </a:r>
            <a:r>
              <a:rPr lang="fa-IR" sz="2400" b="0" i="0" u="none" strike="noStrike" kern="100" baseline="0" dirty="0">
                <a:solidFill>
                  <a:schemeClr val="bg2"/>
                </a:solidFill>
                <a:cs typeface="B Nazanin" panose="00000400000000000000" pitchFamily="2" charset="-78"/>
              </a:rPr>
              <a:t> فرد دهنده پيوند  </a:t>
            </a:r>
          </a:p>
          <a:p>
            <a:pPr marL="914400" lvl="1" indent="-457200">
              <a:buFont typeface="+mj-lt"/>
              <a:buAutoNum type="arabicPeriod"/>
            </a:pPr>
            <a:r>
              <a:rPr lang="fa-IR" sz="2400" b="0" i="0" u="none" strike="noStrike" kern="100" baseline="0" dirty="0" err="1">
                <a:solidFill>
                  <a:schemeClr val="bg2"/>
                </a:solidFill>
                <a:cs typeface="B Nazanin" panose="00000400000000000000" pitchFamily="2" charset="-78"/>
              </a:rPr>
              <a:t>شرايط</a:t>
            </a:r>
            <a:r>
              <a:rPr lang="fa-IR" sz="2400" b="0" i="0" u="none" strike="noStrike" kern="100" baseline="0" dirty="0">
                <a:solidFill>
                  <a:schemeClr val="bg2"/>
                </a:solidFill>
                <a:cs typeface="B Nazanin" panose="00000400000000000000" pitchFamily="2" charset="-78"/>
              </a:rPr>
              <a:t> انتخاب </a:t>
            </a:r>
            <a:r>
              <a:rPr lang="fa-IR" sz="2400" b="0" i="0" u="none" strike="noStrike" kern="100" baseline="0" dirty="0" err="1">
                <a:solidFill>
                  <a:schemeClr val="bg2"/>
                </a:solidFill>
                <a:cs typeface="B Nazanin" panose="00000400000000000000" pitchFamily="2" charset="-78"/>
              </a:rPr>
              <a:t>فردگيرنده</a:t>
            </a:r>
            <a:r>
              <a:rPr lang="fa-IR" sz="2400" b="0" i="0" u="none" strike="noStrike" kern="100" baseline="0" dirty="0">
                <a:solidFill>
                  <a:schemeClr val="bg2"/>
                </a:solidFill>
                <a:cs typeface="B Nazanin" panose="00000400000000000000" pitchFamily="2" charset="-78"/>
              </a:rPr>
              <a:t>   </a:t>
            </a:r>
          </a:p>
          <a:p>
            <a:pPr marL="914400" lvl="1" indent="-457200">
              <a:buFont typeface="+mj-lt"/>
              <a:buAutoNum type="arabicPeriod"/>
            </a:pPr>
            <a:r>
              <a:rPr lang="fa-IR" sz="2400" b="0" i="0" u="none" strike="noStrike" kern="100" baseline="0" dirty="0" err="1">
                <a:solidFill>
                  <a:schemeClr val="bg2"/>
                </a:solidFill>
                <a:cs typeface="B Nazanin" panose="00000400000000000000" pitchFamily="2" charset="-78"/>
              </a:rPr>
              <a:t>خريد</a:t>
            </a:r>
            <a:r>
              <a:rPr lang="fa-IR" sz="2400" b="0" i="0" u="none" strike="noStrike" kern="100" baseline="0" dirty="0">
                <a:solidFill>
                  <a:schemeClr val="bg2"/>
                </a:solidFill>
                <a:cs typeface="B Nazanin" panose="00000400000000000000" pitchFamily="2" charset="-78"/>
              </a:rPr>
              <a:t> و فروش اعضا و </a:t>
            </a:r>
            <a:r>
              <a:rPr lang="fa-IR" sz="2400" b="0" i="0" u="none" strike="noStrike" kern="100" baseline="0" dirty="0" err="1">
                <a:solidFill>
                  <a:schemeClr val="bg2"/>
                </a:solidFill>
                <a:cs typeface="B Nazanin" panose="00000400000000000000" pitchFamily="2" charset="-78"/>
              </a:rPr>
              <a:t>قراردادهاي</a:t>
            </a:r>
            <a:r>
              <a:rPr lang="fa-IR" sz="2400" b="0" i="0" u="none" strike="noStrike" kern="100" baseline="0" dirty="0">
                <a:solidFill>
                  <a:schemeClr val="bg2"/>
                </a:solidFill>
                <a:cs typeface="B Nazanin" panose="00000400000000000000" pitchFamily="2" charset="-78"/>
              </a:rPr>
              <a:t> </a:t>
            </a:r>
            <a:r>
              <a:rPr lang="fa-IR" sz="2400" b="0" i="0" u="none" strike="noStrike" kern="100" baseline="0" dirty="0" err="1">
                <a:solidFill>
                  <a:schemeClr val="bg2"/>
                </a:solidFill>
                <a:cs typeface="B Nazanin" panose="00000400000000000000" pitchFamily="2" charset="-78"/>
              </a:rPr>
              <a:t>مالي</a:t>
            </a:r>
            <a:r>
              <a:rPr lang="fa-IR" sz="2400" b="0" i="0" u="none" strike="noStrike" kern="100" baseline="0" dirty="0">
                <a:solidFill>
                  <a:schemeClr val="bg2"/>
                </a:solidFill>
                <a:cs typeface="B Nazanin" panose="00000400000000000000" pitchFamily="2" charset="-78"/>
              </a:rPr>
              <a:t> </a:t>
            </a:r>
            <a:r>
              <a:rPr lang="fa-IR" sz="2400" b="0" i="0" u="none" strike="noStrike" kern="100" baseline="0" dirty="0" err="1">
                <a:solidFill>
                  <a:schemeClr val="bg2"/>
                </a:solidFill>
                <a:cs typeface="B Nazanin" panose="00000400000000000000" pitchFamily="2" charset="-78"/>
              </a:rPr>
              <a:t>بين</a:t>
            </a:r>
            <a:r>
              <a:rPr lang="fa-IR" sz="2400" b="0" i="0" u="none" strike="noStrike" kern="100" baseline="0" dirty="0">
                <a:solidFill>
                  <a:schemeClr val="bg2"/>
                </a:solidFill>
                <a:cs typeface="B Nazanin" panose="00000400000000000000" pitchFamily="2" charset="-78"/>
              </a:rPr>
              <a:t> </a:t>
            </a:r>
            <a:r>
              <a:rPr lang="fa-IR" sz="2400" b="0" i="0" u="none" strike="noStrike" kern="100" baseline="0" dirty="0" err="1">
                <a:solidFill>
                  <a:schemeClr val="bg2"/>
                </a:solidFill>
                <a:cs typeface="B Nazanin" panose="00000400000000000000" pitchFamily="2" charset="-78"/>
              </a:rPr>
              <a:t>فردگيرنده</a:t>
            </a:r>
            <a:r>
              <a:rPr lang="fa-IR" sz="2400" b="0" i="0" u="none" strike="noStrike" kern="100" baseline="0" dirty="0">
                <a:solidFill>
                  <a:schemeClr val="bg2"/>
                </a:solidFill>
                <a:cs typeface="B Nazanin" panose="00000400000000000000" pitchFamily="2" charset="-78"/>
              </a:rPr>
              <a:t> و دهنده </a:t>
            </a:r>
          </a:p>
          <a:p>
            <a:pPr marL="914400" lvl="1" indent="-457200">
              <a:buFont typeface="+mj-lt"/>
              <a:buAutoNum type="arabicPeriod"/>
            </a:pPr>
            <a:r>
              <a:rPr lang="fa-IR" sz="2400" b="0" i="0" u="none" strike="noStrike" kern="100" baseline="0" dirty="0">
                <a:solidFill>
                  <a:schemeClr val="bg2"/>
                </a:solidFill>
                <a:cs typeface="B Nazanin" panose="00000400000000000000" pitchFamily="2" charset="-78"/>
              </a:rPr>
              <a:t>قاچاق </a:t>
            </a:r>
            <a:r>
              <a:rPr lang="fa-IR" sz="2400" b="0" i="0" u="none" strike="noStrike" kern="100" baseline="0" dirty="0" err="1">
                <a:solidFill>
                  <a:schemeClr val="bg2"/>
                </a:solidFill>
                <a:cs typeface="B Nazanin" panose="00000400000000000000" pitchFamily="2" charset="-78"/>
              </a:rPr>
              <a:t>اعضاي</a:t>
            </a:r>
            <a:r>
              <a:rPr lang="fa-IR" sz="2400" b="0" i="0" u="none" strike="noStrike" kern="100" baseline="0" dirty="0">
                <a:solidFill>
                  <a:schemeClr val="bg2"/>
                </a:solidFill>
                <a:cs typeface="B Nazanin" panose="00000400000000000000" pitchFamily="2" charset="-78"/>
              </a:rPr>
              <a:t> بدن و مسائل </a:t>
            </a:r>
            <a:r>
              <a:rPr lang="fa-IR" sz="2400" b="0" i="0" u="none" strike="noStrike" kern="100" baseline="0" dirty="0" err="1">
                <a:solidFill>
                  <a:schemeClr val="bg2"/>
                </a:solidFill>
                <a:cs typeface="B Nazanin" panose="00000400000000000000" pitchFamily="2" charset="-78"/>
              </a:rPr>
              <a:t>اخلاقي</a:t>
            </a:r>
            <a:r>
              <a:rPr lang="fa-IR" sz="2400" b="0" i="0" u="none" strike="noStrike" kern="100" baseline="0" dirty="0">
                <a:solidFill>
                  <a:schemeClr val="bg2"/>
                </a:solidFill>
                <a:cs typeface="B Nazanin" panose="00000400000000000000" pitchFamily="2" charset="-78"/>
              </a:rPr>
              <a:t> مربوطه</a:t>
            </a:r>
          </a:p>
          <a:p>
            <a:pPr marL="914400" lvl="1" indent="-457200">
              <a:buFont typeface="+mj-lt"/>
              <a:buAutoNum type="arabicPeriod"/>
            </a:pPr>
            <a:r>
              <a:rPr lang="fa-IR" sz="2400" b="0" i="0" u="none" strike="noStrike" kern="100" baseline="0" dirty="0">
                <a:solidFill>
                  <a:schemeClr val="bg2"/>
                </a:solidFill>
                <a:cs typeface="B Nazanin" panose="00000400000000000000" pitchFamily="2" charset="-78"/>
              </a:rPr>
              <a:t>استفاده از </a:t>
            </a:r>
            <a:r>
              <a:rPr lang="fa-IR" sz="2400" b="0" i="0" u="none" strike="noStrike" kern="100" baseline="0" dirty="0" err="1">
                <a:solidFill>
                  <a:schemeClr val="bg2"/>
                </a:solidFill>
                <a:cs typeface="B Nazanin" panose="00000400000000000000" pitchFamily="2" charset="-78"/>
              </a:rPr>
              <a:t>بانك</a:t>
            </a:r>
            <a:r>
              <a:rPr lang="fa-IR" sz="2400" b="0" i="0" u="none" strike="noStrike" kern="100" baseline="0" dirty="0">
                <a:solidFill>
                  <a:schemeClr val="bg2"/>
                </a:solidFill>
                <a:cs typeface="B Nazanin" panose="00000400000000000000" pitchFamily="2" charset="-78"/>
              </a:rPr>
              <a:t> اعضا جهت پژوهش </a:t>
            </a:r>
          </a:p>
        </p:txBody>
      </p:sp>
      <p:sp>
        <p:nvSpPr>
          <p:cNvPr id="4" name="Footer Placeholder 3">
            <a:extLst>
              <a:ext uri="{FF2B5EF4-FFF2-40B4-BE49-F238E27FC236}">
                <a16:creationId xmlns:a16="http://schemas.microsoft.com/office/drawing/2014/main" id="{BA06E065-4E52-8889-2C66-1D32AD961F2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1092108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91B9-FCAF-6F65-C0A3-26F529054D61}"/>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مسائل </a:t>
            </a:r>
            <a:r>
              <a:rPr lang="fa-IR" b="0" i="0" u="none" strike="noStrike" kern="100" baseline="0" dirty="0" err="1">
                <a:solidFill>
                  <a:srgbClr val="7030A0"/>
                </a:solidFill>
                <a:cs typeface="B Titr" panose="00000700000000000000" pitchFamily="2" charset="-78"/>
              </a:rPr>
              <a:t>اخلاقي</a:t>
            </a:r>
            <a:r>
              <a:rPr lang="fa-IR" b="0" i="0" u="none" strike="noStrike" kern="100" baseline="0" dirty="0">
                <a:solidFill>
                  <a:srgbClr val="7030A0"/>
                </a:solidFill>
                <a:cs typeface="B Titr" panose="00000700000000000000" pitchFamily="2" charset="-78"/>
              </a:rPr>
              <a:t> و </a:t>
            </a:r>
            <a:r>
              <a:rPr lang="fa-IR" b="0" i="0" u="none" strike="noStrike" kern="100" baseline="0" dirty="0" err="1">
                <a:solidFill>
                  <a:srgbClr val="7030A0"/>
                </a:solidFill>
                <a:cs typeface="B Titr" panose="00000700000000000000" pitchFamily="2" charset="-78"/>
              </a:rPr>
              <a:t>حقوقي</a:t>
            </a:r>
            <a:r>
              <a:rPr lang="fa-IR" b="0" i="0" u="none" strike="noStrike" kern="100" baseline="0" dirty="0">
                <a:solidFill>
                  <a:srgbClr val="7030A0"/>
                </a:solidFill>
                <a:cs typeface="B Titr" panose="00000700000000000000" pitchFamily="2" charset="-78"/>
              </a:rPr>
              <a:t> مطرح </a:t>
            </a:r>
            <a:r>
              <a:rPr lang="fa-IR" b="0" i="0" u="none" strike="noStrike" kern="100" baseline="0" dirty="0" err="1">
                <a:solidFill>
                  <a:srgbClr val="7030A0"/>
                </a:solidFill>
                <a:cs typeface="B Titr" panose="00000700000000000000" pitchFamily="2" charset="-78"/>
              </a:rPr>
              <a:t>بـين</a:t>
            </a:r>
            <a:r>
              <a:rPr lang="fa-IR" b="0" i="0" u="none" strike="noStrike" kern="100" baseline="0" dirty="0">
                <a:solidFill>
                  <a:srgbClr val="7030A0"/>
                </a:solidFill>
                <a:cs typeface="B Titr" panose="00000700000000000000" pitchFamily="2" charset="-78"/>
              </a:rPr>
              <a:t> فرد </a:t>
            </a:r>
            <a:r>
              <a:rPr lang="fa-IR" b="0" i="0" u="none" strike="noStrike" kern="100" baseline="0" dirty="0" err="1">
                <a:solidFill>
                  <a:srgbClr val="7030A0"/>
                </a:solidFill>
                <a:cs typeface="B Titr" panose="00000700000000000000" pitchFamily="2" charset="-78"/>
              </a:rPr>
              <a:t>گيرنده</a:t>
            </a:r>
            <a:r>
              <a:rPr lang="fa-IR" b="0" i="0" u="none" strike="noStrike" kern="100" baseline="0" dirty="0">
                <a:solidFill>
                  <a:srgbClr val="7030A0"/>
                </a:solidFill>
                <a:cs typeface="B Titr" panose="00000700000000000000" pitchFamily="2" charset="-78"/>
              </a:rPr>
              <a:t> و دهنده پيوند   </a:t>
            </a:r>
          </a:p>
        </p:txBody>
      </p:sp>
      <p:sp>
        <p:nvSpPr>
          <p:cNvPr id="3" name="Text Placeholder 2">
            <a:extLst>
              <a:ext uri="{FF2B5EF4-FFF2-40B4-BE49-F238E27FC236}">
                <a16:creationId xmlns:a16="http://schemas.microsoft.com/office/drawing/2014/main" id="{EA7EA6D3-1B21-B91E-A9CA-AB20F28B1EBC}"/>
              </a:ext>
            </a:extLst>
          </p:cNvPr>
          <p:cNvSpPr>
            <a:spLocks noGrp="1"/>
          </p:cNvSpPr>
          <p:nvPr>
            <p:ph type="body" idx="1"/>
          </p:nvPr>
        </p:nvSpPr>
        <p:spPr>
          <a:xfrm>
            <a:off x="838200" y="1938527"/>
            <a:ext cx="10515600" cy="4238435"/>
          </a:xfrm>
        </p:spPr>
        <p:txBody>
          <a:bodyPr>
            <a:normAutofit/>
          </a:bodyPr>
          <a:lstStyle/>
          <a:p>
            <a:pPr marL="0" indent="0">
              <a:buNone/>
            </a:pPr>
            <a:r>
              <a:rPr lang="fa-IR" sz="2400" b="1" i="0" u="none" strike="noStrike" kern="100" baseline="0" dirty="0">
                <a:solidFill>
                  <a:srgbClr val="FF0000"/>
                </a:solidFill>
                <a:cs typeface="B Nazanin" panose="00000400000000000000" pitchFamily="2" charset="-78"/>
              </a:rPr>
              <a:t>نحوه انتخاب فرد </a:t>
            </a:r>
            <a:r>
              <a:rPr lang="fa-IR" sz="2400" b="1" i="0" u="none" strike="noStrike" kern="100" baseline="0" dirty="0" err="1">
                <a:solidFill>
                  <a:srgbClr val="FF0000"/>
                </a:solidFill>
                <a:cs typeface="B Nazanin" panose="00000400000000000000" pitchFamily="2" charset="-78"/>
              </a:rPr>
              <a:t>گيرنده</a:t>
            </a:r>
            <a:r>
              <a:rPr lang="fa-IR" sz="2400" b="1" i="0" u="none" strike="noStrike" kern="100" baseline="0" dirty="0">
                <a:solidFill>
                  <a:srgbClr val="FF0000"/>
                </a:solidFill>
                <a:cs typeface="B Nazanin" panose="00000400000000000000" pitchFamily="2" charset="-78"/>
              </a:rPr>
              <a:t> پيوند:</a:t>
            </a:r>
          </a:p>
          <a:p>
            <a:pPr marL="0" indent="0">
              <a:buNone/>
            </a:pPr>
            <a:endParaRPr lang="fa-IR" sz="2400" b="1" i="0" u="none" strike="noStrike" kern="100" baseline="0" dirty="0">
              <a:solidFill>
                <a:srgbClr val="FF0000"/>
              </a:solidFill>
              <a:cs typeface="B Nazanin" panose="00000400000000000000" pitchFamily="2" charset="-78"/>
            </a:endParaRPr>
          </a:p>
          <a:p>
            <a:pPr lvl="1"/>
            <a:r>
              <a:rPr lang="fa-IR" sz="2400" i="0" u="none" strike="noStrike" kern="100" baseline="0" dirty="0">
                <a:cs typeface="B Nazanin" panose="00000400000000000000" pitchFamily="2" charset="-78"/>
              </a:rPr>
              <a:t>متأسفانه </a:t>
            </a:r>
            <a:r>
              <a:rPr lang="fa-IR" sz="2400" i="0" u="none" strike="noStrike" kern="100" baseline="0" dirty="0" err="1">
                <a:cs typeface="B Nazanin" panose="00000400000000000000" pitchFamily="2" charset="-78"/>
              </a:rPr>
              <a:t>امكان</a:t>
            </a:r>
            <a:r>
              <a:rPr lang="fa-IR" sz="2400" i="0" u="none" strike="noStrike" kern="100" baseline="0" dirty="0">
                <a:cs typeface="B Nazanin" panose="00000400000000000000" pitchFamily="2" charset="-78"/>
              </a:rPr>
              <a:t> اعمال </a:t>
            </a:r>
            <a:r>
              <a:rPr lang="fa-IR" sz="2400" i="0" u="none" strike="noStrike" kern="100" baseline="0" dirty="0" err="1">
                <a:solidFill>
                  <a:srgbClr val="FF0000"/>
                </a:solidFill>
                <a:cs typeface="B Nazanin" panose="00000400000000000000" pitchFamily="2" charset="-78"/>
              </a:rPr>
              <a:t>شيوههاي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Nazanin" panose="00000400000000000000" pitchFamily="2" charset="-78"/>
              </a:rPr>
              <a:t>غيراخلاقي</a:t>
            </a:r>
            <a:r>
              <a:rPr lang="fa-IR" sz="2400" i="0" u="none" strike="noStrike" kern="100" baseline="0" dirty="0">
                <a:solidFill>
                  <a:srgbClr val="FF0000"/>
                </a:solidFill>
                <a:cs typeface="B Nazanin" panose="00000400000000000000" pitchFamily="2" charset="-78"/>
              </a:rPr>
              <a:t>  در نحوه انتخاب </a:t>
            </a:r>
            <a:r>
              <a:rPr lang="fa-IR" sz="2400" i="0" u="none" strike="noStrike" kern="100" baseline="0" dirty="0">
                <a:cs typeface="B Nazanin" panose="00000400000000000000" pitchFamily="2" charset="-78"/>
              </a:rPr>
              <a:t>گیرنده وجود دارد. </a:t>
            </a:r>
            <a:endParaRPr lang="fa-IR" sz="2400" kern="100" dirty="0"/>
          </a:p>
          <a:p>
            <a:pPr lvl="1"/>
            <a:r>
              <a:rPr lang="fa-IR" sz="2400" i="0" u="none" strike="noStrike" kern="100" baseline="0" dirty="0">
                <a:cs typeface="B Nazanin" panose="00000400000000000000" pitchFamily="2" charset="-78"/>
              </a:rPr>
              <a:t>متأسفانه گاه </a:t>
            </a:r>
            <a:r>
              <a:rPr lang="fa-IR" sz="2400" i="0" u="none" strike="noStrike" kern="100" baseline="0" dirty="0">
                <a:cs typeface="B Compset" panose="00000400000000000000" pitchFamily="2" charset="-78"/>
              </a:rPr>
              <a:t>وجود </a:t>
            </a:r>
            <a:r>
              <a:rPr lang="fa-IR" sz="2400" i="0" u="none" strike="noStrike" kern="100" baseline="0" dirty="0">
                <a:solidFill>
                  <a:srgbClr val="FF0000"/>
                </a:solidFill>
                <a:cs typeface="B Compset" panose="00000400000000000000" pitchFamily="2" charset="-78"/>
              </a:rPr>
              <a:t>پاداش و توان </a:t>
            </a:r>
            <a:r>
              <a:rPr lang="fa-IR" sz="2400" i="0" u="none" strike="noStrike" kern="100" baseline="0" dirty="0" err="1">
                <a:solidFill>
                  <a:srgbClr val="FF0000"/>
                </a:solidFill>
                <a:cs typeface="B Compset" panose="00000400000000000000" pitchFamily="2" charset="-78"/>
              </a:rPr>
              <a:t>مادي</a:t>
            </a:r>
            <a:r>
              <a:rPr lang="fa-IR" sz="2400" i="0" u="none" strike="noStrike" kern="100" baseline="0" dirty="0">
                <a:solidFill>
                  <a:srgbClr val="FF0000"/>
                </a:solidFill>
                <a:cs typeface="B Compset" panose="00000400000000000000" pitchFamily="2" charset="-78"/>
              </a:rPr>
              <a:t> در </a:t>
            </a:r>
            <a:r>
              <a:rPr lang="fa-IR" sz="2400" i="0" u="none" strike="noStrike" kern="100" baseline="0" dirty="0" err="1">
                <a:solidFill>
                  <a:srgbClr val="FF0000"/>
                </a:solidFill>
                <a:cs typeface="B Compset" panose="00000400000000000000" pitchFamily="2" charset="-78"/>
              </a:rPr>
              <a:t>گيرنده</a:t>
            </a:r>
            <a:r>
              <a:rPr lang="fa-IR" sz="2400" i="0" u="none" strike="noStrike" kern="100" baseline="0" dirty="0">
                <a:solidFill>
                  <a:srgbClr val="FF0000"/>
                </a:solidFill>
                <a:cs typeface="B Compset" panose="00000400000000000000" pitchFamily="2" charset="-78"/>
              </a:rPr>
              <a:t> عضو</a:t>
            </a:r>
            <a:r>
              <a:rPr lang="fa-IR" sz="2400" i="0" u="none" strike="noStrike" kern="100" baseline="0" dirty="0">
                <a:cs typeface="B Nazanin" panose="00000400000000000000" pitchFamily="2" charset="-78"/>
              </a:rPr>
              <a:t>، تنها </a:t>
            </a:r>
            <a:r>
              <a:rPr lang="fa-IR" sz="2400" i="0" u="none" strike="noStrike" kern="100" baseline="0" dirty="0" err="1">
                <a:cs typeface="B Nazanin" panose="00000400000000000000" pitchFamily="2" charset="-78"/>
              </a:rPr>
              <a:t>عاملي</a:t>
            </a:r>
            <a:r>
              <a:rPr lang="fa-IR" sz="2400" i="0" u="none" strike="noStrike" kern="100" baseline="0" dirty="0">
                <a:cs typeface="B Nazanin" panose="00000400000000000000" pitchFamily="2" charset="-78"/>
              </a:rPr>
              <a:t> است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فردگيرنده</a:t>
            </a:r>
            <a:r>
              <a:rPr lang="fa-IR" sz="2400" i="0" u="none" strike="noStrike" kern="100" baseline="0" dirty="0">
                <a:cs typeface="B Nazanin" panose="00000400000000000000" pitchFamily="2" charset="-78"/>
              </a:rPr>
              <a:t> پيوند را مشخص  </a:t>
            </a:r>
            <a:r>
              <a:rPr lang="fa-IR" sz="2400" i="0" u="none" strike="noStrike" kern="100" baseline="0" dirty="0" err="1">
                <a:cs typeface="B Nazanin" panose="00000400000000000000" pitchFamily="2" charset="-78"/>
              </a:rPr>
              <a:t>ميسازد</a:t>
            </a:r>
            <a:r>
              <a:rPr lang="fa-IR" sz="2400" i="0" u="none" strike="noStrike" kern="100" baseline="0" dirty="0">
                <a:cs typeface="B Nazanin" panose="00000400000000000000" pitchFamily="2" charset="-78"/>
              </a:rPr>
              <a:t>. </a:t>
            </a:r>
          </a:p>
          <a:p>
            <a:pPr lvl="1"/>
            <a:endParaRPr lang="fa-IR" sz="2400" i="0" u="none" strike="noStrike" kern="100" baseline="0" dirty="0">
              <a:cs typeface="B Nazanin" panose="00000400000000000000" pitchFamily="2" charset="-78"/>
            </a:endParaRPr>
          </a:p>
          <a:p>
            <a:pPr lvl="1"/>
            <a:r>
              <a:rPr lang="fa-IR" sz="2400" i="0" u="none" strike="noStrike" kern="100" baseline="0" dirty="0" err="1">
                <a:solidFill>
                  <a:srgbClr val="FF0000"/>
                </a:solidFill>
                <a:cs typeface="B Compset" panose="00000400000000000000" pitchFamily="2" charset="-78"/>
              </a:rPr>
              <a:t>معيارهاي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دقيق</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علمي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جهت </a:t>
            </a:r>
            <a:r>
              <a:rPr lang="fa-IR" sz="2400" i="0" u="none" strike="noStrike" kern="100" baseline="0" dirty="0" err="1">
                <a:cs typeface="B Nazanin" panose="00000400000000000000" pitchFamily="2" charset="-78"/>
              </a:rPr>
              <a:t>تعيين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اولويت</a:t>
            </a:r>
            <a:r>
              <a:rPr lang="fa-IR" sz="2400" i="0" u="none" strike="noStrike" kern="100" baseline="0" dirty="0">
                <a:cs typeface="B Nazanin" panose="00000400000000000000" pitchFamily="2" charset="-78"/>
              </a:rPr>
              <a:t> در عمل </a:t>
            </a:r>
            <a:r>
              <a:rPr lang="fa-IR" sz="2400" i="0" u="none" strike="noStrike" kern="100" baseline="0" dirty="0" err="1">
                <a:cs typeface="B Nazanin" panose="00000400000000000000" pitchFamily="2" charset="-78"/>
              </a:rPr>
              <a:t>جراحي</a:t>
            </a:r>
            <a:r>
              <a:rPr lang="fa-IR" sz="2400" i="0" u="none" strike="noStrike" kern="100" baseline="0" dirty="0">
                <a:cs typeface="B Nazanin" panose="00000400000000000000" pitchFamily="2" charset="-78"/>
              </a:rPr>
              <a:t> پيوند عضو </a:t>
            </a:r>
            <a:r>
              <a:rPr lang="fa-IR" sz="2400" i="0" u="none" strike="noStrike" kern="100" baseline="0" dirty="0" err="1">
                <a:cs typeface="B Nazanin" panose="00000400000000000000" pitchFamily="2" charset="-78"/>
              </a:rPr>
              <a:t>بايد</a:t>
            </a:r>
            <a:r>
              <a:rPr lang="fa-IR" sz="2400" i="0" u="none" strike="noStrike" kern="100" baseline="0" dirty="0">
                <a:cs typeface="B Nazanin" panose="00000400000000000000" pitchFamily="2" charset="-78"/>
              </a:rPr>
              <a:t> به طور مشخص و </a:t>
            </a:r>
            <a:r>
              <a:rPr lang="fa-IR" sz="2400" i="0" u="none" strike="noStrike" kern="100" baseline="0" dirty="0" err="1">
                <a:cs typeface="B Nazanin" panose="00000400000000000000" pitchFamily="2" charset="-78"/>
              </a:rPr>
              <a:t>قانوني</a:t>
            </a:r>
            <a:r>
              <a:rPr lang="fa-IR" sz="2400" i="0" u="none" strike="noStrike" kern="100" baseline="0" dirty="0">
                <a:cs typeface="B Nazanin" panose="00000400000000000000" pitchFamily="2" charset="-78"/>
              </a:rPr>
              <a:t> در دسترس </a:t>
            </a:r>
            <a:r>
              <a:rPr lang="fa-IR" sz="2400" i="0" u="none" strike="noStrike" kern="100" baseline="0" dirty="0" err="1">
                <a:cs typeface="B Nazanin" panose="00000400000000000000" pitchFamily="2" charset="-78"/>
              </a:rPr>
              <a:t>مراكز</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پزشكي</a:t>
            </a:r>
            <a:r>
              <a:rPr lang="fa-IR" sz="2400" i="0" u="none" strike="noStrike" kern="100" baseline="0" dirty="0">
                <a:cs typeface="B Nazanin" panose="00000400000000000000" pitchFamily="2" charset="-78"/>
              </a:rPr>
              <a:t> باشند و نسبت به  آنها </a:t>
            </a:r>
            <a:r>
              <a:rPr lang="fa-IR" sz="2400" i="0" u="none" strike="noStrike" kern="100" baseline="0" dirty="0">
                <a:solidFill>
                  <a:srgbClr val="FF0000"/>
                </a:solidFill>
                <a:cs typeface="B Nazanin" panose="00000400000000000000" pitchFamily="2" charset="-78"/>
              </a:rPr>
              <a:t>نظارت </a:t>
            </a:r>
            <a:r>
              <a:rPr lang="fa-IR" sz="2400" i="0" u="none" strike="noStrike" kern="100" baseline="0" dirty="0" err="1">
                <a:solidFill>
                  <a:srgbClr val="FF0000"/>
                </a:solidFill>
                <a:cs typeface="B Nazanin" panose="00000400000000000000" pitchFamily="2" charset="-78"/>
              </a:rPr>
              <a:t>كافي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صورت </a:t>
            </a:r>
            <a:r>
              <a:rPr lang="fa-IR" sz="2400" i="0" u="none" strike="noStrike" kern="100" baseline="0" dirty="0" err="1">
                <a:cs typeface="B Nazanin" panose="00000400000000000000" pitchFamily="2" charset="-78"/>
              </a:rPr>
              <a:t>گيرد</a:t>
            </a:r>
            <a:r>
              <a:rPr lang="fa-IR" sz="2400" i="0" u="none" strike="noStrike" kern="100" baseline="0" dirty="0">
                <a:cs typeface="B Nazanin" panose="00000400000000000000" pitchFamily="2" charset="-78"/>
              </a:rPr>
              <a:t>. </a:t>
            </a:r>
          </a:p>
        </p:txBody>
      </p:sp>
      <p:sp>
        <p:nvSpPr>
          <p:cNvPr id="4" name="Footer Placeholder 3">
            <a:extLst>
              <a:ext uri="{FF2B5EF4-FFF2-40B4-BE49-F238E27FC236}">
                <a16:creationId xmlns:a16="http://schemas.microsoft.com/office/drawing/2014/main" id="{06EBD414-3E9E-D3BB-195A-792358D3151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0348681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DF31-4A80-B21E-9543-448F12AF46DD}"/>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از </a:t>
            </a:r>
            <a:r>
              <a:rPr lang="fa-IR" b="0" i="0" u="none" strike="noStrike" kern="100" baseline="0" dirty="0" err="1">
                <a:solidFill>
                  <a:srgbClr val="7030A0"/>
                </a:solidFill>
                <a:cs typeface="B Titr" panose="00000700000000000000" pitchFamily="2" charset="-78"/>
              </a:rPr>
              <a:t>شرايط</a:t>
            </a:r>
            <a:r>
              <a:rPr lang="fa-IR" b="0" i="0" u="none" strike="noStrike" kern="100" baseline="0" dirty="0">
                <a:solidFill>
                  <a:srgbClr val="7030A0"/>
                </a:solidFill>
                <a:cs typeface="B Titr" panose="00000700000000000000" pitchFamily="2" charset="-78"/>
              </a:rPr>
              <a:t> مهم انتخاب فرد </a:t>
            </a:r>
            <a:r>
              <a:rPr lang="fa-IR" b="0" i="0" u="none" strike="noStrike" kern="100" baseline="0" dirty="0" err="1">
                <a:solidFill>
                  <a:srgbClr val="7030A0"/>
                </a:solidFill>
                <a:cs typeface="B Titr" panose="00000700000000000000" pitchFamily="2" charset="-78"/>
              </a:rPr>
              <a:t>گيرنده</a:t>
            </a:r>
            <a:r>
              <a:rPr lang="fa-IR" b="0" i="0" u="none" strike="noStrike" kern="100" baseline="0" dirty="0">
                <a:solidFill>
                  <a:srgbClr val="7030A0"/>
                </a:solidFill>
                <a:cs typeface="B Titr" panose="00000700000000000000" pitchFamily="2" charset="-78"/>
              </a:rPr>
              <a:t> پيوند:</a:t>
            </a:r>
          </a:p>
        </p:txBody>
      </p:sp>
      <p:sp>
        <p:nvSpPr>
          <p:cNvPr id="3" name="Text Placeholder 2">
            <a:extLst>
              <a:ext uri="{FF2B5EF4-FFF2-40B4-BE49-F238E27FC236}">
                <a16:creationId xmlns:a16="http://schemas.microsoft.com/office/drawing/2014/main" id="{52CFE373-9037-EECA-DC05-E254DAF94F07}"/>
              </a:ext>
            </a:extLst>
          </p:cNvPr>
          <p:cNvSpPr>
            <a:spLocks noGrp="1"/>
          </p:cNvSpPr>
          <p:nvPr>
            <p:ph type="body" idx="1"/>
          </p:nvPr>
        </p:nvSpPr>
        <p:spPr/>
        <p:txBody>
          <a:bodyPr>
            <a:normAutofit/>
          </a:bodyPr>
          <a:lstStyle/>
          <a:p>
            <a:pPr marL="0" indent="0">
              <a:buNone/>
            </a:pPr>
            <a:r>
              <a:rPr lang="fa-IR" sz="2400" b="1" i="0" u="none" strike="noStrike" kern="100" baseline="0" dirty="0">
                <a:solidFill>
                  <a:srgbClr val="FF0000"/>
                </a:solidFill>
                <a:cs typeface="B Compset" panose="00000400000000000000" pitchFamily="2" charset="-78"/>
              </a:rPr>
              <a:t>از </a:t>
            </a:r>
            <a:r>
              <a:rPr lang="fa-IR" sz="2400" b="1" i="0" u="none" strike="noStrike" kern="100" baseline="0" dirty="0" err="1">
                <a:solidFill>
                  <a:srgbClr val="FF0000"/>
                </a:solidFill>
                <a:cs typeface="B Compset" panose="00000400000000000000" pitchFamily="2" charset="-78"/>
              </a:rPr>
              <a:t>شرايط</a:t>
            </a:r>
            <a:r>
              <a:rPr lang="fa-IR" sz="2400" b="1" i="0" u="none" strike="noStrike" kern="100" baseline="0" dirty="0">
                <a:solidFill>
                  <a:srgbClr val="FF0000"/>
                </a:solidFill>
                <a:cs typeface="B Compset" panose="00000400000000000000" pitchFamily="2" charset="-78"/>
              </a:rPr>
              <a:t> یا عوامل مهم انتخاب </a:t>
            </a:r>
            <a:r>
              <a:rPr lang="fa-IR" sz="2400" b="1" i="0" u="none" strike="noStrike" kern="100" baseline="0" dirty="0" err="1">
                <a:solidFill>
                  <a:srgbClr val="FF0000"/>
                </a:solidFill>
                <a:cs typeface="B Compset" panose="00000400000000000000" pitchFamily="2" charset="-78"/>
              </a:rPr>
              <a:t>فردگيرنده</a:t>
            </a:r>
            <a:r>
              <a:rPr lang="fa-IR" sz="2400" b="1" i="0" u="none" strike="noStrike" kern="100" baseline="0" dirty="0">
                <a:solidFill>
                  <a:srgbClr val="FF0000"/>
                </a:solidFill>
                <a:cs typeface="B Compset" panose="00000400000000000000" pitchFamily="2" charset="-78"/>
              </a:rPr>
              <a:t> پيوند:</a:t>
            </a:r>
          </a:p>
          <a:p>
            <a:pPr marL="0" indent="0">
              <a:buNone/>
            </a:pPr>
            <a:endParaRPr lang="fa-IR" sz="2400" b="1" i="0" u="none" strike="noStrike" kern="100" baseline="0" dirty="0">
              <a:solidFill>
                <a:srgbClr val="FF0000"/>
              </a:solidFill>
              <a:cs typeface="B Compset" panose="00000400000000000000" pitchFamily="2" charset="-78"/>
            </a:endParaRPr>
          </a:p>
          <a:p>
            <a:pPr marL="914400" lvl="2" indent="0">
              <a:buNone/>
            </a:pPr>
            <a:r>
              <a:rPr lang="fa-IR" sz="2400" b="0" i="0" u="none" strike="noStrike" kern="100" baseline="0" dirty="0">
                <a:cs typeface="B Nazanin" panose="00000400000000000000" pitchFamily="2" charset="-78"/>
              </a:rPr>
              <a:t>1) بالا بودن احتمال </a:t>
            </a:r>
            <a:r>
              <a:rPr lang="fa-IR" sz="2400" b="0" i="0" u="none" strike="noStrike" kern="100" baseline="0" dirty="0" err="1">
                <a:solidFill>
                  <a:srgbClr val="FF0000"/>
                </a:solidFill>
                <a:cs typeface="B Nazanin" panose="00000400000000000000" pitchFamily="2" charset="-78"/>
              </a:rPr>
              <a:t>موفقيت</a:t>
            </a:r>
            <a:r>
              <a:rPr lang="fa-IR" sz="2400" b="0" i="0" u="none" strike="noStrike" kern="100" baseline="0" dirty="0">
                <a:cs typeface="B Nazanin" panose="00000400000000000000" pitchFamily="2" charset="-78"/>
              </a:rPr>
              <a:t> پيوند</a:t>
            </a:r>
          </a:p>
          <a:p>
            <a:pPr marL="914400" lvl="2" indent="0">
              <a:buNone/>
            </a:pPr>
            <a:r>
              <a:rPr lang="fa-IR" sz="2400" b="0" i="0" u="none" strike="noStrike" kern="100" baseline="0" dirty="0">
                <a:cs typeface="B Nazanin" panose="00000400000000000000" pitchFamily="2" charset="-78"/>
              </a:rPr>
              <a:t>2) طول </a:t>
            </a:r>
            <a:r>
              <a:rPr lang="fa-IR" sz="2400" b="0" i="0" u="none" strike="noStrike" kern="100" baseline="0" dirty="0">
                <a:solidFill>
                  <a:srgbClr val="FF0000"/>
                </a:solidFill>
                <a:cs typeface="B Nazanin" panose="00000400000000000000" pitchFamily="2" charset="-78"/>
              </a:rPr>
              <a:t>عمر عضو </a:t>
            </a:r>
            <a:r>
              <a:rPr lang="fa-IR" sz="2400" b="0" i="0" u="none" strike="noStrike" kern="100" baseline="0" dirty="0" err="1">
                <a:cs typeface="B Nazanin" panose="00000400000000000000" pitchFamily="2" charset="-78"/>
              </a:rPr>
              <a:t>پيوندي</a:t>
            </a:r>
            <a:endParaRPr lang="fa-IR" sz="2400" b="0" i="0" u="none" strike="noStrike" kern="100" baseline="0" dirty="0">
              <a:cs typeface="B Nazanin" panose="00000400000000000000" pitchFamily="2" charset="-78"/>
            </a:endParaRPr>
          </a:p>
          <a:p>
            <a:pPr marL="914400" lvl="2" indent="0">
              <a:buNone/>
            </a:pPr>
            <a:r>
              <a:rPr lang="fa-IR" sz="2400" b="0" i="0" u="none" strike="noStrike" kern="100" baseline="0" dirty="0">
                <a:cs typeface="B Nazanin" panose="00000400000000000000" pitchFamily="2" charset="-78"/>
              </a:rPr>
              <a:t>3) </a:t>
            </a:r>
            <a:r>
              <a:rPr lang="fa-IR" sz="2400" b="0" i="0" u="none" strike="noStrike" kern="100" baseline="0" dirty="0">
                <a:solidFill>
                  <a:srgbClr val="FF0000"/>
                </a:solidFill>
                <a:cs typeface="B Nazanin" panose="00000400000000000000" pitchFamily="2" charset="-78"/>
              </a:rPr>
              <a:t>طول عمر </a:t>
            </a:r>
            <a:r>
              <a:rPr lang="fa-IR" sz="2400" b="0" i="0" u="none" strike="noStrike" kern="100" baseline="0" dirty="0">
                <a:cs typeface="B Nazanin" panose="00000400000000000000" pitchFamily="2" charset="-78"/>
              </a:rPr>
              <a:t>و </a:t>
            </a:r>
            <a:r>
              <a:rPr lang="fa-IR" sz="2400" b="0" i="0" u="none" strike="noStrike" kern="100" baseline="0" dirty="0" err="1">
                <a:solidFill>
                  <a:srgbClr val="FF0000"/>
                </a:solidFill>
                <a:cs typeface="B Nazanin" panose="00000400000000000000" pitchFamily="2" charset="-78"/>
              </a:rPr>
              <a:t>كيفيت</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زندگي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بيمار</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گيرنده</a:t>
            </a:r>
            <a:r>
              <a:rPr lang="fa-IR" sz="2400" b="0" i="0" u="none" strike="noStrike" kern="100" baseline="0" dirty="0">
                <a:cs typeface="B Nazanin" panose="00000400000000000000" pitchFamily="2" charset="-78"/>
              </a:rPr>
              <a:t> پيوند</a:t>
            </a:r>
          </a:p>
          <a:p>
            <a:pPr marL="914400" lvl="2" indent="0">
              <a:buNone/>
            </a:pPr>
            <a:r>
              <a:rPr lang="fa-IR" sz="2400" b="0" i="0" u="none" strike="noStrike" kern="100" baseline="0" dirty="0">
                <a:cs typeface="B Nazanin" panose="00000400000000000000" pitchFamily="2" charset="-78"/>
              </a:rPr>
              <a:t>4) </a:t>
            </a:r>
            <a:r>
              <a:rPr lang="fa-IR" sz="2400" b="0" i="0" u="none" strike="noStrike" kern="100" baseline="0" dirty="0" err="1">
                <a:cs typeface="B Nazanin" panose="00000400000000000000" pitchFamily="2" charset="-78"/>
              </a:rPr>
              <a:t>ميزان</a:t>
            </a:r>
            <a:r>
              <a:rPr lang="fa-IR" sz="2400" b="0" i="0" u="none" strike="noStrike" kern="100" baseline="0" dirty="0">
                <a:cs typeface="B Nazanin" panose="00000400000000000000" pitchFamily="2" charset="-78"/>
              </a:rPr>
              <a:t> بازگشت به </a:t>
            </a:r>
            <a:r>
              <a:rPr lang="fa-IR" sz="2400" b="0" i="0" u="none" strike="noStrike" kern="100" baseline="0" dirty="0" err="1">
                <a:solidFill>
                  <a:srgbClr val="FF0000"/>
                </a:solidFill>
                <a:cs typeface="B Nazanin" panose="00000400000000000000" pitchFamily="2" charset="-78"/>
              </a:rPr>
              <a:t>حيات</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طبيعي</a:t>
            </a:r>
            <a:r>
              <a:rPr lang="fa-IR" sz="2400" b="0" i="0" u="none" strike="noStrike" kern="100" baseline="0" dirty="0">
                <a:cs typeface="B Nazanin" panose="00000400000000000000" pitchFamily="2" charset="-78"/>
              </a:rPr>
              <a:t>.</a:t>
            </a:r>
          </a:p>
          <a:p>
            <a:pPr marL="914400" lvl="2" indent="0">
              <a:buNone/>
            </a:pPr>
            <a:r>
              <a:rPr lang="fa-IR" sz="2400" b="0" i="0" u="none" strike="noStrike" kern="100" baseline="0" dirty="0">
                <a:cs typeface="B Nazanin" panose="00000400000000000000" pitchFamily="2" charset="-78"/>
              </a:rPr>
              <a:t>5) </a:t>
            </a:r>
            <a:r>
              <a:rPr lang="fa-IR" sz="2400" b="0" i="0" u="none" strike="noStrike" kern="100" baseline="0" dirty="0" err="1">
                <a:cs typeface="B Nazanin" panose="00000400000000000000" pitchFamily="2" charset="-78"/>
              </a:rPr>
              <a:t>شناسايي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بيماران</a:t>
            </a:r>
            <a:r>
              <a:rPr lang="fa-IR" sz="2400" b="0" i="0" u="none" strike="noStrike" kern="100" baseline="0" dirty="0">
                <a:solidFill>
                  <a:srgbClr val="FF0000"/>
                </a:solidFill>
                <a:cs typeface="B Nazanin" panose="00000400000000000000" pitchFamily="2" charset="-78"/>
              </a:rPr>
              <a:t> اورژانس</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4D67842D-79AC-4B88-7339-5E66C28A25E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2218699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EA502-10B8-7168-2811-D82463BD36A5}"/>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شرایط خاص</a:t>
            </a:r>
          </a:p>
        </p:txBody>
      </p:sp>
      <p:sp>
        <p:nvSpPr>
          <p:cNvPr id="3" name="Text Placeholder 2">
            <a:extLst>
              <a:ext uri="{FF2B5EF4-FFF2-40B4-BE49-F238E27FC236}">
                <a16:creationId xmlns:a16="http://schemas.microsoft.com/office/drawing/2014/main" id="{DD76A89C-0259-B577-F17F-5350723B5F25}"/>
              </a:ext>
            </a:extLst>
          </p:cNvPr>
          <p:cNvSpPr>
            <a:spLocks noGrp="1"/>
          </p:cNvSpPr>
          <p:nvPr>
            <p:ph type="body" idx="1"/>
          </p:nvPr>
        </p:nvSpPr>
        <p:spPr>
          <a:xfrm>
            <a:off x="838200" y="1865377"/>
            <a:ext cx="10515600" cy="4311586"/>
          </a:xfrm>
        </p:spPr>
        <p:txBody>
          <a:bodyPr>
            <a:normAutofit/>
          </a:bodyPr>
          <a:lstStyle/>
          <a:p>
            <a:r>
              <a:rPr lang="fa-IR" sz="2400" b="0" i="0" u="none" strike="noStrike" kern="100" baseline="0" dirty="0">
                <a:cs typeface="B Nazanin" panose="00000400000000000000" pitchFamily="2" charset="-78"/>
              </a:rPr>
              <a:t>در </a:t>
            </a:r>
            <a:r>
              <a:rPr lang="fa-IR" sz="2400" b="0" i="0" u="none" strike="noStrike" kern="100" baseline="0" dirty="0" err="1">
                <a:cs typeface="B Nazanin" panose="00000400000000000000" pitchFamily="2" charset="-78"/>
              </a:rPr>
              <a:t>بعضي</a:t>
            </a:r>
            <a:r>
              <a:rPr lang="fa-IR" sz="2400" b="0" i="0" u="none" strike="noStrike" kern="100" baseline="0" dirty="0">
                <a:cs typeface="B Nazanin" panose="00000400000000000000" pitchFamily="2" charset="-78"/>
              </a:rPr>
              <a:t> از جوامع  عوامل </a:t>
            </a:r>
            <a:r>
              <a:rPr lang="fa-IR" sz="2400" kern="100" dirty="0"/>
              <a:t>زیر اولویت تحت </a:t>
            </a:r>
            <a:r>
              <a:rPr lang="fa-IR" sz="2400" kern="100" dirty="0" err="1"/>
              <a:t>الشعاع</a:t>
            </a:r>
            <a:r>
              <a:rPr lang="fa-IR" sz="2400" kern="100" dirty="0"/>
              <a:t> قرار دهد.</a:t>
            </a:r>
          </a:p>
          <a:p>
            <a:pPr marL="1371600" lvl="2" indent="-457200">
              <a:buFont typeface="+mj-lt"/>
              <a:buAutoNum type="arabicPeriod"/>
            </a:pPr>
            <a:r>
              <a:rPr lang="fa-IR" sz="2400" b="0" i="0" u="none" strike="noStrike" kern="100" baseline="0" dirty="0" err="1">
                <a:cs typeface="B Nazanin" panose="00000400000000000000" pitchFamily="2" charset="-78"/>
              </a:rPr>
              <a:t>ميزان</a:t>
            </a:r>
            <a:r>
              <a:rPr lang="fa-IR" sz="2400" b="0" i="0" u="none" strike="noStrike" kern="100" baseline="0" dirty="0">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مفيدبودن</a:t>
            </a:r>
            <a:r>
              <a:rPr lang="fa-IR" sz="2400" b="1" i="0" u="none" strike="noStrike" kern="100" baseline="0" dirty="0">
                <a:solidFill>
                  <a:srgbClr val="FF0000"/>
                </a:solidFill>
                <a:cs typeface="B Compset" panose="00000400000000000000" pitchFamily="2" charset="-78"/>
              </a:rPr>
              <a:t> فرد </a:t>
            </a:r>
            <a:r>
              <a:rPr lang="fa-IR" sz="2400" b="1" i="0" u="none" strike="noStrike" kern="100" baseline="0" dirty="0" err="1">
                <a:solidFill>
                  <a:srgbClr val="FF0000"/>
                </a:solidFill>
                <a:cs typeface="B Compset" panose="00000400000000000000" pitchFamily="2" charset="-78"/>
              </a:rPr>
              <a:t>براي</a:t>
            </a:r>
            <a:r>
              <a:rPr lang="fa-IR" sz="2400" b="1" i="0" u="none" strike="noStrike" kern="100" baseline="0" dirty="0">
                <a:solidFill>
                  <a:srgbClr val="FF0000"/>
                </a:solidFill>
                <a:cs typeface="B Compset" panose="00000400000000000000" pitchFamily="2" charset="-78"/>
              </a:rPr>
              <a:t> جامعه</a:t>
            </a:r>
          </a:p>
          <a:p>
            <a:pPr marL="1371600" lvl="2" indent="-457200">
              <a:buFont typeface="+mj-lt"/>
              <a:buAutoNum type="arabicPeriod"/>
            </a:pPr>
            <a:r>
              <a:rPr lang="fa-IR" sz="2400" b="1" i="0" u="none" strike="noStrike" kern="100" baseline="0" dirty="0" err="1">
                <a:solidFill>
                  <a:srgbClr val="FF0000"/>
                </a:solidFill>
                <a:cs typeface="B Compset" panose="00000400000000000000" pitchFamily="2" charset="-78"/>
              </a:rPr>
              <a:t>تمايل</a:t>
            </a:r>
            <a:r>
              <a:rPr lang="fa-IR" sz="2400" b="1" i="0" u="none" strike="noStrike" kern="100" baseline="0" dirty="0">
                <a:solidFill>
                  <a:srgbClr val="FF0000"/>
                </a:solidFill>
                <a:cs typeface="B Compset" panose="00000400000000000000" pitchFamily="2" charset="-78"/>
              </a:rPr>
              <a:t> فرد دهنده </a:t>
            </a:r>
            <a:r>
              <a:rPr lang="fa-IR" sz="2400" b="0" i="0" u="none" strike="noStrike" kern="100" baseline="0" dirty="0">
                <a:cs typeface="B Nazanin" panose="00000400000000000000" pitchFamily="2" charset="-78"/>
              </a:rPr>
              <a:t>به </a:t>
            </a:r>
            <a:r>
              <a:rPr lang="fa-IR" sz="2400" b="0" i="0" u="none" strike="noStrike" kern="100" baseline="0" dirty="0" err="1">
                <a:cs typeface="B Nazanin" panose="00000400000000000000" pitchFamily="2" charset="-78"/>
              </a:rPr>
              <a:t>اهداي</a:t>
            </a:r>
            <a:r>
              <a:rPr lang="fa-IR" sz="2400" b="0" i="0" u="none" strike="noStrike" kern="100" baseline="0" dirty="0">
                <a:cs typeface="B Nazanin" panose="00000400000000000000" pitchFamily="2" charset="-78"/>
              </a:rPr>
              <a:t> عضو به </a:t>
            </a:r>
            <a:r>
              <a:rPr lang="fa-IR" sz="2400" b="0" i="0" u="none" strike="noStrike" kern="100" baseline="0" dirty="0" err="1">
                <a:solidFill>
                  <a:srgbClr val="FF0000"/>
                </a:solidFill>
                <a:cs typeface="B Nazanin" panose="00000400000000000000" pitchFamily="2" charset="-78"/>
              </a:rPr>
              <a:t>فردي</a:t>
            </a:r>
            <a:r>
              <a:rPr lang="fa-IR" sz="2400" b="0" i="0" u="none" strike="noStrike" kern="100" baseline="0" dirty="0">
                <a:solidFill>
                  <a:srgbClr val="FF0000"/>
                </a:solidFill>
                <a:cs typeface="B Nazanin" panose="00000400000000000000" pitchFamily="2" charset="-78"/>
              </a:rPr>
              <a:t> خاص</a:t>
            </a:r>
          </a:p>
          <a:p>
            <a:pPr marL="1371600" lvl="2" indent="-457200">
              <a:buFont typeface="+mj-lt"/>
              <a:buAutoNum type="arabicPeriod"/>
            </a:pPr>
            <a:endParaRPr lang="fa-IR" sz="2400" b="0" i="0" u="none" strike="noStrike" kern="100" baseline="0" dirty="0">
              <a:solidFill>
                <a:srgbClr val="FF0000"/>
              </a:solidFill>
              <a:cs typeface="B Nazanin" panose="00000400000000000000" pitchFamily="2" charset="-78"/>
            </a:endParaRPr>
          </a:p>
          <a:p>
            <a:pPr marR="0" lvl="0" rtl="1"/>
            <a:r>
              <a:rPr lang="fa-IR" sz="2400" b="0" i="0" u="none" strike="noStrike" kern="100" baseline="0" dirty="0">
                <a:cs typeface="B Nazanin" panose="00000400000000000000" pitchFamily="2" charset="-78"/>
              </a:rPr>
              <a:t>اما در هر حال </a:t>
            </a:r>
            <a:r>
              <a:rPr lang="fa-IR" sz="2400" b="0" i="0" u="none" strike="noStrike" kern="100" baseline="0" dirty="0" err="1">
                <a:cs typeface="B Nazanin" panose="00000400000000000000" pitchFamily="2" charset="-78"/>
              </a:rPr>
              <a:t>اولويت</a:t>
            </a:r>
            <a:r>
              <a:rPr lang="fa-IR" sz="2400" b="0" i="0" u="none" strike="noStrike" kern="100" baseline="0" dirty="0">
                <a:cs typeface="B Nazanin" panose="00000400000000000000" pitchFamily="2" charset="-78"/>
              </a:rPr>
              <a:t> دادن به افراد </a:t>
            </a:r>
            <a:r>
              <a:rPr lang="fa-IR" sz="2400" b="0" i="0" u="none" strike="noStrike" kern="100" baseline="0" dirty="0" err="1">
                <a:solidFill>
                  <a:srgbClr val="FF0000"/>
                </a:solidFill>
                <a:cs typeface="B Nazanin" panose="00000400000000000000" pitchFamily="2" charset="-78"/>
              </a:rPr>
              <a:t>داراي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وجهه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اجتماعي</a:t>
            </a:r>
            <a:r>
              <a:rPr lang="fa-IR" sz="2400" b="0" i="0" u="none" strike="noStrike" kern="100" baseline="0" dirty="0">
                <a:cs typeface="B Nazanin" panose="00000400000000000000" pitchFamily="2" charset="-78"/>
              </a:rPr>
              <a:t>، افراد صاحب جاه و مقام و ثروتمندان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گاه در اثر </a:t>
            </a:r>
            <a:r>
              <a:rPr lang="fa-IR" sz="2400" b="0" i="0" u="none" strike="noStrike" kern="100" baseline="0" dirty="0" err="1">
                <a:cs typeface="B Nazanin" panose="00000400000000000000" pitchFamily="2" charset="-78"/>
              </a:rPr>
              <a:t>كمبود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اعضاي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پيوندي</a:t>
            </a:r>
            <a:r>
              <a:rPr lang="fa-IR" sz="2400" b="0" i="0" u="none" strike="noStrike" kern="100" baseline="0" dirty="0">
                <a:cs typeface="B Nazanin" panose="00000400000000000000" pitchFamily="2" charset="-78"/>
              </a:rPr>
              <a:t> در مقابل  </a:t>
            </a:r>
            <a:r>
              <a:rPr lang="fa-IR" sz="2400" b="0" i="0" u="none" strike="noStrike" kern="100" baseline="0" dirty="0" err="1">
                <a:cs typeface="B Nazanin" panose="00000400000000000000" pitchFamily="2" charset="-78"/>
              </a:rPr>
              <a:t>تقاضاي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زياد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ديده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ميشود</a:t>
            </a:r>
            <a:r>
              <a:rPr lang="fa-IR" sz="2400" b="0" i="0" u="none" strike="noStrike" kern="100" baseline="0" dirty="0">
                <a:cs typeface="B Nazanin" panose="00000400000000000000" pitchFamily="2" charset="-78"/>
              </a:rPr>
              <a:t>، مسلماً</a:t>
            </a:r>
            <a:r>
              <a:rPr lang="fa-IR" sz="2400" b="0" i="0" u="none" strike="noStrike" kern="100" baseline="0" dirty="0">
                <a:latin typeface="Arial" panose="020B0604020202020204" pitchFamily="34" charset="0"/>
                <a:cs typeface="B Nazanin" panose="00000400000000000000" pitchFamily="2" charset="-78"/>
              </a:rPr>
              <a:t> </a:t>
            </a:r>
            <a:r>
              <a:rPr lang="fa-IR" sz="2400" b="1" i="0" u="none" strike="noStrike" kern="100" baseline="0" dirty="0" err="1">
                <a:solidFill>
                  <a:srgbClr val="FF0000"/>
                </a:solidFill>
                <a:latin typeface="Arial" panose="020B0604020202020204" pitchFamily="34" charset="0"/>
                <a:cs typeface="B Compset" panose="00000400000000000000" pitchFamily="2" charset="-78"/>
              </a:rPr>
              <a:t>عملي</a:t>
            </a:r>
            <a:r>
              <a:rPr lang="fa-IR" sz="2400" b="1" i="0" u="none" strike="noStrike" kern="100" baseline="0" dirty="0">
                <a:solidFill>
                  <a:srgbClr val="FF0000"/>
                </a:solidFill>
                <a:latin typeface="Arial" panose="020B0604020202020204" pitchFamily="34" charset="0"/>
                <a:cs typeface="B Compset" panose="00000400000000000000" pitchFamily="2" charset="-78"/>
              </a:rPr>
              <a:t> </a:t>
            </a:r>
            <a:r>
              <a:rPr lang="fa-IR" sz="2400" b="1" i="0" u="none" strike="noStrike" kern="100" baseline="0" dirty="0" err="1">
                <a:solidFill>
                  <a:srgbClr val="FF0000"/>
                </a:solidFill>
                <a:latin typeface="Arial" panose="020B0604020202020204" pitchFamily="34" charset="0"/>
                <a:cs typeface="B Compset" panose="00000400000000000000" pitchFamily="2" charset="-78"/>
              </a:rPr>
              <a:t>غيراخلاقي</a:t>
            </a:r>
            <a:r>
              <a:rPr lang="fa-IR" sz="2400" b="1" i="0" u="none" strike="noStrike" kern="100" baseline="0" dirty="0">
                <a:solidFill>
                  <a:srgbClr val="FF0000"/>
                </a:solidFill>
                <a:latin typeface="Arial" panose="020B0604020202020204" pitchFamily="34" charset="0"/>
                <a:cs typeface="B Compset" panose="00000400000000000000" pitchFamily="2" charset="-78"/>
              </a:rPr>
              <a:t> و خلاف عدالت </a:t>
            </a:r>
            <a:r>
              <a:rPr lang="fa-IR" sz="2400" b="1" i="0" u="none" strike="noStrike" kern="100" baseline="0" dirty="0" err="1">
                <a:solidFill>
                  <a:srgbClr val="FF0000"/>
                </a:solidFill>
                <a:latin typeface="Arial" panose="020B0604020202020204" pitchFamily="34" charset="0"/>
                <a:cs typeface="B Compset" panose="00000400000000000000" pitchFamily="2" charset="-78"/>
              </a:rPr>
              <a:t>اجتماعي</a:t>
            </a:r>
            <a:r>
              <a:rPr lang="fa-IR" sz="2400" b="0" i="0" u="none" strike="noStrike" kern="100" baseline="0" dirty="0">
                <a:solidFill>
                  <a:srgbClr val="FF0000"/>
                </a:solidFill>
                <a:latin typeface="Arial" panose="020B0604020202020204" pitchFamily="34" charset="0"/>
                <a:cs typeface="B Nazanin" panose="00000400000000000000" pitchFamily="2" charset="-78"/>
              </a:rPr>
              <a:t> </a:t>
            </a:r>
            <a:r>
              <a:rPr lang="fa-IR" sz="2400" b="0" i="0" u="none" strike="noStrike" kern="100" baseline="0" dirty="0" err="1">
                <a:latin typeface="Arial" panose="020B0604020202020204" pitchFamily="34" charset="0"/>
                <a:cs typeface="B Nazanin" panose="00000400000000000000" pitchFamily="2" charset="-78"/>
              </a:rPr>
              <a:t>مي‌باشد</a:t>
            </a:r>
            <a:r>
              <a:rPr lang="fa-IR" sz="2400" b="0" i="0" u="none" strike="noStrike" kern="100" baseline="0" dirty="0">
                <a:latin typeface="Arial" panose="020B0604020202020204" pitchFamily="34" charset="0"/>
                <a:cs typeface="B Nazanin" panose="00000400000000000000" pitchFamily="2" charset="-78"/>
              </a:rPr>
              <a:t>.</a:t>
            </a:r>
          </a:p>
          <a:p>
            <a:pPr marR="0" lvl="0" rtl="1"/>
            <a:endParaRPr lang="fa-IR" sz="2400" b="0" i="0" u="none" strike="noStrike" kern="100" baseline="0" dirty="0">
              <a:latin typeface="Arial" panose="020B0604020202020204" pitchFamily="34" charset="0"/>
              <a:cs typeface="B Nazanin" panose="00000400000000000000" pitchFamily="2" charset="-78"/>
            </a:endParaRPr>
          </a:p>
          <a:p>
            <a:pPr marR="0" lvl="0" rtl="1"/>
            <a:r>
              <a:rPr lang="fa-IR" sz="2400" b="1" i="0" u="none" strike="noStrike" kern="100" baseline="0" dirty="0" err="1">
                <a:cs typeface="B Nazanin" panose="00000400000000000000" pitchFamily="2" charset="-78"/>
              </a:rPr>
              <a:t>توصيه</a:t>
            </a:r>
            <a:r>
              <a:rPr lang="fa-IR" sz="2400" b="1" i="0" u="none" strike="noStrike" kern="100" baseline="0" dirty="0">
                <a:cs typeface="B Nazanin" panose="00000400000000000000" pitchFamily="2" charset="-78"/>
              </a:rPr>
              <a:t> </a:t>
            </a:r>
            <a:r>
              <a:rPr lang="fa-IR" sz="2400" b="1" i="0" u="none" strike="noStrike" kern="100" baseline="0" dirty="0" err="1">
                <a:cs typeface="B Nazanin" panose="00000400000000000000" pitchFamily="2" charset="-78"/>
              </a:rPr>
              <a:t>هاي</a:t>
            </a:r>
            <a:r>
              <a:rPr lang="fa-IR" sz="2400" b="1" i="0" u="none" strike="noStrike" kern="100" baseline="0" dirty="0">
                <a:cs typeface="B Nazanin" panose="00000400000000000000" pitchFamily="2" charset="-78"/>
              </a:rPr>
              <a:t> </a:t>
            </a:r>
            <a:r>
              <a:rPr lang="fa-IR" sz="2400" b="1" i="0" u="none" strike="noStrike" kern="100" baseline="0" dirty="0" err="1">
                <a:cs typeface="B Nazanin" panose="00000400000000000000" pitchFamily="2" charset="-78"/>
              </a:rPr>
              <a:t>جديد</a:t>
            </a:r>
            <a:r>
              <a:rPr lang="fa-IR" sz="2400" b="1" i="0" u="none" strike="noStrike" kern="100" baseline="0" dirty="0">
                <a:cs typeface="B Nazanin" panose="00000400000000000000" pitchFamily="2" charset="-78"/>
              </a:rPr>
              <a:t>:</a:t>
            </a:r>
          </a:p>
          <a:p>
            <a:pPr marR="0" lvl="0" rtl="1"/>
            <a:r>
              <a:rPr lang="fa-IR" sz="2400" b="1" i="0" u="none" strike="noStrike" kern="100" baseline="0" dirty="0">
                <a:solidFill>
                  <a:srgbClr val="FF0000"/>
                </a:solidFill>
                <a:cs typeface="B Compset" panose="00000400000000000000" pitchFamily="2" charset="-78"/>
              </a:rPr>
              <a:t>گروه </a:t>
            </a:r>
            <a:r>
              <a:rPr lang="fa-IR" sz="2400" b="1" i="0" u="none" strike="noStrike" kern="100" baseline="0" dirty="0" err="1">
                <a:solidFill>
                  <a:srgbClr val="FF0000"/>
                </a:solidFill>
                <a:cs typeface="B Compset" panose="00000400000000000000" pitchFamily="2" charset="-78"/>
              </a:rPr>
              <a:t>تصميم</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گير</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براي</a:t>
            </a:r>
            <a:r>
              <a:rPr lang="fa-IR" sz="2400" b="1" i="0" u="none" strike="noStrike" kern="100" baseline="0" dirty="0">
                <a:solidFill>
                  <a:srgbClr val="FF0000"/>
                </a:solidFill>
                <a:cs typeface="B Compset" panose="00000400000000000000" pitchFamily="2" charset="-78"/>
              </a:rPr>
              <a:t> دهنده و </a:t>
            </a:r>
            <a:r>
              <a:rPr lang="fa-IR" sz="2400" b="1" i="0" u="none" strike="noStrike" kern="100" baseline="0" dirty="0" err="1">
                <a:solidFill>
                  <a:srgbClr val="FF0000"/>
                </a:solidFill>
                <a:cs typeface="B Compset" panose="00000400000000000000" pitchFamily="2" charset="-78"/>
              </a:rPr>
              <a:t>گيرنده</a:t>
            </a:r>
            <a:r>
              <a:rPr lang="fa-IR" sz="2400" b="0" i="0" u="none" strike="noStrike" kern="100" baseline="0" dirty="0">
                <a:cs typeface="B Nazanin" panose="00000400000000000000" pitchFamily="2" charset="-78"/>
              </a:rPr>
              <a:t>، متفاوت از </a:t>
            </a:r>
            <a:r>
              <a:rPr lang="fa-IR" sz="2400" b="0" i="0" u="none" strike="noStrike" kern="100" baseline="0" dirty="0">
                <a:solidFill>
                  <a:srgbClr val="FF0000"/>
                </a:solidFill>
                <a:cs typeface="B Nazanin" panose="00000400000000000000" pitchFamily="2" charset="-78"/>
              </a:rPr>
              <a:t>گروه انجام دهنده پيوند </a:t>
            </a:r>
            <a:r>
              <a:rPr lang="fa-IR" sz="2400" b="0" i="0" u="none" strike="noStrike" kern="100" baseline="0" dirty="0">
                <a:cs typeface="B Nazanin" panose="00000400000000000000" pitchFamily="2" charset="-78"/>
              </a:rPr>
              <a:t>باشند. </a:t>
            </a:r>
          </a:p>
        </p:txBody>
      </p:sp>
      <p:sp>
        <p:nvSpPr>
          <p:cNvPr id="4" name="Footer Placeholder 3">
            <a:extLst>
              <a:ext uri="{FF2B5EF4-FFF2-40B4-BE49-F238E27FC236}">
                <a16:creationId xmlns:a16="http://schemas.microsoft.com/office/drawing/2014/main" id="{7BE5B66B-5B2A-B54D-DDDB-3E0BDFA6088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43160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0" i="0" u="none" strike="noStrike" kern="1400" baseline="0" dirty="0">
                <a:solidFill>
                  <a:srgbClr val="7030A0"/>
                </a:solidFill>
                <a:latin typeface="Times New Roman"/>
              </a:rPr>
              <a:t>مروری خلاصه بر تاریخ های مهم پیوند اعضا در جهان</a:t>
            </a:r>
            <a:endParaRPr lang="ar-SA" b="0" i="0" u="none" strike="noStrike" kern="1400" baseline="0" dirty="0">
              <a:solidFill>
                <a:srgbClr val="7030A0"/>
              </a:solidFill>
              <a:latin typeface="Times New Roman"/>
              <a:cs typeface="Times New Roman"/>
            </a:endParaRPr>
          </a:p>
        </p:txBody>
      </p:sp>
      <p:sp>
        <p:nvSpPr>
          <p:cNvPr id="3" name="Text Placeholder 2"/>
          <p:cNvSpPr>
            <a:spLocks noGrp="1"/>
          </p:cNvSpPr>
          <p:nvPr>
            <p:ph type="body" idx="1"/>
          </p:nvPr>
        </p:nvSpPr>
        <p:spPr/>
        <p:txBody>
          <a:bodyPr>
            <a:normAutofit/>
          </a:bodyPr>
          <a:lstStyle/>
          <a:p>
            <a:r>
              <a:rPr lang="ar-SA" b="1" i="0" u="none" strike="noStrike" baseline="0" dirty="0">
                <a:solidFill>
                  <a:srgbClr val="0D0D0D"/>
                </a:solidFill>
                <a:cs typeface="B Nazanin"/>
              </a:rPr>
              <a:t>سال 1912:</a:t>
            </a:r>
            <a:r>
              <a:rPr lang="ar-SA" b="1" i="0" u="none" strike="noStrike" baseline="0" dirty="0">
                <a:solidFill>
                  <a:srgbClr val="0D0D0D"/>
                </a:solidFill>
                <a:latin typeface="Times New Roman"/>
                <a:cs typeface="B Nazanin"/>
              </a:rPr>
              <a:t> دریافت جایزه ی نوبل توسط پیشکسوت پیوند، </a:t>
            </a:r>
            <a:r>
              <a:rPr lang="en-US" b="1" i="0" u="none" strike="noStrike" baseline="0" dirty="0">
                <a:solidFill>
                  <a:srgbClr val="0D0D0D"/>
                </a:solidFill>
                <a:latin typeface="Times New Roman"/>
                <a:cs typeface="B Nazanin"/>
              </a:rPr>
              <a:t>Alexis Carrel</a:t>
            </a:r>
            <a:r>
              <a:rPr lang="ar-SA" b="1" i="0" u="none" strike="noStrike" baseline="0" dirty="0">
                <a:solidFill>
                  <a:srgbClr val="0D0D0D"/>
                </a:solidFill>
                <a:latin typeface="Times New Roman"/>
                <a:cs typeface="B Nazanin"/>
              </a:rPr>
              <a:t>، به دلیل فعالیت </a:t>
            </a:r>
            <a:r>
              <a:rPr lang="en-US" b="1" i="0" u="none" strike="noStrike" baseline="0" dirty="0">
                <a:solidFill>
                  <a:srgbClr val="0D0D0D"/>
                </a:solidFill>
                <a:latin typeface="Times New Roman"/>
                <a:cs typeface="B Nazanin"/>
              </a:rPr>
              <a:t>vascular anastomoses</a:t>
            </a:r>
            <a:r>
              <a:rPr lang="ar-SA" b="1" i="0" u="none" strike="noStrike" baseline="0" dirty="0">
                <a:solidFill>
                  <a:srgbClr val="0D0D0D"/>
                </a:solidFill>
                <a:latin typeface="Times New Roman"/>
                <a:cs typeface="B Nazanin"/>
              </a:rPr>
              <a:t> و پیوند اعضا  </a:t>
            </a:r>
          </a:p>
          <a:p>
            <a:r>
              <a:rPr lang="ar-SA" b="1" i="0" u="none" strike="noStrike" baseline="0" dirty="0">
                <a:solidFill>
                  <a:srgbClr val="0D0D0D"/>
                </a:solidFill>
                <a:cs typeface="B Nazanin"/>
              </a:rPr>
              <a:t>سال1954:</a:t>
            </a:r>
            <a:r>
              <a:rPr lang="ar-SA" b="1" i="0" u="none" strike="noStrike" baseline="0" dirty="0">
                <a:solidFill>
                  <a:srgbClr val="0D0D0D"/>
                </a:solidFill>
                <a:latin typeface="Times New Roman"/>
                <a:cs typeface="B Nazanin"/>
              </a:rPr>
              <a:t> اولین </a:t>
            </a:r>
            <a:r>
              <a:rPr lang="ar-SA" b="1" i="0" u="none" strike="noStrike" baseline="0" dirty="0">
                <a:solidFill>
                  <a:srgbClr val="FF0000"/>
                </a:solidFill>
                <a:latin typeface="Times New Roman"/>
                <a:cs typeface="B Nazanin"/>
              </a:rPr>
              <a:t>پیوند کلیه </a:t>
            </a:r>
            <a:r>
              <a:rPr lang="ar-SA" b="1" i="0" u="none" strike="noStrike" baseline="0" dirty="0">
                <a:solidFill>
                  <a:srgbClr val="0D0D0D"/>
                </a:solidFill>
                <a:latin typeface="Times New Roman"/>
                <a:cs typeface="B Nazanin"/>
              </a:rPr>
              <a:t>(دو برادر دوقلو) توسط دکتر </a:t>
            </a:r>
            <a:r>
              <a:rPr lang="en-US" b="1" i="0" u="none" strike="noStrike" baseline="0" dirty="0">
                <a:solidFill>
                  <a:srgbClr val="0D0D0D"/>
                </a:solidFill>
                <a:latin typeface="Times New Roman"/>
                <a:cs typeface="B Nazanin"/>
              </a:rPr>
              <a:t>Joseph E. Murray</a:t>
            </a:r>
            <a:r>
              <a:rPr lang="ar-SA" b="1" i="0" u="none" strike="noStrike" baseline="0" dirty="0">
                <a:solidFill>
                  <a:srgbClr val="0D0D0D"/>
                </a:solidFill>
                <a:latin typeface="Times New Roman"/>
                <a:cs typeface="B Nazanin"/>
              </a:rPr>
              <a:t> ، در بیمارستان </a:t>
            </a:r>
            <a:r>
              <a:rPr lang="en-US" b="1" i="0" u="none" strike="noStrike" baseline="0" dirty="0">
                <a:solidFill>
                  <a:srgbClr val="0D0D0D"/>
                </a:solidFill>
                <a:latin typeface="Times New Roman"/>
                <a:cs typeface="B Nazanin"/>
              </a:rPr>
              <a:t>Peter Brent Brigham</a:t>
            </a:r>
            <a:r>
              <a:rPr lang="ar-SA" b="1" i="0" u="none" strike="noStrike" baseline="0" dirty="0">
                <a:solidFill>
                  <a:srgbClr val="0D0D0D"/>
                </a:solidFill>
                <a:latin typeface="Times New Roman"/>
                <a:cs typeface="B Nazanin"/>
              </a:rPr>
              <a:t> ، بوستون ، ماساچوست  </a:t>
            </a:r>
          </a:p>
          <a:p>
            <a:r>
              <a:rPr lang="ar-SA" b="1" i="0" u="none" strike="noStrike" baseline="0" dirty="0">
                <a:solidFill>
                  <a:srgbClr val="0D0D0D"/>
                </a:solidFill>
                <a:cs typeface="B Nazanin"/>
              </a:rPr>
              <a:t>سال1955:</a:t>
            </a:r>
            <a:r>
              <a:rPr lang="ar-SA" b="1" i="0" u="none" strike="noStrike" baseline="0" dirty="0">
                <a:solidFill>
                  <a:srgbClr val="0D0D0D"/>
                </a:solidFill>
                <a:latin typeface="Times New Roman"/>
                <a:cs typeface="B Nazanin"/>
              </a:rPr>
              <a:t> اولین آلوگرافت</a:t>
            </a:r>
            <a:r>
              <a:rPr lang="ar-SA" b="1" i="0" u="none" strike="noStrike" baseline="0" dirty="0">
                <a:solidFill>
                  <a:srgbClr val="FF0000"/>
                </a:solidFill>
                <a:latin typeface="Times New Roman"/>
                <a:cs typeface="B Nazanin"/>
              </a:rPr>
              <a:t> قلب </a:t>
            </a:r>
            <a:r>
              <a:rPr lang="ar-SA" b="1" i="0" u="none" strike="noStrike" baseline="0" dirty="0">
                <a:solidFill>
                  <a:srgbClr val="0D0D0D"/>
                </a:solidFill>
                <a:latin typeface="Times New Roman"/>
                <a:cs typeface="B Nazanin"/>
              </a:rPr>
              <a:t>تازه توسط دکتر </a:t>
            </a:r>
            <a:r>
              <a:rPr lang="en-US" b="1" i="0" u="none" strike="noStrike" baseline="0" dirty="0">
                <a:solidFill>
                  <a:srgbClr val="0D0D0D"/>
                </a:solidFill>
                <a:latin typeface="Times New Roman"/>
                <a:cs typeface="B Nazanin"/>
              </a:rPr>
              <a:t>Gordon Murray</a:t>
            </a:r>
            <a:r>
              <a:rPr lang="ar-SA" b="1" i="0" u="none" strike="noStrike" baseline="0" dirty="0">
                <a:solidFill>
                  <a:srgbClr val="0D0D0D"/>
                </a:solidFill>
                <a:latin typeface="Times New Roman"/>
                <a:cs typeface="B Nazanin"/>
              </a:rPr>
              <a:t>  </a:t>
            </a:r>
          </a:p>
          <a:p>
            <a:r>
              <a:rPr lang="ar-SA" b="1" i="0" u="none" strike="noStrike" baseline="0" dirty="0">
                <a:solidFill>
                  <a:srgbClr val="0D0D0D"/>
                </a:solidFill>
                <a:cs typeface="B Nazanin"/>
              </a:rPr>
              <a:t>سال 1956:</a:t>
            </a:r>
            <a:r>
              <a:rPr lang="ar-SA" b="1" i="0" u="none" strike="noStrike" baseline="0" dirty="0">
                <a:solidFill>
                  <a:srgbClr val="0D0D0D"/>
                </a:solidFill>
                <a:latin typeface="Times New Roman"/>
                <a:cs typeface="B Nazanin"/>
              </a:rPr>
              <a:t> آلوگرافت وریدی منجمد برای بای پس استخوان ران توسط دکتر </a:t>
            </a:r>
            <a:r>
              <a:rPr lang="en-US" b="1" i="0" u="none" strike="noStrike" baseline="0" dirty="0">
                <a:solidFill>
                  <a:srgbClr val="0D0D0D"/>
                </a:solidFill>
                <a:latin typeface="Times New Roman"/>
                <a:cs typeface="B Nazanin"/>
              </a:rPr>
              <a:t>Shaw</a:t>
            </a:r>
            <a:r>
              <a:rPr lang="ar-SA" b="1" i="0" u="none" strike="noStrike" baseline="0" dirty="0">
                <a:solidFill>
                  <a:srgbClr val="0D0D0D"/>
                </a:solidFill>
                <a:latin typeface="Times New Roman"/>
                <a:cs typeface="B Nazanin"/>
              </a:rPr>
              <a:t> و دکتر </a:t>
            </a:r>
            <a:r>
              <a:rPr lang="en-US" b="1" i="0" u="none" strike="noStrike" baseline="0" dirty="0" err="1">
                <a:solidFill>
                  <a:srgbClr val="0D0D0D"/>
                </a:solidFill>
                <a:latin typeface="Times New Roman"/>
                <a:cs typeface="B Nazanin"/>
              </a:rPr>
              <a:t>Weelock</a:t>
            </a:r>
            <a:r>
              <a:rPr lang="ar-SA" b="1" i="0" u="none" strike="noStrike" baseline="0" dirty="0">
                <a:solidFill>
                  <a:srgbClr val="0D0D0D"/>
                </a:solidFill>
                <a:latin typeface="Times New Roman"/>
                <a:cs typeface="B Nazanin"/>
              </a:rPr>
              <a:t>.</a:t>
            </a:r>
          </a:p>
          <a:p>
            <a:r>
              <a:rPr lang="ar-SA" b="1" i="0" u="none" strike="noStrike" baseline="0" dirty="0">
                <a:solidFill>
                  <a:srgbClr val="0D0D0D"/>
                </a:solidFill>
                <a:cs typeface="B Nazanin"/>
              </a:rPr>
              <a:t>سال 1960:</a:t>
            </a:r>
            <a:r>
              <a:rPr lang="ar-SA" b="1" i="0" u="none" strike="noStrike" baseline="0" dirty="0">
                <a:solidFill>
                  <a:srgbClr val="0D0D0D"/>
                </a:solidFill>
                <a:latin typeface="Times New Roman"/>
                <a:cs typeface="B Nazanin"/>
              </a:rPr>
              <a:t> دریافت جایزه ی نوبل توسط ایمونولوژیست بریتانیایی </a:t>
            </a:r>
            <a:r>
              <a:rPr lang="en-US" b="1" i="0" u="none" strike="noStrike" baseline="0" dirty="0">
                <a:solidFill>
                  <a:srgbClr val="0D0D0D"/>
                </a:solidFill>
                <a:latin typeface="Times New Roman"/>
                <a:cs typeface="B Nazanin"/>
              </a:rPr>
              <a:t>Peter Medawar</a:t>
            </a:r>
            <a:r>
              <a:rPr lang="ar-SA" b="1" i="0" u="none" strike="noStrike" baseline="0" dirty="0">
                <a:solidFill>
                  <a:srgbClr val="0D0D0D"/>
                </a:solidFill>
                <a:latin typeface="Times New Roman"/>
                <a:cs typeface="B Nazanin"/>
              </a:rPr>
              <a:t>، برای کشف تحمل ایمنی اکتسابی  </a:t>
            </a:r>
          </a:p>
        </p:txBody>
      </p:sp>
      <p:sp>
        <p:nvSpPr>
          <p:cNvPr id="4" name="Footer Placeholder 3">
            <a:extLst>
              <a:ext uri="{FF2B5EF4-FFF2-40B4-BE49-F238E27FC236}">
                <a16:creationId xmlns:a16="http://schemas.microsoft.com/office/drawing/2014/main" id="{B728B750-86E9-D89A-4800-EF58AA031FA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42953504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69DFC-9E0C-7FB6-5CA9-CD3CBF73FDD0}"/>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مسایل مالی</a:t>
            </a:r>
          </a:p>
        </p:txBody>
      </p:sp>
      <p:sp>
        <p:nvSpPr>
          <p:cNvPr id="3" name="Text Placeholder 2">
            <a:extLst>
              <a:ext uri="{FF2B5EF4-FFF2-40B4-BE49-F238E27FC236}">
                <a16:creationId xmlns:a16="http://schemas.microsoft.com/office/drawing/2014/main" id="{E10A5577-02AD-084E-AD5A-25BB98E59204}"/>
              </a:ext>
            </a:extLst>
          </p:cNvPr>
          <p:cNvSpPr>
            <a:spLocks noGrp="1"/>
          </p:cNvSpPr>
          <p:nvPr>
            <p:ph type="body" idx="1"/>
          </p:nvPr>
        </p:nvSpPr>
        <p:spPr/>
        <p:txBody>
          <a:bodyPr>
            <a:normAutofit/>
          </a:bodyPr>
          <a:lstStyle/>
          <a:p>
            <a:pPr marR="0" lvl="0" rtl="1"/>
            <a:r>
              <a:rPr lang="fa-IR" sz="2400" i="0" u="none" strike="noStrike" kern="100" baseline="0" dirty="0">
                <a:cs typeface="B Nazanin" panose="00000400000000000000" pitchFamily="2" charset="-78"/>
              </a:rPr>
              <a:t>متأسفانه عضو </a:t>
            </a:r>
            <a:r>
              <a:rPr lang="fa-IR" sz="2400" i="0" u="none" strike="noStrike" kern="100" baseline="0" dirty="0" err="1">
                <a:cs typeface="B Nazanin" panose="00000400000000000000" pitchFamily="2" charset="-78"/>
              </a:rPr>
              <a:t>پيوندي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تواند </a:t>
            </a:r>
            <a:r>
              <a:rPr lang="fa-IR" sz="2400" i="0" u="none" strike="noStrike" kern="100" baseline="0" dirty="0">
                <a:solidFill>
                  <a:srgbClr val="FF0000"/>
                </a:solidFill>
                <a:cs typeface="B Nazanin" panose="00000400000000000000" pitchFamily="2" charset="-78"/>
              </a:rPr>
              <a:t>در </a:t>
            </a:r>
            <a:r>
              <a:rPr lang="fa-IR" sz="2400" i="0" u="none" strike="noStrike" kern="100" baseline="0" dirty="0" err="1">
                <a:solidFill>
                  <a:srgbClr val="FF0000"/>
                </a:solidFill>
                <a:cs typeface="B Nazanin" panose="00000400000000000000" pitchFamily="2" charset="-78"/>
              </a:rPr>
              <a:t>صورتي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Nazanin" panose="00000400000000000000" pitchFamily="2" charset="-78"/>
              </a:rPr>
              <a:t>كه</a:t>
            </a:r>
            <a:r>
              <a:rPr lang="fa-IR" sz="2400" i="0" u="none" strike="noStrike" kern="100" baseline="0" dirty="0">
                <a:solidFill>
                  <a:srgbClr val="FF0000"/>
                </a:solidFill>
                <a:cs typeface="B Nazanin" panose="00000400000000000000" pitchFamily="2" charset="-78"/>
              </a:rPr>
              <a:t> از دهنده زنده </a:t>
            </a:r>
            <a:r>
              <a:rPr lang="fa-IR" sz="2400" i="0" u="none" strike="noStrike" kern="100" baseline="0" dirty="0">
                <a:cs typeface="B Nazanin" panose="00000400000000000000" pitchFamily="2" charset="-78"/>
              </a:rPr>
              <a:t>باشد </a:t>
            </a:r>
            <a:r>
              <a:rPr lang="fa-IR" sz="2400" i="0" u="none" strike="noStrike" kern="100" baseline="0" dirty="0">
                <a:solidFill>
                  <a:srgbClr val="FF0000"/>
                </a:solidFill>
                <a:cs typeface="B Nazanin" panose="00000400000000000000" pitchFamily="2" charset="-78"/>
              </a:rPr>
              <a:t>با </a:t>
            </a:r>
            <a:r>
              <a:rPr lang="fa-IR" sz="2400" i="0" u="none" strike="noStrike" kern="100" baseline="0" dirty="0" err="1">
                <a:solidFill>
                  <a:srgbClr val="FF0000"/>
                </a:solidFill>
                <a:cs typeface="B Compset" panose="00000400000000000000" pitchFamily="2" charset="-78"/>
              </a:rPr>
              <a:t>پيمانهاي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مالي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آشكار</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يا</a:t>
            </a:r>
            <a:r>
              <a:rPr lang="fa-IR" sz="2400" i="0" u="none" strike="noStrike" kern="100" baseline="0" dirty="0">
                <a:solidFill>
                  <a:srgbClr val="FF0000"/>
                </a:solidFill>
                <a:cs typeface="B Compset" panose="00000400000000000000" pitchFamily="2" charset="-78"/>
              </a:rPr>
              <a:t> پنهان </a:t>
            </a:r>
            <a:r>
              <a:rPr lang="fa-IR" sz="2400" i="0" u="none" strike="noStrike" kern="100" baseline="0" dirty="0">
                <a:cs typeface="B Compset" panose="00000400000000000000" pitchFamily="2" charset="-78"/>
              </a:rPr>
              <a:t>همراه</a:t>
            </a:r>
            <a:r>
              <a:rPr lang="fa-IR" sz="2400" i="0" u="none" strike="noStrike" kern="100" baseline="0" dirty="0">
                <a:cs typeface="B Nazanin" panose="00000400000000000000" pitchFamily="2" charset="-78"/>
              </a:rPr>
              <a:t> باشد. </a:t>
            </a:r>
          </a:p>
          <a:p>
            <a:pPr marR="0" lvl="0" rtl="1"/>
            <a:r>
              <a:rPr lang="fa-IR" sz="2400" i="0" u="none" strike="noStrike" kern="100" baseline="0" dirty="0">
                <a:cs typeface="B Nazanin" panose="00000400000000000000" pitchFamily="2" charset="-78"/>
              </a:rPr>
              <a:t>گاه </a:t>
            </a:r>
            <a:r>
              <a:rPr lang="fa-IR" sz="2400" i="0" u="none" strike="noStrike" kern="100" baseline="0" dirty="0" err="1">
                <a:solidFill>
                  <a:srgbClr val="FF0000"/>
                </a:solidFill>
                <a:cs typeface="B Nazanin" panose="00000400000000000000" pitchFamily="2" charset="-78"/>
              </a:rPr>
              <a:t>حتي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گيرنده</a:t>
            </a:r>
            <a:r>
              <a:rPr lang="fa-IR" sz="2400" i="0" u="none" strike="noStrike" kern="100" baseline="0" dirty="0">
                <a:cs typeface="B Nazanin" panose="00000400000000000000" pitchFamily="2" charset="-78"/>
              </a:rPr>
              <a:t> و </a:t>
            </a:r>
            <a:r>
              <a:rPr lang="fa-IR" sz="2400" i="0" u="none" strike="noStrike" kern="100" baseline="0" dirty="0" err="1">
                <a:cs typeface="B Nazanin" panose="00000400000000000000" pitchFamily="2" charset="-78"/>
              </a:rPr>
              <a:t>دهندههاي</a:t>
            </a:r>
            <a:r>
              <a:rPr lang="fa-IR" sz="2400" i="0" u="none" strike="noStrike" kern="100" baseline="0" dirty="0">
                <a:cs typeface="B Nazanin" panose="00000400000000000000" pitchFamily="2" charset="-78"/>
              </a:rPr>
              <a:t> </a:t>
            </a:r>
            <a:r>
              <a:rPr lang="fa-IR" sz="2400" i="0" u="none" strike="noStrike" kern="100" baseline="0" dirty="0" err="1">
                <a:solidFill>
                  <a:srgbClr val="FF0000"/>
                </a:solidFill>
                <a:cs typeface="B Compset" panose="00000400000000000000" pitchFamily="2" charset="-78"/>
              </a:rPr>
              <a:t>خويشاوند</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نيز</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بين</a:t>
            </a:r>
            <a:r>
              <a:rPr lang="fa-IR" sz="2400" i="0" u="none" strike="noStrike" kern="100" baseline="0" dirty="0">
                <a:cs typeface="B Nazanin" panose="00000400000000000000" pitchFamily="2" charset="-78"/>
              </a:rPr>
              <a:t> خود </a:t>
            </a:r>
            <a:r>
              <a:rPr lang="fa-IR" sz="2400" i="0" u="none" strike="noStrike" kern="100" baseline="0" dirty="0" err="1">
                <a:cs typeface="B Nazanin" panose="00000400000000000000" pitchFamily="2" charset="-78"/>
              </a:rPr>
              <a:t>پيمانهاي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مالي</a:t>
            </a:r>
            <a:r>
              <a:rPr lang="fa-IR" sz="2400" i="0" u="none" strike="noStrike" kern="100" baseline="0" dirty="0">
                <a:cs typeface="B Nazanin" panose="00000400000000000000" pitchFamily="2" charset="-78"/>
              </a:rPr>
              <a:t> دارند. </a:t>
            </a:r>
          </a:p>
          <a:p>
            <a:pPr marR="0" lvl="0" rtl="1"/>
            <a:endParaRPr lang="fa-IR" sz="2400" i="0" u="none" strike="noStrike" kern="100" baseline="0" dirty="0">
              <a:cs typeface="B Nazanin" panose="00000400000000000000" pitchFamily="2" charset="-78"/>
            </a:endParaRPr>
          </a:p>
          <a:p>
            <a:pPr marL="457200" marR="0" lvl="0" indent="-457200" rtl="1">
              <a:buFont typeface="+mj-lt"/>
              <a:buAutoNum type="arabicPeriod"/>
            </a:pPr>
            <a:r>
              <a:rPr lang="fa-IR" sz="2400" b="1" i="0" u="none" strike="noStrike" kern="100" baseline="0" dirty="0" err="1">
                <a:cs typeface="B Nazanin" panose="00000400000000000000" pitchFamily="2" charset="-78"/>
              </a:rPr>
              <a:t>پيمان</a:t>
            </a:r>
            <a:r>
              <a:rPr lang="fa-IR" sz="2400" b="1" i="0" u="none" strike="noStrike" kern="100" baseline="0" dirty="0">
                <a:cs typeface="B Nazanin" panose="00000400000000000000" pitchFamily="2" charset="-78"/>
              </a:rPr>
              <a:t> </a:t>
            </a:r>
            <a:r>
              <a:rPr lang="fa-IR" sz="2400" b="1" i="0" u="none" strike="noStrike" kern="100" baseline="0" dirty="0" err="1">
                <a:cs typeface="B Nazanin" panose="00000400000000000000" pitchFamily="2" charset="-78"/>
              </a:rPr>
              <a:t>هاي</a:t>
            </a:r>
            <a:r>
              <a:rPr lang="fa-IR" sz="2400" b="1" i="0" u="none" strike="noStrike" kern="100" baseline="0" dirty="0">
                <a:cs typeface="B Nazanin" panose="00000400000000000000" pitchFamily="2" charset="-78"/>
              </a:rPr>
              <a:t> </a:t>
            </a:r>
            <a:r>
              <a:rPr lang="fa-IR" sz="2400" b="1" i="0" u="none" strike="noStrike" kern="100" baseline="0" dirty="0" err="1">
                <a:cs typeface="B Nazanin" panose="00000400000000000000" pitchFamily="2" charset="-78"/>
              </a:rPr>
              <a:t>مالي</a:t>
            </a:r>
            <a:r>
              <a:rPr lang="fa-IR" sz="2400" b="1" i="0" u="none" strike="noStrike" kern="100" baseline="0" dirty="0">
                <a:cs typeface="B Nazanin" panose="00000400000000000000" pitchFamily="2" charset="-78"/>
              </a:rPr>
              <a:t> </a:t>
            </a:r>
            <a:r>
              <a:rPr lang="fa-IR" sz="2400" b="1" i="0" u="none" strike="noStrike" kern="100" baseline="0" dirty="0" err="1">
                <a:cs typeface="B Nazanin" panose="00000400000000000000" pitchFamily="2" charset="-78"/>
              </a:rPr>
              <a:t>آشكار</a:t>
            </a:r>
            <a:r>
              <a:rPr lang="fa-IR" sz="2400" b="1" i="0" u="none" strike="noStrike" kern="100" baseline="0" dirty="0">
                <a:cs typeface="B Nazanin" panose="00000400000000000000" pitchFamily="2" charset="-78"/>
              </a:rPr>
              <a:t> </a:t>
            </a:r>
            <a:r>
              <a:rPr lang="fa-IR" sz="2400" i="0" u="none" strike="noStrike" kern="100" baseline="0" dirty="0">
                <a:cs typeface="B Nazanin" panose="00000400000000000000" pitchFamily="2" charset="-78"/>
              </a:rPr>
              <a:t>در </a:t>
            </a:r>
            <a:r>
              <a:rPr lang="fa-IR" sz="2400" i="0" u="none" strike="noStrike" kern="100" baseline="0" dirty="0" err="1">
                <a:cs typeface="B Nazanin" panose="00000400000000000000" pitchFamily="2" charset="-78"/>
              </a:rPr>
              <a:t>مواردي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اهداي</a:t>
            </a:r>
            <a:r>
              <a:rPr lang="fa-IR" sz="2400" i="0" u="none" strike="noStrike" kern="100" baseline="0" dirty="0">
                <a:cs typeface="B Nazanin" panose="00000400000000000000" pitchFamily="2" charset="-78"/>
              </a:rPr>
              <a:t> عضو در </a:t>
            </a:r>
            <a:r>
              <a:rPr lang="fa-IR" sz="2400" i="0" u="none" strike="noStrike" kern="100" baseline="0" dirty="0">
                <a:cs typeface="B Compset" panose="00000400000000000000" pitchFamily="2" charset="-78"/>
              </a:rPr>
              <a:t>قبال </a:t>
            </a:r>
            <a:r>
              <a:rPr lang="fa-IR" sz="2400" i="0" u="none" strike="noStrike" kern="100" baseline="0" dirty="0" err="1">
                <a:solidFill>
                  <a:srgbClr val="FF0000"/>
                </a:solidFill>
                <a:cs typeface="B Compset" panose="00000400000000000000" pitchFamily="2" charset="-78"/>
              </a:rPr>
              <a:t>پاداشهايي</a:t>
            </a:r>
            <a:r>
              <a:rPr lang="fa-IR" sz="2400" i="0" u="none" strike="noStrike" kern="100" baseline="0" dirty="0">
                <a:cs typeface="B Nazanin" panose="00000400000000000000" pitchFamily="2" charset="-78"/>
              </a:rPr>
              <a:t> صورت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گيرد</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اصطلاح</a:t>
            </a:r>
            <a:r>
              <a:rPr lang="fa-IR" sz="2400" i="0" u="none" strike="noStrike" kern="100" baseline="0" dirty="0" err="1">
                <a:latin typeface="Arial" panose="020B0604020202020204" pitchFamily="34" charset="0"/>
                <a:cs typeface="B Nazanin" panose="00000400000000000000" pitchFamily="2" charset="-78"/>
              </a:rPr>
              <a:t>اً</a:t>
            </a:r>
            <a:r>
              <a:rPr lang="fa-IR" sz="2400" i="0" u="none" strike="noStrike" kern="100" baseline="0" dirty="0">
                <a:latin typeface="Arial" panose="020B0604020202020204" pitchFamily="34" charset="0"/>
                <a:cs typeface="B Nazanin" panose="00000400000000000000" pitchFamily="2" charset="-78"/>
              </a:rPr>
              <a:t> </a:t>
            </a:r>
            <a:r>
              <a:rPr lang="fa-IR" sz="2400" i="0" u="none" strike="noStrike" kern="100" baseline="0" dirty="0">
                <a:latin typeface="Calibri" panose="020F0502020204030204" pitchFamily="34" charset="0"/>
                <a:cs typeface="B Nazanin" panose="00000400000000000000" pitchFamily="2" charset="-78"/>
              </a:rPr>
              <a:t>"</a:t>
            </a:r>
            <a:r>
              <a:rPr lang="en-US" sz="2400" i="0" u="none" strike="noStrike" kern="100" baseline="0" dirty="0">
                <a:solidFill>
                  <a:srgbClr val="FF0000"/>
                </a:solidFill>
                <a:latin typeface="Times New Roman" panose="02020603050405020304" pitchFamily="18" charset="0"/>
                <a:cs typeface="B Nazanin" panose="00000400000000000000" pitchFamily="2" charset="-78"/>
              </a:rPr>
              <a:t>Rewarded gifts</a:t>
            </a:r>
            <a:r>
              <a:rPr lang="fa-IR" sz="2400" i="0" u="none" strike="noStrike" kern="100" baseline="0" dirty="0">
                <a:latin typeface="Calibri" panose="020F0502020204030204" pitchFamily="34" charset="0"/>
                <a:cs typeface="B Nazanin" panose="00000400000000000000" pitchFamily="2" charset="-78"/>
              </a:rPr>
              <a:t>" </a:t>
            </a:r>
            <a:r>
              <a:rPr lang="fa-IR" sz="2400" i="0" u="none" strike="noStrike" kern="100" baseline="0" dirty="0" err="1">
                <a:latin typeface="Calibri" panose="020F0502020204030204" pitchFamily="34" charset="0"/>
                <a:cs typeface="B Nazanin" panose="00000400000000000000" pitchFamily="2" charset="-78"/>
              </a:rPr>
              <a:t>ناميده</a:t>
            </a:r>
            <a:r>
              <a:rPr lang="fa-IR" sz="2400" i="0" u="none" strike="noStrike" kern="100" baseline="0" dirty="0">
                <a:latin typeface="Calibri" panose="020F0502020204030204" pitchFamily="34" charset="0"/>
                <a:cs typeface="B Nazanin" panose="00000400000000000000" pitchFamily="2" charset="-78"/>
              </a:rPr>
              <a:t> </a:t>
            </a:r>
            <a:r>
              <a:rPr lang="fa-IR" sz="2400" i="0" u="none" strike="noStrike" kern="100" baseline="0" dirty="0" err="1">
                <a:latin typeface="Calibri" panose="020F0502020204030204" pitchFamily="34" charset="0"/>
                <a:cs typeface="B Nazanin" panose="00000400000000000000" pitchFamily="2" charset="-78"/>
              </a:rPr>
              <a:t>مي</a:t>
            </a:r>
            <a:r>
              <a:rPr lang="fa-IR" sz="2400" i="0" u="none" strike="noStrike" kern="100" baseline="0" dirty="0">
                <a:latin typeface="Calibri" panose="020F0502020204030204" pitchFamily="34" charset="0"/>
                <a:cs typeface="B Nazanin" panose="00000400000000000000" pitchFamily="2" charset="-78"/>
              </a:rPr>
              <a:t> شود و در </a:t>
            </a:r>
            <a:r>
              <a:rPr lang="fa-IR" sz="2400" i="0" u="none" strike="noStrike" kern="100" baseline="0" dirty="0" err="1">
                <a:latin typeface="Calibri" panose="020F0502020204030204" pitchFamily="34" charset="0"/>
                <a:cs typeface="B Nazanin" panose="00000400000000000000" pitchFamily="2" charset="-78"/>
              </a:rPr>
              <a:t>بسياري</a:t>
            </a:r>
            <a:r>
              <a:rPr lang="fa-IR" sz="2400" i="0" u="none" strike="noStrike" kern="100" baseline="0" dirty="0">
                <a:latin typeface="Calibri" panose="020F0502020204030204" pitchFamily="34" charset="0"/>
                <a:cs typeface="B Nazanin" panose="00000400000000000000" pitchFamily="2" charset="-78"/>
              </a:rPr>
              <a:t> از موارد معمول </a:t>
            </a:r>
            <a:r>
              <a:rPr lang="fa-IR" sz="2400" i="0" u="none" strike="noStrike" kern="100" baseline="0" dirty="0" err="1">
                <a:latin typeface="Calibri" panose="020F0502020204030204" pitchFamily="34" charset="0"/>
                <a:cs typeface="B Nazanin" panose="00000400000000000000" pitchFamily="2" charset="-78"/>
              </a:rPr>
              <a:t>مي</a:t>
            </a:r>
            <a:r>
              <a:rPr lang="fa-IR" sz="2400" i="0" u="none" strike="noStrike" kern="100" baseline="0" dirty="0">
                <a:latin typeface="Calibri" panose="020F0502020204030204" pitchFamily="34" charset="0"/>
                <a:cs typeface="B Nazanin" panose="00000400000000000000" pitchFamily="2" charset="-78"/>
              </a:rPr>
              <a:t> باشد.</a:t>
            </a:r>
          </a:p>
          <a:p>
            <a:pPr marL="457200" marR="0" lvl="0" indent="-457200" rtl="1">
              <a:buFont typeface="+mj-lt"/>
              <a:buAutoNum type="arabicPeriod"/>
            </a:pPr>
            <a:endParaRPr lang="fa-IR" sz="2400" i="0" u="none" strike="noStrike" kern="100" baseline="0" dirty="0">
              <a:latin typeface="Calibri" panose="020F0502020204030204" pitchFamily="34" charset="0"/>
              <a:cs typeface="B Nazanin" panose="00000400000000000000" pitchFamily="2" charset="-78"/>
            </a:endParaRPr>
          </a:p>
          <a:p>
            <a:pPr marL="457200" marR="0" lvl="0" indent="-457200" rtl="1">
              <a:buFont typeface="+mj-lt"/>
              <a:buAutoNum type="arabicPeriod"/>
            </a:pPr>
            <a:r>
              <a:rPr lang="fa-IR" sz="2400" b="1" i="0" u="none" strike="noStrike" kern="100" baseline="0" dirty="0" err="1">
                <a:cs typeface="B Nazanin" panose="00000400000000000000" pitchFamily="2" charset="-78"/>
              </a:rPr>
              <a:t>پيمان</a:t>
            </a:r>
            <a:r>
              <a:rPr lang="fa-IR" sz="2400" b="1" i="0" u="none" strike="noStrike" kern="100" baseline="0" dirty="0">
                <a:cs typeface="B Nazanin" panose="00000400000000000000" pitchFamily="2" charset="-78"/>
              </a:rPr>
              <a:t> </a:t>
            </a:r>
            <a:r>
              <a:rPr lang="fa-IR" sz="2400" b="1" i="0" u="none" strike="noStrike" kern="100" baseline="0" dirty="0" err="1">
                <a:cs typeface="B Nazanin" panose="00000400000000000000" pitchFamily="2" charset="-78"/>
              </a:rPr>
              <a:t>هاي</a:t>
            </a:r>
            <a:r>
              <a:rPr lang="fa-IR" sz="2400" b="1" i="0" u="none" strike="noStrike" kern="100" baseline="0" dirty="0">
                <a:cs typeface="B Nazanin" panose="00000400000000000000" pitchFamily="2" charset="-78"/>
              </a:rPr>
              <a:t> </a:t>
            </a:r>
            <a:r>
              <a:rPr lang="fa-IR" sz="2400" b="1" i="0" u="none" strike="noStrike" kern="100" baseline="0" dirty="0" err="1">
                <a:cs typeface="B Nazanin" panose="00000400000000000000" pitchFamily="2" charset="-78"/>
              </a:rPr>
              <a:t>مالي</a:t>
            </a:r>
            <a:r>
              <a:rPr lang="fa-IR" sz="2400" b="1" i="0" u="none" strike="noStrike" kern="100" baseline="0" dirty="0">
                <a:cs typeface="B Nazanin" panose="00000400000000000000" pitchFamily="2" charset="-78"/>
              </a:rPr>
              <a:t> </a:t>
            </a:r>
            <a:r>
              <a:rPr lang="fa-IR" sz="2400" b="1" i="0" u="none" strike="noStrike" kern="100" baseline="0" dirty="0" err="1">
                <a:cs typeface="B Nazanin" panose="00000400000000000000" pitchFamily="2" charset="-78"/>
              </a:rPr>
              <a:t>غيرقانوني</a:t>
            </a:r>
            <a:r>
              <a:rPr lang="fa-IR" sz="2400" b="1" i="0" u="none" strike="noStrike" kern="100" baseline="0" dirty="0">
                <a:cs typeface="B Nazanin" panose="00000400000000000000" pitchFamily="2" charset="-78"/>
              </a:rPr>
              <a:t> ( پنهانی)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عمدتاً </a:t>
            </a:r>
            <a:r>
              <a:rPr lang="fa-IR" sz="2400" i="0" u="none" strike="noStrike" kern="100" baseline="0" dirty="0" err="1">
                <a:solidFill>
                  <a:srgbClr val="FF0000"/>
                </a:solidFill>
                <a:cs typeface="B Nazanin" panose="00000400000000000000" pitchFamily="2" charset="-78"/>
              </a:rPr>
              <a:t>سنگين</a:t>
            </a:r>
            <a:r>
              <a:rPr lang="fa-IR" sz="2400" i="0" u="none" strike="noStrike" kern="100" baseline="0" dirty="0">
                <a:cs typeface="B Nazanin" panose="00000400000000000000" pitchFamily="2" charset="-78"/>
              </a:rPr>
              <a:t> بوده و گاه با </a:t>
            </a:r>
            <a:r>
              <a:rPr lang="fa-IR" sz="2400" i="0" u="none" strike="noStrike" kern="100" baseline="0" dirty="0" err="1">
                <a:solidFill>
                  <a:srgbClr val="FF0000"/>
                </a:solidFill>
                <a:cs typeface="B Nazanin" panose="00000400000000000000" pitchFamily="2" charset="-78"/>
              </a:rPr>
              <a:t>تباني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بين</a:t>
            </a:r>
            <a:r>
              <a:rPr lang="fa-IR" sz="2400" i="0" u="none" strike="noStrike" kern="100" baseline="0" dirty="0">
                <a:cs typeface="B Nazanin" panose="00000400000000000000" pitchFamily="2" charset="-78"/>
              </a:rPr>
              <a:t> دهنده پيوند، واسطه گران و دلالان </a:t>
            </a:r>
            <a:r>
              <a:rPr lang="fa-IR" sz="2400" i="0" u="none" strike="noStrike" kern="100" baseline="0" dirty="0" err="1">
                <a:cs typeface="B Nazanin" panose="00000400000000000000" pitchFamily="2" charset="-78"/>
              </a:rPr>
              <a:t>غيرقانوني</a:t>
            </a:r>
            <a:r>
              <a:rPr lang="fa-IR" sz="2400" i="0" u="none" strike="noStrike" kern="100" baseline="0" dirty="0">
                <a:cs typeface="B Nazanin" panose="00000400000000000000" pitchFamily="2" charset="-78"/>
              </a:rPr>
              <a:t> و افراد دست </a:t>
            </a:r>
            <a:r>
              <a:rPr lang="fa-IR" sz="2400" i="0" u="none" strike="noStrike" kern="100" baseline="0" dirty="0" err="1">
                <a:cs typeface="B Nazanin" panose="00000400000000000000" pitchFamily="2" charset="-78"/>
              </a:rPr>
              <a:t>اندركار</a:t>
            </a:r>
            <a:r>
              <a:rPr lang="fa-IR" sz="2400" i="0" u="none" strike="noStrike" kern="100" baseline="0" dirty="0">
                <a:cs typeface="B Nazanin" panose="00000400000000000000" pitchFamily="2" charset="-78"/>
              </a:rPr>
              <a:t> همراه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باشد، در </a:t>
            </a:r>
            <a:r>
              <a:rPr lang="fa-IR" sz="2400" i="0" u="none" strike="noStrike" kern="100" baseline="0" dirty="0" err="1">
                <a:cs typeface="B Nazanin" panose="00000400000000000000" pitchFamily="2" charset="-78"/>
              </a:rPr>
              <a:t>برخي</a:t>
            </a:r>
            <a:r>
              <a:rPr lang="fa-IR" sz="2400" i="0" u="none" strike="noStrike" kern="100" baseline="0" dirty="0">
                <a:cs typeface="B Nazanin" panose="00000400000000000000" pitchFamily="2" charset="-78"/>
              </a:rPr>
              <a:t> جوامع </a:t>
            </a:r>
            <a:r>
              <a:rPr lang="fa-IR" sz="2400" i="0" u="none" strike="noStrike" kern="100" baseline="0" dirty="0" err="1">
                <a:cs typeface="B Nazanin" panose="00000400000000000000" pitchFamily="2" charset="-78"/>
              </a:rPr>
              <a:t>پاي</a:t>
            </a:r>
            <a:r>
              <a:rPr lang="fa-IR" sz="2400" i="0" u="none" strike="noStrike" kern="100" baseline="0" dirty="0">
                <a:cs typeface="B Nazanin" panose="00000400000000000000" pitchFamily="2" charset="-78"/>
              </a:rPr>
              <a:t> گرفته است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اصطلاحا</a:t>
            </a:r>
            <a:r>
              <a:rPr lang="fa-IR" sz="2400" i="0" u="none" strike="noStrike" kern="100" baseline="0" dirty="0" err="1">
                <a:latin typeface="Arial" panose="020B0604020202020204" pitchFamily="34" charset="0"/>
                <a:cs typeface="B Nazanin" panose="00000400000000000000" pitchFamily="2" charset="-78"/>
              </a:rPr>
              <a:t>ﹰ</a:t>
            </a:r>
            <a:r>
              <a:rPr lang="fa-IR" sz="2400" i="0" u="none" strike="noStrike" kern="100" baseline="0" dirty="0">
                <a:latin typeface="Arial" panose="020B0604020202020204" pitchFamily="34" charset="0"/>
                <a:cs typeface="B Nazanin" panose="00000400000000000000" pitchFamily="2" charset="-78"/>
              </a:rPr>
              <a:t> </a:t>
            </a:r>
            <a:r>
              <a:rPr lang="fa-IR" sz="2400" i="0" u="none" strike="noStrike" kern="100" baseline="0" dirty="0">
                <a:latin typeface="Calibri" panose="020F0502020204030204" pitchFamily="34" charset="0"/>
                <a:cs typeface="B Nazanin" panose="00000400000000000000" pitchFamily="2" charset="-78"/>
              </a:rPr>
              <a:t>"</a:t>
            </a:r>
            <a:r>
              <a:rPr lang="fa-IR" sz="2400" b="1" i="0" u="none" strike="noStrike" kern="100" baseline="0" dirty="0">
                <a:solidFill>
                  <a:srgbClr val="FF0000"/>
                </a:solidFill>
                <a:latin typeface="Calibri" panose="020F0502020204030204" pitchFamily="34" charset="0"/>
                <a:cs typeface="B Compset" panose="00000400000000000000" pitchFamily="2" charset="-78"/>
              </a:rPr>
              <a:t>تجارت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سبعانه</a:t>
            </a:r>
            <a:r>
              <a:rPr lang="fa-IR" sz="2400" b="1" i="0" u="none" strike="noStrike" kern="100" baseline="0" dirty="0">
                <a:solidFill>
                  <a:srgbClr val="FF0000"/>
                </a:solidFill>
                <a:latin typeface="Calibri" panose="020F0502020204030204" pitchFamily="34" charset="0"/>
                <a:cs typeface="B Compset" panose="00000400000000000000" pitchFamily="2" charset="-78"/>
              </a:rPr>
              <a:t> یا </a:t>
            </a:r>
            <a:r>
              <a:rPr lang="fa-IR" sz="2000" b="1" dirty="0" err="1">
                <a:solidFill>
                  <a:srgbClr val="FF0000"/>
                </a:solidFill>
              </a:rPr>
              <a:t>افسارگسیخته</a:t>
            </a:r>
            <a:r>
              <a:rPr lang="fa-IR" sz="2000" b="1" dirty="0">
                <a:solidFill>
                  <a:srgbClr val="FF0000"/>
                </a:solidFill>
              </a:rPr>
              <a:t> </a:t>
            </a:r>
            <a:r>
              <a:rPr lang="fa-IR" sz="2400" b="1" i="0" u="none" strike="noStrike" kern="100" baseline="0" dirty="0">
                <a:solidFill>
                  <a:srgbClr val="FF0000"/>
                </a:solidFill>
                <a:latin typeface="Calibri" panose="020F0502020204030204" pitchFamily="34" charset="0"/>
                <a:cs typeface="B Nazanin" panose="00000400000000000000" pitchFamily="2" charset="-78"/>
              </a:rPr>
              <a:t>" </a:t>
            </a:r>
            <a:r>
              <a:rPr lang="fa-IR" sz="2400" i="0" u="none" strike="noStrike" kern="100" baseline="0" dirty="0" err="1">
                <a:latin typeface="Calibri" panose="020F0502020204030204" pitchFamily="34" charset="0"/>
                <a:cs typeface="B Nazanin" panose="00000400000000000000" pitchFamily="2" charset="-78"/>
              </a:rPr>
              <a:t>يا</a:t>
            </a:r>
            <a:r>
              <a:rPr lang="fa-IR" sz="2400" i="0" u="none" strike="noStrike" kern="100" baseline="0" dirty="0">
                <a:latin typeface="Calibri" panose="020F0502020204030204" pitchFamily="34" charset="0"/>
                <a:cs typeface="B Nazanin" panose="00000400000000000000" pitchFamily="2" charset="-78"/>
              </a:rPr>
              <a:t> </a:t>
            </a:r>
            <a:r>
              <a:rPr lang="en-US" sz="2400" i="0" u="none" strike="noStrike" kern="100" baseline="0" dirty="0">
                <a:solidFill>
                  <a:srgbClr val="FF0000"/>
                </a:solidFill>
                <a:latin typeface="Times New Roman" panose="02020603050405020304" pitchFamily="18" charset="0"/>
                <a:cs typeface="B Nazanin" panose="00000400000000000000" pitchFamily="2" charset="-78"/>
              </a:rPr>
              <a:t>Rampant commercialism</a:t>
            </a:r>
            <a:r>
              <a:rPr lang="en-US" sz="2400" i="0" u="none" strike="noStrike" kern="100" baseline="0" dirty="0">
                <a:latin typeface="Times New Roman" panose="02020603050405020304" pitchFamily="18" charset="0"/>
                <a:cs typeface="B Nazanin" panose="00000400000000000000" pitchFamily="2" charset="-78"/>
              </a:rPr>
              <a:t>"</a:t>
            </a:r>
            <a:r>
              <a:rPr lang="fa-IR" sz="2400" i="0" u="none" strike="noStrike" kern="100" baseline="0" dirty="0">
                <a:latin typeface="Calibri" panose="020F0502020204030204" pitchFamily="34" charset="0"/>
                <a:cs typeface="B Nazanin" panose="00000400000000000000" pitchFamily="2" charset="-78"/>
              </a:rPr>
              <a:t>" </a:t>
            </a:r>
            <a:r>
              <a:rPr lang="fa-IR" sz="2400" i="0" u="none" strike="noStrike" kern="100" baseline="0" dirty="0" err="1">
                <a:latin typeface="Calibri" panose="020F0502020204030204" pitchFamily="34" charset="0"/>
                <a:cs typeface="B Nazanin" panose="00000400000000000000" pitchFamily="2" charset="-78"/>
              </a:rPr>
              <a:t>ناميده</a:t>
            </a:r>
            <a:r>
              <a:rPr lang="fa-IR" sz="2400" i="0" u="none" strike="noStrike" kern="100" baseline="0" dirty="0">
                <a:latin typeface="Calibri" panose="020F0502020204030204" pitchFamily="34" charset="0"/>
                <a:cs typeface="B Nazanin" panose="00000400000000000000" pitchFamily="2" charset="-78"/>
              </a:rPr>
              <a:t> </a:t>
            </a:r>
            <a:r>
              <a:rPr lang="fa-IR" sz="2400" i="0" u="none" strike="noStrike" kern="100" baseline="0" dirty="0" err="1">
                <a:latin typeface="Calibri" panose="020F0502020204030204" pitchFamily="34" charset="0"/>
                <a:cs typeface="B Nazanin" panose="00000400000000000000" pitchFamily="2" charset="-78"/>
              </a:rPr>
              <a:t>مي</a:t>
            </a:r>
            <a:r>
              <a:rPr lang="fa-IR" sz="2400" i="0" u="none" strike="noStrike" kern="100" baseline="0" dirty="0">
                <a:latin typeface="Calibri" panose="020F0502020204030204" pitchFamily="34" charset="0"/>
                <a:cs typeface="B Nazanin" panose="00000400000000000000" pitchFamily="2" charset="-78"/>
              </a:rPr>
              <a:t> شود</a:t>
            </a:r>
            <a:r>
              <a:rPr lang="en-US" sz="2400" i="0" u="none" strike="noStrike" kern="100" baseline="0" dirty="0">
                <a:latin typeface="Calibri" panose="020F0502020204030204" pitchFamily="34" charset="0"/>
                <a:cs typeface="B Nazanin" panose="00000400000000000000" pitchFamily="2" charset="-78"/>
              </a:rPr>
              <a:t>.</a:t>
            </a:r>
            <a:endParaRPr lang="fa-IR" sz="2400" i="0" u="none" strike="noStrike" kern="100" baseline="0" dirty="0">
              <a:latin typeface="Calibri" panose="020F0502020204030204" pitchFamily="34" charset="0"/>
              <a:cs typeface="B Nazanin" panose="00000400000000000000" pitchFamily="2" charset="-78"/>
            </a:endParaRPr>
          </a:p>
        </p:txBody>
      </p:sp>
      <p:sp>
        <p:nvSpPr>
          <p:cNvPr id="4" name="Footer Placeholder 3">
            <a:extLst>
              <a:ext uri="{FF2B5EF4-FFF2-40B4-BE49-F238E27FC236}">
                <a16:creationId xmlns:a16="http://schemas.microsoft.com/office/drawing/2014/main" id="{D5C5A48E-77D7-0FF0-B9FB-F65F8D67525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2348821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8EA2-2D24-8A30-B9FF-5C7305FB1226}"/>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راهکار حل مسایل مالی</a:t>
            </a:r>
          </a:p>
        </p:txBody>
      </p:sp>
      <p:sp>
        <p:nvSpPr>
          <p:cNvPr id="3" name="Text Placeholder 2">
            <a:extLst>
              <a:ext uri="{FF2B5EF4-FFF2-40B4-BE49-F238E27FC236}">
                <a16:creationId xmlns:a16="http://schemas.microsoft.com/office/drawing/2014/main" id="{6FF0E71E-E9BA-68C6-C20C-2230A16A0C80}"/>
              </a:ext>
            </a:extLst>
          </p:cNvPr>
          <p:cNvSpPr>
            <a:spLocks noGrp="1"/>
          </p:cNvSpPr>
          <p:nvPr>
            <p:ph type="body" idx="1"/>
          </p:nvPr>
        </p:nvSpPr>
        <p:spPr>
          <a:xfrm>
            <a:off x="838200" y="1825625"/>
            <a:ext cx="10515600" cy="4667250"/>
          </a:xfrm>
        </p:spPr>
        <p:txBody>
          <a:bodyPr>
            <a:normAutofit/>
          </a:bodyPr>
          <a:lstStyle/>
          <a:p>
            <a:pPr marR="0" lvl="0" rtl="1"/>
            <a:r>
              <a:rPr lang="fa-IR" sz="2400" b="1" i="0" u="none" strike="noStrike" kern="100" baseline="0" dirty="0">
                <a:solidFill>
                  <a:srgbClr val="FF0000"/>
                </a:solidFill>
                <a:cs typeface="B Nazanin" panose="00000400000000000000" pitchFamily="2" charset="-78"/>
              </a:rPr>
              <a:t>برای حل مسائل مالی موجود، </a:t>
            </a:r>
            <a:r>
              <a:rPr lang="fa-IR" sz="2400" b="1" i="0" u="none" strike="noStrike" kern="100" baseline="0" dirty="0" err="1">
                <a:solidFill>
                  <a:srgbClr val="FF0000"/>
                </a:solidFill>
                <a:cs typeface="B Nazanin" panose="00000400000000000000" pitchFamily="2" charset="-78"/>
              </a:rPr>
              <a:t>پيشنهاد</a:t>
            </a:r>
            <a:r>
              <a:rPr lang="fa-IR" sz="2400" b="1" i="0" u="none" strike="noStrike" kern="100" baseline="0" dirty="0">
                <a:solidFill>
                  <a:srgbClr val="FF0000"/>
                </a:solidFill>
                <a:cs typeface="B Nazanin" panose="00000400000000000000" pitchFamily="2" charset="-78"/>
              </a:rPr>
              <a:t> شده است:</a:t>
            </a:r>
          </a:p>
          <a:p>
            <a:pPr marL="1371600" lvl="2" indent="-457200">
              <a:buFont typeface="+mj-lt"/>
              <a:buAutoNum type="arabicPeriod"/>
            </a:pPr>
            <a:r>
              <a:rPr lang="fa-IR" sz="2400" i="0" u="none" strike="noStrike" kern="100" baseline="0" dirty="0" err="1">
                <a:cs typeface="B Nazanin" panose="00000400000000000000" pitchFamily="2" charset="-78"/>
              </a:rPr>
              <a:t>تهيه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اعضاي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پيوندي</a:t>
            </a:r>
            <a:r>
              <a:rPr lang="fa-IR" sz="2400" i="0" u="none" strike="noStrike" kern="100" baseline="0" dirty="0">
                <a:cs typeface="B Nazanin" panose="00000400000000000000" pitchFamily="2" charset="-78"/>
              </a:rPr>
              <a:t> </a:t>
            </a:r>
            <a:r>
              <a:rPr lang="fa-IR" sz="2400" i="0" u="none" strike="noStrike" kern="100" baseline="0" dirty="0">
                <a:cs typeface="B Compset" panose="00000400000000000000" pitchFamily="2" charset="-78"/>
              </a:rPr>
              <a:t>تحت نظارت موسسات </a:t>
            </a:r>
            <a:r>
              <a:rPr lang="fa-IR" sz="2400" i="0" u="none" strike="noStrike" kern="100" baseline="0" dirty="0" err="1">
                <a:solidFill>
                  <a:srgbClr val="FF0000"/>
                </a:solidFill>
                <a:cs typeface="B Compset" panose="00000400000000000000" pitchFamily="2" charset="-78"/>
              </a:rPr>
              <a:t>علمي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يا</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دولتي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a:cs typeface="B Compset" panose="00000400000000000000" pitchFamily="2" charset="-78"/>
              </a:rPr>
              <a:t>انجام شود</a:t>
            </a:r>
          </a:p>
          <a:p>
            <a:pPr marL="1371600" lvl="2" indent="-457200">
              <a:buFont typeface="+mj-lt"/>
              <a:buAutoNum type="arabicPeriod"/>
            </a:pPr>
            <a:r>
              <a:rPr lang="fa-IR" sz="2400" i="0" u="none" strike="noStrike" kern="100" baseline="0" dirty="0">
                <a:solidFill>
                  <a:srgbClr val="FF0000"/>
                </a:solidFill>
                <a:cs typeface="B Compset" panose="00000400000000000000" pitchFamily="2" charset="-78"/>
              </a:rPr>
              <a:t>پاداش </a:t>
            </a:r>
            <a:r>
              <a:rPr lang="fa-IR" sz="2400" i="0" u="none" strike="noStrike" kern="100" baseline="0" dirty="0" err="1">
                <a:solidFill>
                  <a:srgbClr val="FF0000"/>
                </a:solidFill>
                <a:cs typeface="B Compset" panose="00000400000000000000" pitchFamily="2" charset="-78"/>
              </a:rPr>
              <a:t>هايي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به فرد دهنده عضو اعطا شود.</a:t>
            </a:r>
            <a:endParaRPr lang="fa-IR" sz="2400" kern="100" dirty="0">
              <a:cs typeface="B Compset" panose="00000400000000000000" pitchFamily="2" charset="-78"/>
            </a:endParaRPr>
          </a:p>
          <a:p>
            <a:pPr marL="1371600" lvl="2" indent="-457200">
              <a:buFont typeface="+mj-lt"/>
              <a:buAutoNum type="arabicPeriod"/>
            </a:pPr>
            <a:r>
              <a:rPr lang="fa-IR" sz="2400" kern="100" dirty="0" err="1"/>
              <a:t>ايجاد</a:t>
            </a:r>
            <a:r>
              <a:rPr lang="fa-IR" sz="2400" kern="100" dirty="0"/>
              <a:t> </a:t>
            </a:r>
            <a:r>
              <a:rPr lang="fa-IR" sz="2400" kern="100" dirty="0" err="1"/>
              <a:t>بانك</a:t>
            </a:r>
            <a:r>
              <a:rPr lang="fa-IR" sz="2400" kern="100" dirty="0"/>
              <a:t> </a:t>
            </a:r>
            <a:r>
              <a:rPr lang="fa-IR" sz="2400" kern="100" dirty="0" err="1"/>
              <a:t>هاي</a:t>
            </a:r>
            <a:r>
              <a:rPr lang="fa-IR" sz="2400" kern="100" dirty="0"/>
              <a:t> پيوند</a:t>
            </a:r>
          </a:p>
          <a:p>
            <a:pPr marL="1828800" lvl="4" indent="0">
              <a:buNone/>
            </a:pPr>
            <a:r>
              <a:rPr lang="fa-IR" sz="2400" kern="100" dirty="0" err="1"/>
              <a:t>كه</a:t>
            </a:r>
            <a:r>
              <a:rPr lang="fa-IR" sz="2400" kern="100" dirty="0"/>
              <a:t> </a:t>
            </a:r>
            <a:r>
              <a:rPr lang="fa-IR" sz="2400" kern="100" dirty="0" err="1"/>
              <a:t>اعضاي</a:t>
            </a:r>
            <a:r>
              <a:rPr lang="fa-IR" sz="2400" kern="100" dirty="0"/>
              <a:t> </a:t>
            </a:r>
            <a:r>
              <a:rPr lang="fa-IR" sz="2400" kern="100" dirty="0" err="1"/>
              <a:t>پيوندي</a:t>
            </a:r>
            <a:r>
              <a:rPr lang="fa-IR" sz="2400" kern="100" dirty="0"/>
              <a:t> آن عمدتاً از </a:t>
            </a:r>
            <a:r>
              <a:rPr lang="fa-IR" sz="2400" kern="100" dirty="0">
                <a:solidFill>
                  <a:srgbClr val="FF0000"/>
                </a:solidFill>
              </a:rPr>
              <a:t>اجساد</a:t>
            </a:r>
            <a:r>
              <a:rPr lang="fa-IR" sz="2400" kern="100" dirty="0"/>
              <a:t> </a:t>
            </a:r>
            <a:r>
              <a:rPr lang="fa-IR" sz="2400" kern="100" dirty="0" err="1"/>
              <a:t>تأمين</a:t>
            </a:r>
            <a:r>
              <a:rPr lang="fa-IR" sz="2400" kern="100" dirty="0"/>
              <a:t> </a:t>
            </a:r>
            <a:r>
              <a:rPr lang="fa-IR" sz="2400" kern="100" dirty="0" err="1"/>
              <a:t>مي</a:t>
            </a:r>
            <a:r>
              <a:rPr lang="fa-IR" sz="2400" kern="100" dirty="0"/>
              <a:t> شوند. </a:t>
            </a:r>
          </a:p>
          <a:p>
            <a:pPr marL="914400" lvl="2" indent="0">
              <a:buNone/>
            </a:pPr>
            <a:endParaRPr lang="fa-IR" sz="240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Compset" panose="00000400000000000000" pitchFamily="2" charset="-78"/>
              </a:rPr>
              <a:t> مزایای این راهکارها:</a:t>
            </a:r>
          </a:p>
          <a:p>
            <a:pPr marL="457200" lvl="1" indent="0">
              <a:buNone/>
            </a:pPr>
            <a:r>
              <a:rPr lang="fa-IR" sz="2400" i="0" u="none" strike="noStrike" kern="100" baseline="0" dirty="0">
                <a:cs typeface="B Nazanin" panose="00000400000000000000" pitchFamily="2" charset="-78"/>
              </a:rPr>
              <a:t>1) </a:t>
            </a:r>
            <a:r>
              <a:rPr lang="fa-IR" sz="2400" i="0" u="none" strike="noStrike" kern="100" baseline="0" dirty="0" err="1">
                <a:solidFill>
                  <a:srgbClr val="FF0000"/>
                </a:solidFill>
                <a:cs typeface="B Nazanin" panose="00000400000000000000" pitchFamily="2" charset="-78"/>
              </a:rPr>
              <a:t>جلوگيري</a:t>
            </a:r>
            <a:r>
              <a:rPr lang="fa-IR" sz="2400" i="0" u="none" strike="noStrike" kern="100" baseline="0" dirty="0">
                <a:cs typeface="B Nazanin" panose="00000400000000000000" pitchFamily="2" charset="-78"/>
              </a:rPr>
              <a:t> از مسائل </a:t>
            </a:r>
            <a:r>
              <a:rPr lang="fa-IR" sz="2400" i="0" u="none" strike="noStrike" kern="100" baseline="0" dirty="0" err="1">
                <a:cs typeface="B Nazanin" panose="00000400000000000000" pitchFamily="2" charset="-78"/>
              </a:rPr>
              <a:t>غيراخلاقي</a:t>
            </a:r>
            <a:r>
              <a:rPr lang="fa-IR" sz="2400" i="0" u="none" strike="noStrike" kern="100" baseline="0" dirty="0">
                <a:cs typeface="B Nazanin" panose="00000400000000000000" pitchFamily="2" charset="-78"/>
              </a:rPr>
              <a:t> و سوءاستفاده </a:t>
            </a:r>
            <a:r>
              <a:rPr lang="fa-IR" sz="2400" i="0" u="none" strike="noStrike" kern="100" baseline="0" dirty="0" err="1">
                <a:cs typeface="B Nazanin" panose="00000400000000000000" pitchFamily="2" charset="-78"/>
              </a:rPr>
              <a:t>سودجويان</a:t>
            </a:r>
            <a:endParaRPr lang="fa-IR" sz="2400" i="0" u="none" strike="noStrike" kern="100" baseline="0" dirty="0">
              <a:cs typeface="B Nazanin" panose="00000400000000000000" pitchFamily="2" charset="-78"/>
            </a:endParaRPr>
          </a:p>
          <a:p>
            <a:pPr marL="457200" lvl="1" indent="0">
              <a:buNone/>
            </a:pPr>
            <a:r>
              <a:rPr lang="fa-IR" sz="2400" i="0" u="none" strike="noStrike" kern="100" baseline="0" dirty="0">
                <a:cs typeface="B Nazanin" panose="00000400000000000000" pitchFamily="2" charset="-78"/>
              </a:rPr>
              <a:t>2) </a:t>
            </a:r>
            <a:r>
              <a:rPr lang="fa-IR" sz="2400" i="0" u="none" strike="noStrike" kern="100" baseline="0" dirty="0">
                <a:solidFill>
                  <a:srgbClr val="FF0000"/>
                </a:solidFill>
                <a:cs typeface="B Nazanin" panose="00000400000000000000" pitchFamily="2" charset="-78"/>
              </a:rPr>
              <a:t>پیشگیری</a:t>
            </a:r>
            <a:r>
              <a:rPr lang="fa-IR" sz="2400" i="0" u="none" strike="noStrike" kern="100" baseline="0" dirty="0">
                <a:cs typeface="B Nazanin" panose="00000400000000000000" pitchFamily="2" charset="-78"/>
              </a:rPr>
              <a:t>  از  </a:t>
            </a:r>
            <a:r>
              <a:rPr lang="fa-IR" sz="2400" i="0" u="none" strike="noStrike" kern="100" baseline="0" dirty="0" err="1">
                <a:cs typeface="B Nazanin" panose="00000400000000000000" pitchFamily="2" charset="-78"/>
              </a:rPr>
              <a:t>بي</a:t>
            </a:r>
            <a:r>
              <a:rPr lang="fa-IR" sz="2400" i="0" u="none" strike="noStrike" kern="100" baseline="0" dirty="0">
                <a:cs typeface="B Nazanin" panose="00000400000000000000" pitchFamily="2" charset="-78"/>
              </a:rPr>
              <a:t> بهره ماندن افراد </a:t>
            </a:r>
            <a:r>
              <a:rPr lang="fa-IR" sz="2400" i="0" u="none" strike="noStrike" kern="100" baseline="0" dirty="0" err="1">
                <a:cs typeface="B Nazanin" panose="00000400000000000000" pitchFamily="2" charset="-78"/>
              </a:rPr>
              <a:t>فقير</a:t>
            </a:r>
            <a:r>
              <a:rPr lang="fa-IR" sz="2400" i="0" u="none" strike="noStrike" kern="100" baseline="0" dirty="0">
                <a:cs typeface="B Nazanin" panose="00000400000000000000" pitchFamily="2" charset="-78"/>
              </a:rPr>
              <a:t> از پيوند</a:t>
            </a:r>
          </a:p>
          <a:p>
            <a:pPr marR="0" lvl="0" rtl="1"/>
            <a:endParaRPr lang="fa-IR" sz="2400" i="0" u="none" strike="noStrike" kern="100" baseline="0" dirty="0">
              <a:cs typeface="B Nazanin" panose="00000400000000000000" pitchFamily="2" charset="-78"/>
            </a:endParaRPr>
          </a:p>
          <a:p>
            <a:pPr marR="0" lvl="0" rtl="1"/>
            <a:r>
              <a:rPr lang="fa-IR" sz="2400" i="0" u="none" strike="noStrike" kern="100" baseline="0" dirty="0">
                <a:cs typeface="B Nazanin" panose="00000400000000000000" pitchFamily="2" charset="-78"/>
              </a:rPr>
              <a:t>مسائل مالی </a:t>
            </a:r>
            <a:r>
              <a:rPr lang="fa-IR" sz="2400" i="0" u="none" strike="noStrike" kern="100" baseline="0" dirty="0">
                <a:cs typeface="B Compset" panose="00000400000000000000" pitchFamily="2" charset="-78"/>
              </a:rPr>
              <a:t>ضرورت </a:t>
            </a:r>
            <a:r>
              <a:rPr lang="fa-IR" sz="2400" i="0" u="none" strike="noStrike" kern="100" baseline="0" dirty="0">
                <a:solidFill>
                  <a:srgbClr val="FF0000"/>
                </a:solidFill>
                <a:cs typeface="B Compset" panose="00000400000000000000" pitchFamily="2" charset="-78"/>
              </a:rPr>
              <a:t>برنامه </a:t>
            </a:r>
            <a:r>
              <a:rPr lang="fa-IR" sz="2400" i="0" u="none" strike="noStrike" kern="100" baseline="0" dirty="0" err="1">
                <a:solidFill>
                  <a:srgbClr val="FF0000"/>
                </a:solidFill>
                <a:cs typeface="B Compset" panose="00000400000000000000" pitchFamily="2" charset="-78"/>
              </a:rPr>
              <a:t>ريزي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علمي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قانونمندي</a:t>
            </a:r>
            <a:r>
              <a:rPr lang="fa-IR" sz="2400" i="0" u="none" strike="noStrike" kern="100" baseline="0" dirty="0">
                <a:solidFill>
                  <a:srgbClr val="FF0000"/>
                </a:solidFill>
                <a:cs typeface="B Compset" panose="00000400000000000000" pitchFamily="2" charset="-78"/>
              </a:rPr>
              <a:t> و نظارت </a:t>
            </a:r>
            <a:r>
              <a:rPr lang="fa-IR" sz="2400" i="0" u="none" strike="noStrike" kern="100" baseline="0" dirty="0" err="1">
                <a:solidFill>
                  <a:srgbClr val="FF0000"/>
                </a:solidFill>
                <a:cs typeface="B Compset" panose="00000400000000000000" pitchFamily="2" charset="-78"/>
              </a:rPr>
              <a:t>دقيق</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اجرايي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را در امر پيوند مشخص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سازد</a:t>
            </a:r>
            <a:r>
              <a:rPr lang="fa-IR" sz="2400" b="0" i="0" u="none" strike="noStrike" kern="100" baseline="0" dirty="0">
                <a:cs typeface="B Nazanin" panose="00000400000000000000" pitchFamily="2" charset="-78"/>
              </a:rPr>
              <a:t>.   </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4121A0A4-3B91-C3DD-F9BB-C0EDC723E7B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90300665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90B9-FE65-C764-44DE-05E5CCC27E32}"/>
              </a:ext>
            </a:extLst>
          </p:cNvPr>
          <p:cNvSpPr>
            <a:spLocks noGrp="1"/>
          </p:cNvSpPr>
          <p:nvPr>
            <p:ph type="title"/>
          </p:nvPr>
        </p:nvSpPr>
        <p:spPr/>
        <p:txBody>
          <a:bodyPr/>
          <a:lstStyle/>
          <a:p>
            <a:pPr marR="0" rtl="1"/>
            <a:r>
              <a:rPr lang="fa-IR" b="0" i="0" u="none" strike="noStrike" kern="100" baseline="0" dirty="0" err="1">
                <a:solidFill>
                  <a:srgbClr val="7030A0"/>
                </a:solidFill>
                <a:cs typeface="B Titr" panose="00000700000000000000" pitchFamily="2" charset="-78"/>
              </a:rPr>
              <a:t>پي</a:t>
            </a:r>
            <a:r>
              <a:rPr lang="fa-IR" b="0" i="0" u="none" strike="noStrike" kern="100" baseline="0" dirty="0">
                <a:solidFill>
                  <a:srgbClr val="7030A0"/>
                </a:solidFill>
                <a:cs typeface="B Titr" panose="00000700000000000000" pitchFamily="2" charset="-78"/>
              </a:rPr>
              <a:t>ــ</a:t>
            </a:r>
            <a:r>
              <a:rPr lang="fa-IR" b="0" i="0" u="none" strike="noStrike" kern="100" baseline="0" dirty="0" err="1">
                <a:solidFill>
                  <a:srgbClr val="7030A0"/>
                </a:solidFill>
                <a:cs typeface="B Titr" panose="00000700000000000000" pitchFamily="2" charset="-78"/>
              </a:rPr>
              <a:t>وند</a:t>
            </a:r>
            <a:r>
              <a:rPr lang="fa-IR" b="0" i="0" u="none" strike="noStrike" kern="100" baseline="0" dirty="0">
                <a:solidFill>
                  <a:srgbClr val="7030A0"/>
                </a:solidFill>
                <a:cs typeface="B Titr" panose="00000700000000000000" pitchFamily="2" charset="-78"/>
              </a:rPr>
              <a:t> بافت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6615E87F-4C48-A52B-8E45-25B460921419}"/>
              </a:ext>
            </a:extLst>
          </p:cNvPr>
          <p:cNvSpPr>
            <a:spLocks noGrp="1"/>
          </p:cNvSpPr>
          <p:nvPr>
            <p:ph type="body" idx="1"/>
          </p:nvPr>
        </p:nvSpPr>
        <p:spPr/>
        <p:txBody>
          <a:bodyPr>
            <a:normAutofit/>
          </a:bodyPr>
          <a:lstStyle/>
          <a:p>
            <a:pPr marR="0" lvl="0" rtl="1"/>
            <a:r>
              <a:rPr lang="fa-IR" sz="2800" b="0" i="0" u="none" strike="noStrike" kern="100" baseline="0" dirty="0">
                <a:solidFill>
                  <a:srgbClr val="FF0000"/>
                </a:solidFill>
                <a:cs typeface="B Nazanin" panose="00000400000000000000" pitchFamily="2" charset="-78"/>
              </a:rPr>
              <a:t>در موضوع پيوند بافت چند مسأله به طور </a:t>
            </a:r>
            <a:r>
              <a:rPr lang="fa-IR" sz="2800" b="0" i="0" u="none" strike="noStrike" kern="100" baseline="0" dirty="0" err="1">
                <a:solidFill>
                  <a:srgbClr val="FF0000"/>
                </a:solidFill>
                <a:cs typeface="B Nazanin" panose="00000400000000000000" pitchFamily="2" charset="-78"/>
              </a:rPr>
              <a:t>كلي</a:t>
            </a:r>
            <a:r>
              <a:rPr lang="fa-IR" sz="2800" b="0" i="0" u="none" strike="noStrike" kern="100" baseline="0" dirty="0">
                <a:solidFill>
                  <a:srgbClr val="FF0000"/>
                </a:solidFill>
                <a:cs typeface="B Nazanin" panose="00000400000000000000" pitchFamily="2" charset="-78"/>
              </a:rPr>
              <a:t> مطرح است از جمله:  </a:t>
            </a:r>
          </a:p>
          <a:p>
            <a:pPr marR="0" lvl="0" rtl="1"/>
            <a:endParaRPr lang="fa-IR" sz="2800" b="0" i="0" u="none" strike="noStrike" kern="100" baseline="0" dirty="0">
              <a:cs typeface="B Nazanin" panose="00000400000000000000" pitchFamily="2" charset="-78"/>
            </a:endParaRPr>
          </a:p>
          <a:p>
            <a:pPr marL="1371600" marR="7200" lvl="3" indent="0">
              <a:buNone/>
            </a:pPr>
            <a:r>
              <a:rPr lang="fa-IR" sz="2800" b="0" i="0" u="none" strike="noStrike" kern="100" baseline="0" dirty="0">
                <a:cs typeface="B Nazanin" panose="00000400000000000000" pitchFamily="2" charset="-78"/>
              </a:rPr>
              <a:t>1) نحوه </a:t>
            </a:r>
            <a:r>
              <a:rPr lang="fa-IR" sz="2800" b="0" i="0" u="none" strike="noStrike" kern="100" baseline="0" dirty="0" err="1">
                <a:solidFill>
                  <a:srgbClr val="FF0000"/>
                </a:solidFill>
                <a:cs typeface="B Nazanin" panose="00000400000000000000" pitchFamily="2" charset="-78"/>
              </a:rPr>
              <a:t>تأمين</a:t>
            </a:r>
            <a:r>
              <a:rPr lang="fa-IR" sz="2800" b="0" i="0" u="none" strike="noStrike" kern="100" baseline="0" dirty="0">
                <a:solidFill>
                  <a:srgbClr val="FF0000"/>
                </a:solidFill>
                <a:cs typeface="B Nazanin" panose="00000400000000000000" pitchFamily="2" charset="-78"/>
              </a:rPr>
              <a:t> بافت </a:t>
            </a:r>
            <a:r>
              <a:rPr lang="fa-IR" sz="2800" b="0" i="0" u="none" strike="noStrike" kern="100" baseline="0" dirty="0">
                <a:cs typeface="B Nazanin" panose="00000400000000000000" pitchFamily="2" charset="-78"/>
              </a:rPr>
              <a:t>مورد </a:t>
            </a:r>
            <a:r>
              <a:rPr lang="fa-IR" sz="2800" b="0" i="0" u="none" strike="noStrike" kern="100" baseline="0" dirty="0" err="1">
                <a:cs typeface="B Nazanin" panose="00000400000000000000" pitchFamily="2" charset="-78"/>
              </a:rPr>
              <a:t>نياز</a:t>
            </a:r>
            <a:r>
              <a:rPr lang="fa-IR" sz="2800" b="0" i="0" u="none" strike="noStrike" kern="100" baseline="0" dirty="0">
                <a:cs typeface="B Nazanin" panose="00000400000000000000" pitchFamily="2" charset="-78"/>
              </a:rPr>
              <a:t>   </a:t>
            </a:r>
          </a:p>
          <a:p>
            <a:pPr marL="1371600" marR="7200" lvl="3" indent="0">
              <a:buNone/>
            </a:pPr>
            <a:r>
              <a:rPr lang="fa-IR" sz="2800" b="0" i="0" u="none" strike="noStrike" kern="100" baseline="0" dirty="0">
                <a:cs typeface="B Nazanin" panose="00000400000000000000" pitchFamily="2" charset="-78"/>
              </a:rPr>
              <a:t>2) لزوم </a:t>
            </a:r>
            <a:r>
              <a:rPr lang="fa-IR" sz="2800" b="0" i="0" u="none" strike="noStrike" kern="100" baseline="0" dirty="0">
                <a:solidFill>
                  <a:srgbClr val="FF0000"/>
                </a:solidFill>
                <a:cs typeface="B Nazanin" panose="00000400000000000000" pitchFamily="2" charset="-78"/>
              </a:rPr>
              <a:t>سقط </a:t>
            </a:r>
            <a:r>
              <a:rPr lang="fa-IR" sz="2800" b="0" i="0" u="none" strike="noStrike" kern="100" baseline="0" dirty="0" err="1">
                <a:solidFill>
                  <a:srgbClr val="FF0000"/>
                </a:solidFill>
                <a:cs typeface="B Nazanin" panose="00000400000000000000" pitchFamily="2" charset="-78"/>
              </a:rPr>
              <a:t>جنين</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cs typeface="B Nazanin" panose="00000400000000000000" pitchFamily="2" charset="-78"/>
              </a:rPr>
              <a:t>براي</a:t>
            </a:r>
            <a:r>
              <a:rPr lang="fa-IR" sz="2800" b="0" i="0" u="none" strike="noStrike" kern="100" baseline="0" dirty="0">
                <a:cs typeface="B Nazanin" panose="00000400000000000000" pitchFamily="2" charset="-78"/>
              </a:rPr>
              <a:t> انجام پيوند بافت   </a:t>
            </a:r>
          </a:p>
          <a:p>
            <a:pPr marL="1371600" marR="7200" lvl="3" indent="0">
              <a:buNone/>
            </a:pPr>
            <a:r>
              <a:rPr lang="fa-IR" sz="2800" b="0" i="0" u="none" strike="noStrike" kern="100" baseline="0" dirty="0">
                <a:cs typeface="B Nazanin" panose="00000400000000000000" pitchFamily="2" charset="-78"/>
              </a:rPr>
              <a:t>3) اخذ </a:t>
            </a:r>
            <a:r>
              <a:rPr lang="fa-IR" sz="2800" b="0" i="0" u="none" strike="noStrike" kern="100" baseline="0" dirty="0" err="1">
                <a:solidFill>
                  <a:srgbClr val="FF0000"/>
                </a:solidFill>
                <a:cs typeface="B Nazanin" panose="00000400000000000000" pitchFamily="2" charset="-78"/>
              </a:rPr>
              <a:t>رضايت</a:t>
            </a:r>
            <a:r>
              <a:rPr lang="fa-IR" sz="2800" b="0" i="0" u="none" strike="noStrike" kern="100" baseline="0" dirty="0">
                <a:cs typeface="B Nazanin" panose="00000400000000000000" pitchFamily="2" charset="-78"/>
              </a:rPr>
              <a:t> آگاهانه   </a:t>
            </a:r>
          </a:p>
          <a:p>
            <a:pPr marL="1371600" marR="7200" lvl="3" indent="0">
              <a:buNone/>
            </a:pPr>
            <a:r>
              <a:rPr lang="fa-IR" sz="2800" b="0" i="0" u="none" strike="noStrike" kern="100" baseline="0" dirty="0">
                <a:cs typeface="B Nazanin" panose="00000400000000000000" pitchFamily="2" charset="-78"/>
              </a:rPr>
              <a:t>4) </a:t>
            </a:r>
            <a:r>
              <a:rPr lang="fa-IR" sz="2800" b="0" i="0" u="none" strike="noStrike" kern="100" baseline="0" dirty="0" err="1">
                <a:cs typeface="B Nazanin" panose="00000400000000000000" pitchFamily="2" charset="-78"/>
              </a:rPr>
              <a:t>تعيين</a:t>
            </a:r>
            <a:r>
              <a:rPr lang="fa-IR" sz="2800" b="0" i="0" u="none" strike="noStrike" kern="100" baseline="0" dirty="0">
                <a:cs typeface="B Nazanin" panose="00000400000000000000" pitchFamily="2" charset="-78"/>
              </a:rPr>
              <a:t> </a:t>
            </a:r>
            <a:r>
              <a:rPr lang="fa-IR" sz="2800" b="0" i="0" u="none" strike="noStrike" kern="100" baseline="0" dirty="0" err="1">
                <a:solidFill>
                  <a:srgbClr val="FF0000"/>
                </a:solidFill>
                <a:cs typeface="B Nazanin" panose="00000400000000000000" pitchFamily="2" charset="-78"/>
              </a:rPr>
              <a:t>شرايط</a:t>
            </a:r>
            <a:r>
              <a:rPr lang="fa-IR" sz="2800" b="0" i="0" u="none" strike="noStrike" kern="100" baseline="0" dirty="0">
                <a:solidFill>
                  <a:srgbClr val="FF0000"/>
                </a:solidFill>
                <a:cs typeface="B Nazanin" panose="00000400000000000000" pitchFamily="2" charset="-78"/>
              </a:rPr>
              <a:t> و موارد </a:t>
            </a:r>
            <a:r>
              <a:rPr lang="fa-IR" sz="2800" b="0" i="0" u="none" strike="noStrike" kern="100" baseline="0" dirty="0">
                <a:cs typeface="B Nazanin" panose="00000400000000000000" pitchFamily="2" charset="-78"/>
              </a:rPr>
              <a:t>اخذ بافت جهت پيوند  </a:t>
            </a:r>
            <a:endParaRPr lang="en-US"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F668CCBB-A7C8-E62F-09E5-5ECBE11E854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6440126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EBC79-BC57-E7AD-EC7F-5B372C08389C}"/>
              </a:ext>
            </a:extLst>
          </p:cNvPr>
          <p:cNvSpPr>
            <a:spLocks noGrp="1"/>
          </p:cNvSpPr>
          <p:nvPr>
            <p:ph type="title"/>
          </p:nvPr>
        </p:nvSpPr>
        <p:spPr/>
        <p:txBody>
          <a:bodyPr>
            <a:normAutofit/>
          </a:bodyPr>
          <a:lstStyle/>
          <a:p>
            <a:pPr marR="0" rtl="1"/>
            <a:r>
              <a:rPr lang="fa-IR" b="0" i="0" u="none" strike="noStrike" kern="100" baseline="0" dirty="0">
                <a:solidFill>
                  <a:srgbClr val="7030A0"/>
                </a:solidFill>
                <a:cs typeface="B Titr" panose="00000700000000000000" pitchFamily="2" charset="-78"/>
              </a:rPr>
              <a:t>پيوند عصب از </a:t>
            </a:r>
            <a:r>
              <a:rPr lang="fa-IR" b="0" i="0" u="none" strike="noStrike" kern="100" baseline="0" dirty="0" err="1">
                <a:solidFill>
                  <a:srgbClr val="7030A0"/>
                </a:solidFill>
                <a:cs typeface="B Titr" panose="00000700000000000000" pitchFamily="2" charset="-78"/>
              </a:rPr>
              <a:t>بافتهاي</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جنيني</a:t>
            </a:r>
            <a:br>
              <a:rPr lang="fa-IR" b="0" i="0" u="none" strike="noStrike" kern="100" baseline="0" dirty="0">
                <a:solidFill>
                  <a:srgbClr val="7030A0"/>
                </a:solidFill>
                <a:cs typeface="B Titr" panose="00000700000000000000" pitchFamily="2" charset="-78"/>
              </a:rPr>
            </a:br>
            <a:r>
              <a:rPr lang="en-US" b="0" i="0" u="none" strike="noStrike" kern="100" baseline="0" dirty="0">
                <a:solidFill>
                  <a:srgbClr val="7030A0"/>
                </a:solidFill>
                <a:cs typeface="B Titr" panose="00000700000000000000" pitchFamily="2" charset="-78"/>
              </a:rPr>
              <a:t> Foetal Neural Transplantation</a:t>
            </a:r>
            <a:endParaRPr lang="en-US" b="0" i="0" u="none" strike="noStrike" kern="100" baseline="0" dirty="0">
              <a:solidFill>
                <a:srgbClr val="7030A0"/>
              </a:solidFill>
              <a:latin typeface="Calibri" panose="020F0502020204030204" pitchFamily="34" charset="0"/>
              <a:cs typeface="B Titr" panose="00000700000000000000" pitchFamily="2" charset="-78"/>
            </a:endParaRPr>
          </a:p>
        </p:txBody>
      </p:sp>
      <p:sp>
        <p:nvSpPr>
          <p:cNvPr id="3" name="Text Placeholder 2">
            <a:extLst>
              <a:ext uri="{FF2B5EF4-FFF2-40B4-BE49-F238E27FC236}">
                <a16:creationId xmlns:a16="http://schemas.microsoft.com/office/drawing/2014/main" id="{3F0957C7-9F7F-B53A-72A3-A571DC165A8A}"/>
              </a:ext>
            </a:extLst>
          </p:cNvPr>
          <p:cNvSpPr>
            <a:spLocks noGrp="1"/>
          </p:cNvSpPr>
          <p:nvPr>
            <p:ph type="body" idx="1"/>
          </p:nvPr>
        </p:nvSpPr>
        <p:spPr/>
        <p:txBody>
          <a:bodyPr>
            <a:normAutofit/>
          </a:bodyPr>
          <a:lstStyle/>
          <a:p>
            <a:pPr marR="0" lvl="0" rtl="1"/>
            <a:r>
              <a:rPr lang="fa-IR" sz="2800" i="0" u="none" strike="noStrike" kern="100" baseline="0" dirty="0">
                <a:solidFill>
                  <a:srgbClr val="FF0000"/>
                </a:solidFill>
                <a:cs typeface="B Nazanin" panose="00000400000000000000" pitchFamily="2" charset="-78"/>
              </a:rPr>
              <a:t>پیوند بافت "</a:t>
            </a:r>
            <a:r>
              <a:rPr lang="fa-IR" sz="2800" i="0" u="none" strike="noStrike" kern="100" baseline="0" dirty="0">
                <a:solidFill>
                  <a:srgbClr val="FF0000"/>
                </a:solidFill>
                <a:cs typeface="B Compset" panose="00000400000000000000" pitchFamily="2" charset="-78"/>
              </a:rPr>
              <a:t>مغز </a:t>
            </a:r>
            <a:r>
              <a:rPr lang="fa-IR" sz="2800" i="0" u="none" strike="noStrike" kern="100" baseline="0" dirty="0" err="1">
                <a:solidFill>
                  <a:srgbClr val="FF0000"/>
                </a:solidFill>
                <a:cs typeface="B Compset" panose="00000400000000000000" pitchFamily="2" charset="-78"/>
              </a:rPr>
              <a:t>مياني</a:t>
            </a:r>
            <a:r>
              <a:rPr lang="fa-IR" sz="2800" i="0" u="none" strike="noStrike" kern="100" baseline="0" dirty="0">
                <a:solidFill>
                  <a:srgbClr val="FF0000"/>
                </a:solidFill>
                <a:cs typeface="B Compset" panose="00000400000000000000" pitchFamily="2" charset="-78"/>
              </a:rPr>
              <a:t>"</a:t>
            </a:r>
            <a:r>
              <a:rPr lang="fa-IR" sz="2800" i="0" u="none" strike="noStrike" kern="100" baseline="0" dirty="0">
                <a:cs typeface="B Compset" panose="00000400000000000000" pitchFamily="2" charset="-78"/>
              </a:rPr>
              <a:t>(</a:t>
            </a:r>
            <a:r>
              <a:rPr lang="en-US" sz="2800" dirty="0"/>
              <a:t>midbrain</a:t>
            </a:r>
            <a:r>
              <a:rPr lang="fa-IR" sz="2800" dirty="0"/>
              <a:t>)</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جنين</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cs typeface="B Nazanin" panose="00000400000000000000" pitchFamily="2" charset="-78"/>
              </a:rPr>
              <a:t>انساني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مي</a:t>
            </a:r>
            <a:r>
              <a:rPr lang="fa-IR" sz="2800" i="0" u="none" strike="noStrike" kern="100" baseline="0" dirty="0">
                <a:cs typeface="B Nazanin" panose="00000400000000000000" pitchFamily="2" charset="-78"/>
              </a:rPr>
              <a:t> تواند مدت </a:t>
            </a:r>
            <a:r>
              <a:rPr lang="fa-IR" sz="2800" i="0" u="none" strike="noStrike" kern="100" baseline="0" dirty="0" err="1">
                <a:cs typeface="B Nazanin" panose="00000400000000000000" pitchFamily="2" charset="-78"/>
              </a:rPr>
              <a:t>طولاني</a:t>
            </a:r>
            <a:r>
              <a:rPr lang="fa-IR" sz="2800" i="0" u="none" strike="noStrike" kern="100" baseline="0" dirty="0">
                <a:cs typeface="B Nazanin" panose="00000400000000000000" pitchFamily="2" charset="-78"/>
              </a:rPr>
              <a:t> در مغز انسان زنده بماند و در </a:t>
            </a:r>
            <a:r>
              <a:rPr lang="fa-IR" sz="2800" i="0" u="none" strike="noStrike" kern="100" baseline="0" dirty="0" err="1">
                <a:cs typeface="B Nazanin" panose="00000400000000000000" pitchFamily="2" charset="-78"/>
              </a:rPr>
              <a:t>بيماري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هاي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نورودژنراتيو</a:t>
            </a:r>
            <a:r>
              <a:rPr lang="fa-IR" sz="2800" i="0" u="none" strike="noStrike" kern="100" baseline="0" dirty="0">
                <a:cs typeface="B Nazanin" panose="00000400000000000000" pitchFamily="2" charset="-78"/>
              </a:rPr>
              <a:t> مانند </a:t>
            </a:r>
            <a:r>
              <a:rPr lang="fa-IR" sz="2800" i="0" u="none" strike="noStrike" kern="100" baseline="0" dirty="0" err="1">
                <a:solidFill>
                  <a:srgbClr val="FF0000"/>
                </a:solidFill>
                <a:cs typeface="B Compset" panose="00000400000000000000" pitchFamily="2" charset="-78"/>
              </a:rPr>
              <a:t>پاركينسون</a:t>
            </a:r>
            <a:r>
              <a:rPr lang="fa-IR" sz="2800" i="0" u="none" strike="noStrike" kern="100" baseline="0" dirty="0">
                <a:solidFill>
                  <a:srgbClr val="FF0000"/>
                </a:solidFill>
                <a:cs typeface="B Compset" panose="00000400000000000000" pitchFamily="2" charset="-78"/>
              </a:rPr>
              <a:t> و </a:t>
            </a:r>
            <a:r>
              <a:rPr lang="fa-IR" sz="2800" i="0" u="none" strike="noStrike" kern="100" baseline="0" dirty="0" err="1">
                <a:solidFill>
                  <a:srgbClr val="FF0000"/>
                </a:solidFill>
                <a:cs typeface="B Compset" panose="00000400000000000000" pitchFamily="2" charset="-78"/>
              </a:rPr>
              <a:t>كره</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هانتينگتون</a:t>
            </a:r>
            <a:r>
              <a:rPr lang="fa-IR" sz="2800" i="0" u="none" strike="noStrike" kern="100" baseline="0" dirty="0">
                <a:cs typeface="B Nazanin" panose="00000400000000000000" pitchFamily="2" charset="-78"/>
              </a:rPr>
              <a:t>، با برگشت دادن عصب </a:t>
            </a:r>
            <a:r>
              <a:rPr lang="fa-IR" sz="2800" i="0" u="none" strike="noStrike" kern="100" baseline="0" dirty="0" err="1">
                <a:cs typeface="B Nazanin" panose="00000400000000000000" pitchFamily="2" charset="-78"/>
              </a:rPr>
              <a:t>رساني</a:t>
            </a:r>
            <a:r>
              <a:rPr lang="fa-IR" sz="2800" i="0" u="none" strike="noStrike" kern="100" baseline="0" dirty="0">
                <a:cs typeface="B Compset" panose="00000400000000000000" pitchFamily="2" charset="-78"/>
              </a:rPr>
              <a:t> </a:t>
            </a:r>
            <a:r>
              <a:rPr lang="fa-IR" sz="2800" i="0" u="none" strike="noStrike" kern="100" baseline="0" dirty="0" err="1">
                <a:cs typeface="B Compset" panose="00000400000000000000" pitchFamily="2" charset="-78"/>
              </a:rPr>
              <a:t>گانگليون</a:t>
            </a:r>
            <a:r>
              <a:rPr lang="fa-IR" sz="2800" i="0" u="none" strike="noStrike" kern="100" baseline="0" dirty="0">
                <a:cs typeface="B Compset" panose="00000400000000000000" pitchFamily="2" charset="-78"/>
              </a:rPr>
              <a:t> بازال</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علايم</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باليني</a:t>
            </a:r>
            <a:r>
              <a:rPr lang="fa-IR" sz="2800" i="0" u="none" strike="noStrike" kern="100" baseline="0" dirty="0">
                <a:cs typeface="B Nazanin" panose="00000400000000000000" pitchFamily="2" charset="-78"/>
              </a:rPr>
              <a:t> را بهبود بخشد.</a:t>
            </a:r>
          </a:p>
          <a:p>
            <a:pPr marR="0" lvl="0" rtl="1"/>
            <a:endParaRPr lang="en-US" sz="2800" i="0" u="none" strike="noStrike" kern="100" baseline="0" dirty="0">
              <a:cs typeface="B Nazanin" panose="00000400000000000000" pitchFamily="2" charset="-78"/>
            </a:endParaRPr>
          </a:p>
          <a:p>
            <a:pPr marR="0" lvl="0" rtl="1"/>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تهيه</a:t>
            </a:r>
            <a:r>
              <a:rPr lang="fa-IR" sz="2800" i="0" u="none" strike="noStrike" kern="100" baseline="0" dirty="0">
                <a:cs typeface="B Nazanin" panose="00000400000000000000" pitchFamily="2" charset="-78"/>
              </a:rPr>
              <a:t> بافت </a:t>
            </a:r>
            <a:r>
              <a:rPr lang="fa-IR" sz="2800" i="0" u="none" strike="noStrike" kern="100" baseline="0" dirty="0" err="1">
                <a:cs typeface="B Nazanin" panose="00000400000000000000" pitchFamily="2" charset="-78"/>
              </a:rPr>
              <a:t>پيوندي</a:t>
            </a:r>
            <a:r>
              <a:rPr lang="fa-IR" sz="2800" i="0" u="none" strike="noStrike" kern="100" baseline="0" dirty="0">
                <a:cs typeface="B Nazanin" panose="00000400000000000000" pitchFamily="2" charset="-78"/>
              </a:rPr>
              <a:t> و انجام </a:t>
            </a:r>
            <a:r>
              <a:rPr lang="fa-IR" sz="2800" i="0" u="none" strike="noStrike" kern="100" baseline="0" dirty="0" err="1">
                <a:cs typeface="B Nazanin" panose="00000400000000000000" pitchFamily="2" charset="-78"/>
              </a:rPr>
              <a:t>اين</a:t>
            </a:r>
            <a:r>
              <a:rPr lang="fa-IR" sz="2800" i="0" u="none" strike="noStrike" kern="100" baseline="0" dirty="0">
                <a:cs typeface="B Nazanin" panose="00000400000000000000" pitchFamily="2" charset="-78"/>
              </a:rPr>
              <a:t> نوع پيوند </a:t>
            </a:r>
            <a:r>
              <a:rPr lang="fa-IR" sz="2800" i="0" u="none" strike="noStrike" kern="100" baseline="0" dirty="0">
                <a:solidFill>
                  <a:srgbClr val="FF0000"/>
                </a:solidFill>
                <a:cs typeface="B Compset" panose="00000400000000000000" pitchFamily="2" charset="-78"/>
              </a:rPr>
              <a:t>مستلزم وجود </a:t>
            </a:r>
            <a:r>
              <a:rPr lang="fa-IR" sz="2800" i="0" u="none" strike="noStrike" kern="100" baseline="0" dirty="0" err="1">
                <a:solidFill>
                  <a:srgbClr val="FF0000"/>
                </a:solidFill>
                <a:cs typeface="B Compset" panose="00000400000000000000" pitchFamily="2" charset="-78"/>
              </a:rPr>
              <a:t>جنين</a:t>
            </a:r>
            <a:r>
              <a:rPr lang="fa-IR" sz="2800" i="0" u="none" strike="noStrike" kern="100" baseline="0" dirty="0">
                <a:solidFill>
                  <a:srgbClr val="FF0000"/>
                </a:solidFill>
                <a:cs typeface="B Compset" panose="00000400000000000000" pitchFamily="2" charset="-78"/>
              </a:rPr>
              <a:t> مرده</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cs typeface="B Nazanin" panose="00000400000000000000" pitchFamily="2" charset="-78"/>
              </a:rPr>
              <a:t>مي</a:t>
            </a:r>
            <a:r>
              <a:rPr lang="fa-IR" sz="2800" i="0" u="none" strike="noStrike" kern="100" baseline="0" dirty="0">
                <a:cs typeface="B Nazanin" panose="00000400000000000000" pitchFamily="2" charset="-78"/>
              </a:rPr>
              <a:t> باشد.</a:t>
            </a:r>
          </a:p>
          <a:p>
            <a:pPr marR="0" lvl="0" rtl="1"/>
            <a:endParaRPr lang="fa-IR" sz="2800" i="0" u="none" strike="noStrike" kern="100" baseline="0" dirty="0">
              <a:cs typeface="B Nazanin" panose="00000400000000000000" pitchFamily="2" charset="-78"/>
            </a:endParaRPr>
          </a:p>
          <a:p>
            <a:pPr marR="0" lvl="0" rtl="1"/>
            <a:r>
              <a:rPr lang="fa-IR" sz="2800" i="0" u="none" strike="noStrike" kern="100" baseline="0" dirty="0">
                <a:cs typeface="B Nazanin" panose="00000400000000000000" pitchFamily="2" charset="-78"/>
              </a:rPr>
              <a:t>هر چند استفاده از </a:t>
            </a:r>
            <a:r>
              <a:rPr lang="fa-IR" sz="2800" i="0" u="none" strike="noStrike" kern="100" baseline="0" dirty="0" err="1">
                <a:solidFill>
                  <a:srgbClr val="FF0000"/>
                </a:solidFill>
                <a:cs typeface="B Nazanin" panose="00000400000000000000" pitchFamily="2" charset="-78"/>
              </a:rPr>
              <a:t>بافتهاي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انساني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cs typeface="B Nazanin" panose="00000400000000000000" pitchFamily="2" charset="-78"/>
              </a:rPr>
              <a:t>امري</a:t>
            </a:r>
            <a:r>
              <a:rPr lang="fa-IR" sz="2800" i="0" u="none" strike="noStrike" kern="100" baseline="0" dirty="0">
                <a:cs typeface="B Nazanin" panose="00000400000000000000" pitchFamily="2" charset="-78"/>
              </a:rPr>
              <a:t> است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در</a:t>
            </a:r>
            <a:r>
              <a:rPr lang="en-US" sz="2800" i="0" u="none" strike="noStrike" kern="100" baseline="0" dirty="0">
                <a:latin typeface="Aptos Display" panose="020B0004020202020204" pitchFamily="34" charset="0"/>
                <a:cs typeface="B Nazanin" panose="00000400000000000000" pitchFamily="2" charset="-78"/>
              </a:rPr>
              <a:t> </a:t>
            </a:r>
            <a:r>
              <a:rPr lang="fa-IR" sz="2800" i="0" u="none" strike="noStrike" kern="100" baseline="0" dirty="0">
                <a:latin typeface="Aptos Display" panose="020B0004020202020204" pitchFamily="34" charset="0"/>
                <a:cs typeface="B Nazanin" panose="00000400000000000000" pitchFamily="2" charset="-78"/>
              </a:rPr>
              <a:t>حال حاضر از نظر </a:t>
            </a:r>
            <a:r>
              <a:rPr lang="fa-IR" sz="2800" i="0" u="none" strike="noStrike" kern="100" baseline="0" dirty="0" err="1">
                <a:latin typeface="Aptos Display" panose="020B0004020202020204" pitchFamily="34" charset="0"/>
                <a:cs typeface="B Nazanin" panose="00000400000000000000" pitchFamily="2" charset="-78"/>
              </a:rPr>
              <a:t>اخلاقي</a:t>
            </a:r>
            <a:r>
              <a:rPr lang="fa-IR" sz="2800" i="0" u="none" strike="noStrike" kern="100" baseline="0" dirty="0">
                <a:latin typeface="Aptos Display" panose="020B0004020202020204" pitchFamily="34" charset="0"/>
                <a:cs typeface="B Nazanin" panose="00000400000000000000" pitchFamily="2" charset="-78"/>
              </a:rPr>
              <a:t> مورد تأييد است، </a:t>
            </a:r>
            <a:r>
              <a:rPr lang="fa-IR" sz="2800" i="0" u="none" strike="noStrike" kern="100" baseline="0" dirty="0" err="1">
                <a:solidFill>
                  <a:srgbClr val="FF0000"/>
                </a:solidFill>
                <a:latin typeface="Aptos Display" panose="020B0004020202020204" pitchFamily="34" charset="0"/>
                <a:cs typeface="B Nazanin" panose="00000400000000000000" pitchFamily="2" charset="-78"/>
              </a:rPr>
              <a:t>ولي</a:t>
            </a:r>
            <a:r>
              <a:rPr lang="fa-IR" sz="2800" i="0" u="none" strike="noStrike" kern="100" baseline="0" dirty="0">
                <a:solidFill>
                  <a:srgbClr val="FF0000"/>
                </a:solidFill>
                <a:latin typeface="Aptos Display" panose="020B0004020202020204" pitchFamily="34" charset="0"/>
                <a:cs typeface="B Nazanin" panose="00000400000000000000" pitchFamily="2" charset="-78"/>
              </a:rPr>
              <a:t> سؤال </a:t>
            </a:r>
            <a:r>
              <a:rPr lang="fa-IR" sz="2800" i="0" u="none" strike="noStrike" kern="100" baseline="0" dirty="0" err="1">
                <a:solidFill>
                  <a:srgbClr val="FF0000"/>
                </a:solidFill>
                <a:latin typeface="Aptos Display" panose="020B0004020202020204" pitchFamily="34" charset="0"/>
                <a:cs typeface="B Nazanin" panose="00000400000000000000" pitchFamily="2" charset="-78"/>
              </a:rPr>
              <a:t>اين</a:t>
            </a:r>
            <a:r>
              <a:rPr lang="fa-IR" sz="2800" i="0" u="none" strike="noStrike" kern="100" baseline="0" dirty="0">
                <a:solidFill>
                  <a:srgbClr val="FF0000"/>
                </a:solidFill>
                <a:latin typeface="Aptos Display" panose="020B0004020202020204" pitchFamily="34" charset="0"/>
                <a:cs typeface="B Nazanin" panose="00000400000000000000" pitchFamily="2" charset="-78"/>
              </a:rPr>
              <a:t> است </a:t>
            </a:r>
            <a:r>
              <a:rPr lang="fa-IR" sz="2800" i="0" u="none" strike="noStrike" kern="100" baseline="0" dirty="0" err="1">
                <a:latin typeface="Aptos Display" panose="020B0004020202020204" pitchFamily="34" charset="0"/>
                <a:cs typeface="B Nazanin" panose="00000400000000000000" pitchFamily="2" charset="-78"/>
              </a:rPr>
              <a:t>كه</a:t>
            </a:r>
            <a:r>
              <a:rPr lang="fa-IR" sz="2800" i="0" u="none" strike="noStrike" kern="100" baseline="0" dirty="0">
                <a:latin typeface="Aptos Display" panose="020B0004020202020204" pitchFamily="34" charset="0"/>
                <a:cs typeface="B Nazanin" panose="00000400000000000000" pitchFamily="2" charset="-78"/>
              </a:rPr>
              <a:t> چگونه و با چه </a:t>
            </a:r>
            <a:r>
              <a:rPr lang="fa-IR" sz="2800" i="0" u="none" strike="noStrike" kern="100" baseline="0" dirty="0" err="1">
                <a:latin typeface="Aptos Display" panose="020B0004020202020204" pitchFamily="34" charset="0"/>
                <a:cs typeface="B Nazanin" panose="00000400000000000000" pitchFamily="2" charset="-78"/>
              </a:rPr>
              <a:t>شرايطي</a:t>
            </a:r>
            <a:r>
              <a:rPr lang="fa-IR" sz="2800" i="0" u="none" strike="noStrike" kern="100" baseline="0" dirty="0">
                <a:latin typeface="Aptos Display" panose="020B0004020202020204" pitchFamily="34" charset="0"/>
                <a:cs typeface="B Nazanin" panose="00000400000000000000" pitchFamily="2" charset="-78"/>
              </a:rPr>
              <a:t> </a:t>
            </a:r>
            <a:r>
              <a:rPr lang="fa-IR" sz="2800" i="0" u="none" strike="noStrike" kern="100" baseline="0" dirty="0" err="1">
                <a:latin typeface="Aptos Display" panose="020B0004020202020204" pitchFamily="34" charset="0"/>
                <a:cs typeface="B Nazanin" panose="00000400000000000000" pitchFamily="2" charset="-78"/>
              </a:rPr>
              <a:t>بايد</a:t>
            </a:r>
            <a:r>
              <a:rPr lang="fa-IR" sz="2800" i="0" u="none" strike="noStrike" kern="100" baseline="0" dirty="0">
                <a:latin typeface="Aptos Display" panose="020B0004020202020204" pitchFamily="34" charset="0"/>
                <a:cs typeface="B Nazanin" panose="00000400000000000000" pitchFamily="2" charset="-78"/>
              </a:rPr>
              <a:t> انجام شود.</a:t>
            </a:r>
          </a:p>
          <a:p>
            <a:pPr marR="0" lvl="0" rtl="1"/>
            <a:r>
              <a:rPr lang="fa-IR" sz="2800" i="0" u="none" strike="noStrike" kern="100" baseline="0" dirty="0">
                <a:latin typeface="Aptos Display" panose="020B0004020202020204" pitchFamily="34" charset="0"/>
                <a:cs typeface="B Nazanin" panose="00000400000000000000" pitchFamily="2" charset="-78"/>
              </a:rPr>
              <a:t>در </a:t>
            </a:r>
            <a:r>
              <a:rPr lang="fa-IR" sz="2800" i="0" u="none" strike="noStrike" kern="100" baseline="0" dirty="0" err="1">
                <a:latin typeface="Aptos Display" panose="020B0004020202020204" pitchFamily="34" charset="0"/>
                <a:cs typeface="B Nazanin" panose="00000400000000000000" pitchFamily="2" charset="-78"/>
              </a:rPr>
              <a:t>اين</a:t>
            </a:r>
            <a:r>
              <a:rPr lang="fa-IR" sz="2800" i="0" u="none" strike="noStrike" kern="100" baseline="0" dirty="0">
                <a:latin typeface="Aptos Display" panose="020B0004020202020204" pitchFamily="34" charset="0"/>
                <a:cs typeface="B Nazanin" panose="00000400000000000000" pitchFamily="2" charset="-78"/>
              </a:rPr>
              <a:t> امر از لحاظ </a:t>
            </a:r>
            <a:r>
              <a:rPr lang="fa-IR" sz="2800" i="0" u="none" strike="noStrike" kern="100" baseline="0" dirty="0" err="1">
                <a:latin typeface="Aptos Display" panose="020B0004020202020204" pitchFamily="34" charset="0"/>
                <a:cs typeface="B Nazanin" panose="00000400000000000000" pitchFamily="2" charset="-78"/>
              </a:rPr>
              <a:t>رعايت</a:t>
            </a:r>
            <a:r>
              <a:rPr lang="fa-IR" sz="2800" i="0" u="none" strike="noStrike" kern="100" baseline="0" dirty="0">
                <a:latin typeface="Aptos Display" panose="020B0004020202020204" pitchFamily="34" charset="0"/>
                <a:cs typeface="B Nazanin" panose="00000400000000000000" pitchFamily="2" charset="-78"/>
              </a:rPr>
              <a:t> اصول اخلاق </a:t>
            </a:r>
            <a:r>
              <a:rPr lang="fa-IR" sz="2800" i="0" u="none" strike="noStrike" kern="100" baseline="0" dirty="0" err="1">
                <a:latin typeface="Aptos Display" panose="020B0004020202020204" pitchFamily="34" charset="0"/>
                <a:cs typeface="B Nazanin" panose="00000400000000000000" pitchFamily="2" charset="-78"/>
              </a:rPr>
              <a:t>پزشكي</a:t>
            </a:r>
            <a:r>
              <a:rPr lang="fa-IR" sz="2800" i="0" u="none" strike="noStrike" kern="100" baseline="0" dirty="0">
                <a:latin typeface="Aptos Display" panose="020B0004020202020204" pitchFamily="34" charset="0"/>
                <a:cs typeface="B Nazanin" panose="00000400000000000000" pitchFamily="2" charset="-78"/>
              </a:rPr>
              <a:t> </a:t>
            </a:r>
            <a:r>
              <a:rPr lang="fa-IR" sz="2800" i="0" u="none" strike="noStrike" kern="100" baseline="0" dirty="0" err="1">
                <a:solidFill>
                  <a:srgbClr val="FF0000"/>
                </a:solidFill>
                <a:latin typeface="Aptos Display" panose="020B0004020202020204" pitchFamily="34" charset="0"/>
                <a:cs typeface="B Nazanin" panose="00000400000000000000" pitchFamily="2" charset="-78"/>
              </a:rPr>
              <a:t>شرايط</a:t>
            </a:r>
            <a:r>
              <a:rPr lang="fa-IR" sz="2800" i="0" u="none" strike="noStrike" kern="100" baseline="0" dirty="0">
                <a:solidFill>
                  <a:srgbClr val="FF0000"/>
                </a:solidFill>
                <a:latin typeface="Aptos Display" panose="020B0004020202020204" pitchFamily="34" charset="0"/>
                <a:cs typeface="B Nazanin" panose="00000400000000000000" pitchFamily="2" charset="-78"/>
              </a:rPr>
              <a:t> </a:t>
            </a:r>
            <a:r>
              <a:rPr lang="fa-IR" sz="2800" i="0" u="none" strike="noStrike" kern="100" baseline="0" dirty="0" err="1">
                <a:solidFill>
                  <a:srgbClr val="FF0000"/>
                </a:solidFill>
                <a:latin typeface="Aptos Display" panose="020B0004020202020204" pitchFamily="34" charset="0"/>
                <a:cs typeface="B Nazanin" panose="00000400000000000000" pitchFamily="2" charset="-78"/>
              </a:rPr>
              <a:t>ويژه</a:t>
            </a:r>
            <a:r>
              <a:rPr lang="fa-IR" sz="2800" i="0" u="none" strike="noStrike" kern="100" baseline="0" dirty="0">
                <a:solidFill>
                  <a:srgbClr val="FF0000"/>
                </a:solidFill>
                <a:latin typeface="Aptos Display" panose="020B0004020202020204" pitchFamily="34" charset="0"/>
                <a:cs typeface="B Nazanin" panose="00000400000000000000" pitchFamily="2" charset="-78"/>
              </a:rPr>
              <a:t> </a:t>
            </a:r>
            <a:r>
              <a:rPr lang="fa-IR" sz="2800" i="0" u="none" strike="noStrike" kern="100" baseline="0" dirty="0" err="1">
                <a:solidFill>
                  <a:srgbClr val="FF0000"/>
                </a:solidFill>
                <a:latin typeface="Aptos Display" panose="020B0004020202020204" pitchFamily="34" charset="0"/>
                <a:cs typeface="B Nazanin" panose="00000400000000000000" pitchFamily="2" charset="-78"/>
              </a:rPr>
              <a:t>اي</a:t>
            </a:r>
            <a:r>
              <a:rPr lang="fa-IR" sz="2800" i="0" u="none" strike="noStrike" kern="100" baseline="0" dirty="0">
                <a:solidFill>
                  <a:srgbClr val="FF0000"/>
                </a:solidFill>
                <a:latin typeface="Aptos Display" panose="020B0004020202020204" pitchFamily="34" charset="0"/>
                <a:cs typeface="B Nazanin" panose="00000400000000000000" pitchFamily="2" charset="-78"/>
              </a:rPr>
              <a:t> </a:t>
            </a:r>
            <a:r>
              <a:rPr lang="fa-IR" sz="2800" i="0" u="none" strike="noStrike" kern="100" baseline="0" dirty="0">
                <a:latin typeface="Aptos Display" panose="020B0004020202020204" pitchFamily="34" charset="0"/>
                <a:cs typeface="B Nazanin" panose="00000400000000000000" pitchFamily="2" charset="-78"/>
              </a:rPr>
              <a:t>مطرح است</a:t>
            </a:r>
            <a:r>
              <a:rPr lang="fa-IR" i="0" u="none" strike="noStrike" kern="100" baseline="0" dirty="0">
                <a:latin typeface="Aptos Display" panose="020B0004020202020204" pitchFamily="34" charset="0"/>
                <a:cs typeface="B Nazanin" panose="00000400000000000000" pitchFamily="2" charset="-78"/>
              </a:rPr>
              <a:t> ( در ادامه ذکر می شود).</a:t>
            </a:r>
            <a:endParaRPr lang="fa-IR" sz="2800" i="0" u="none" strike="noStrike" kern="100" baseline="0" dirty="0">
              <a:latin typeface="Aptos Display" panose="020B0004020202020204" pitchFamily="34" charset="0"/>
              <a:cs typeface="B Nazanin" panose="00000400000000000000" pitchFamily="2" charset="-78"/>
            </a:endParaRPr>
          </a:p>
        </p:txBody>
      </p:sp>
      <p:sp>
        <p:nvSpPr>
          <p:cNvPr id="4" name="Footer Placeholder 3">
            <a:extLst>
              <a:ext uri="{FF2B5EF4-FFF2-40B4-BE49-F238E27FC236}">
                <a16:creationId xmlns:a16="http://schemas.microsoft.com/office/drawing/2014/main" id="{234466D9-247F-E37D-2B07-BEA5F6D49AE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3627595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EBC79-BC57-E7AD-EC7F-5B372C08389C}"/>
              </a:ext>
            </a:extLst>
          </p:cNvPr>
          <p:cNvSpPr>
            <a:spLocks noGrp="1"/>
          </p:cNvSpPr>
          <p:nvPr>
            <p:ph type="title"/>
          </p:nvPr>
        </p:nvSpPr>
        <p:spPr>
          <a:xfrm>
            <a:off x="8803963" y="831417"/>
            <a:ext cx="2551545" cy="5195166"/>
          </a:xfrm>
        </p:spPr>
        <p:txBody>
          <a:bodyPr>
            <a:normAutofit/>
          </a:bodyPr>
          <a:lstStyle/>
          <a:p>
            <a:pPr marR="0" rtl="1"/>
            <a:r>
              <a:rPr lang="fa-IR" sz="2800" b="0" i="0" u="none" strike="noStrike" kern="100" baseline="0" dirty="0">
                <a:solidFill>
                  <a:srgbClr val="7030A0"/>
                </a:solidFill>
                <a:cs typeface="B Titr" panose="00000700000000000000" pitchFamily="2" charset="-78"/>
              </a:rPr>
              <a:t>پيوند عصب از </a:t>
            </a:r>
            <a:r>
              <a:rPr lang="fa-IR" sz="2800" b="0" i="0" u="none" strike="noStrike" kern="100" baseline="0" dirty="0" err="1">
                <a:solidFill>
                  <a:srgbClr val="7030A0"/>
                </a:solidFill>
                <a:cs typeface="B Titr" panose="00000700000000000000" pitchFamily="2" charset="-78"/>
              </a:rPr>
              <a:t>بافتهاي</a:t>
            </a:r>
            <a:r>
              <a:rPr lang="fa-IR" sz="2800" b="0" i="0" u="none" strike="noStrike" kern="100" baseline="0" dirty="0">
                <a:solidFill>
                  <a:srgbClr val="7030A0"/>
                </a:solidFill>
                <a:cs typeface="B Titr" panose="00000700000000000000" pitchFamily="2" charset="-78"/>
              </a:rPr>
              <a:t> </a:t>
            </a:r>
            <a:r>
              <a:rPr lang="fa-IR" sz="2800" b="0" i="0" u="none" strike="noStrike" kern="100" baseline="0" dirty="0" err="1">
                <a:solidFill>
                  <a:srgbClr val="7030A0"/>
                </a:solidFill>
                <a:cs typeface="B Titr" panose="00000700000000000000" pitchFamily="2" charset="-78"/>
              </a:rPr>
              <a:t>جنيني</a:t>
            </a:r>
            <a:br>
              <a:rPr lang="fa-IR" sz="2800" b="0" i="0" u="none" strike="noStrike" kern="100" baseline="0" dirty="0">
                <a:solidFill>
                  <a:srgbClr val="7030A0"/>
                </a:solidFill>
                <a:cs typeface="B Titr" panose="00000700000000000000" pitchFamily="2" charset="-78"/>
              </a:rPr>
            </a:br>
            <a:r>
              <a:rPr lang="en-US" sz="2800" b="0" i="0" u="none" strike="noStrike" kern="100" baseline="0" dirty="0">
                <a:solidFill>
                  <a:srgbClr val="7030A0"/>
                </a:solidFill>
                <a:cs typeface="B Titr" panose="00000700000000000000" pitchFamily="2" charset="-78"/>
              </a:rPr>
              <a:t> Foetal Neural Transplantation</a:t>
            </a:r>
            <a:endParaRPr lang="en-US" sz="2800" b="0" i="0" u="none" strike="noStrike" kern="100" baseline="0" dirty="0">
              <a:solidFill>
                <a:srgbClr val="7030A0"/>
              </a:solidFill>
              <a:latin typeface="Calibri" panose="020F0502020204030204" pitchFamily="34" charset="0"/>
              <a:cs typeface="B Titr" panose="00000700000000000000" pitchFamily="2" charset="-78"/>
            </a:endParaRPr>
          </a:p>
        </p:txBody>
      </p:sp>
      <p:pic>
        <p:nvPicPr>
          <p:cNvPr id="5" name="Picture 4" descr="A diagram of a person's life cycle&#10;&#10;Description automatically generated">
            <a:extLst>
              <a:ext uri="{FF2B5EF4-FFF2-40B4-BE49-F238E27FC236}">
                <a16:creationId xmlns:a16="http://schemas.microsoft.com/office/drawing/2014/main" id="{A3F5CA5B-96B3-B597-A2B5-A0726ABEF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48" y="457200"/>
            <a:ext cx="8096250" cy="5943600"/>
          </a:xfrm>
          <a:prstGeom prst="rect">
            <a:avLst/>
          </a:prstGeom>
        </p:spPr>
      </p:pic>
      <p:sp>
        <p:nvSpPr>
          <p:cNvPr id="6" name="Speech Bubble: Oval 5">
            <a:extLst>
              <a:ext uri="{FF2B5EF4-FFF2-40B4-BE49-F238E27FC236}">
                <a16:creationId xmlns:a16="http://schemas.microsoft.com/office/drawing/2014/main" id="{05B6C185-8BE7-93C6-7E1F-80836513115A}"/>
              </a:ext>
            </a:extLst>
          </p:cNvPr>
          <p:cNvSpPr/>
          <p:nvPr/>
        </p:nvSpPr>
        <p:spPr>
          <a:xfrm>
            <a:off x="2112264" y="365125"/>
            <a:ext cx="1472184" cy="896112"/>
          </a:xfrm>
          <a:prstGeom prst="wedgeEllipseCallout">
            <a:avLst>
              <a:gd name="adj1" fmla="val -105841"/>
              <a:gd name="adj2" fmla="val 64540"/>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fa-IR" sz="3200" dirty="0">
                <a:cs typeface="B Nazanin" panose="00000400000000000000" pitchFamily="2" charset="-78"/>
              </a:rPr>
              <a:t>جنین</a:t>
            </a:r>
            <a:endParaRPr lang="fa-IR" dirty="0">
              <a:cs typeface="B Nazanin" panose="00000400000000000000" pitchFamily="2" charset="-78"/>
            </a:endParaRPr>
          </a:p>
        </p:txBody>
      </p:sp>
      <p:sp>
        <p:nvSpPr>
          <p:cNvPr id="7" name="Footer Placeholder 6">
            <a:extLst>
              <a:ext uri="{FF2B5EF4-FFF2-40B4-BE49-F238E27FC236}">
                <a16:creationId xmlns:a16="http://schemas.microsoft.com/office/drawing/2014/main" id="{87995158-00D5-B37C-6543-D66F00DEF9E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09138313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E62C-4FF7-E277-FFF6-A3AFE594DFAA}"/>
              </a:ext>
            </a:extLst>
          </p:cNvPr>
          <p:cNvSpPr>
            <a:spLocks noGrp="1"/>
          </p:cNvSpPr>
          <p:nvPr>
            <p:ph type="title"/>
          </p:nvPr>
        </p:nvSpPr>
        <p:spPr/>
        <p:txBody>
          <a:bodyPr/>
          <a:lstStyle/>
          <a:p>
            <a:r>
              <a:rPr lang="en-US" sz="3200" b="1" dirty="0">
                <a:solidFill>
                  <a:srgbClr val="FF0000"/>
                </a:solidFill>
              </a:rPr>
              <a:t>Midbrain</a:t>
            </a:r>
            <a:endParaRPr lang="fa-IR" b="1" dirty="0">
              <a:solidFill>
                <a:srgbClr val="FF0000"/>
              </a:solidFill>
            </a:endParaRPr>
          </a:p>
        </p:txBody>
      </p:sp>
      <p:sp>
        <p:nvSpPr>
          <p:cNvPr id="3" name="Text Placeholder 2">
            <a:extLst>
              <a:ext uri="{FF2B5EF4-FFF2-40B4-BE49-F238E27FC236}">
                <a16:creationId xmlns:a16="http://schemas.microsoft.com/office/drawing/2014/main" id="{25524304-009B-D816-899B-F193CB3CCD2B}"/>
              </a:ext>
            </a:extLst>
          </p:cNvPr>
          <p:cNvSpPr>
            <a:spLocks noGrp="1"/>
          </p:cNvSpPr>
          <p:nvPr>
            <p:ph type="body" idx="1"/>
          </p:nvPr>
        </p:nvSpPr>
        <p:spPr/>
        <p:txBody>
          <a:bodyPr>
            <a:normAutofit/>
          </a:bodyPr>
          <a:lstStyle/>
          <a:p>
            <a:r>
              <a:rPr lang="fa-IR" sz="2800" dirty="0"/>
              <a:t>مغز میانی یا میان مغز یا </a:t>
            </a:r>
            <a:r>
              <a:rPr lang="fa-IR" sz="2800" dirty="0" err="1"/>
              <a:t>مزانسفالون</a:t>
            </a:r>
            <a:r>
              <a:rPr lang="fa-IR" sz="2800" dirty="0"/>
              <a:t> ( </a:t>
            </a:r>
            <a:r>
              <a:rPr lang="en-US" sz="2800" dirty="0"/>
              <a:t>mesencephalon </a:t>
            </a:r>
            <a:r>
              <a:rPr lang="fa-IR" sz="2800" dirty="0"/>
              <a:t> یا </a:t>
            </a:r>
            <a:r>
              <a:rPr lang="en-US" sz="2800" dirty="0"/>
              <a:t>midbrain </a:t>
            </a:r>
            <a:r>
              <a:rPr lang="fa-IR" sz="2800" dirty="0"/>
              <a:t>) بخشی از مغز است که از بخش میانی سه حفره اولیه لوله عصبی </a:t>
            </a:r>
            <a:r>
              <a:rPr lang="fa-IR" sz="2800" dirty="0" err="1"/>
              <a:t>رویانی</a:t>
            </a:r>
            <a:r>
              <a:rPr lang="fa-IR" sz="2800" dirty="0"/>
              <a:t> تکوین </a:t>
            </a:r>
            <a:r>
              <a:rPr lang="fa-IR" sz="2800" dirty="0" err="1"/>
              <a:t>می‌یابد</a:t>
            </a:r>
            <a:r>
              <a:rPr lang="fa-IR" sz="2800" dirty="0"/>
              <a:t>. </a:t>
            </a:r>
          </a:p>
          <a:p>
            <a:r>
              <a:rPr lang="fa-IR" sz="2800" dirty="0"/>
              <a:t>مغز میانی در بالای پل مغزی قرار گرفته ‌است و </a:t>
            </a:r>
            <a:r>
              <a:rPr lang="fa-IR" sz="2800" dirty="0" err="1"/>
              <a:t>ریشه‌های</a:t>
            </a:r>
            <a:r>
              <a:rPr lang="fa-IR" sz="2800" dirty="0"/>
              <a:t> عصب محرک چشم، جسم سیاه، که بعضی اعمال حرکتی را به عهده دارد، در آن قرار دارد.</a:t>
            </a:r>
          </a:p>
          <a:p>
            <a:pPr rtl="0"/>
            <a:endParaRPr lang="en-US" dirty="0">
              <a:effectLst/>
            </a:endParaRPr>
          </a:p>
          <a:p>
            <a:pPr lvl="8" algn="just" rtl="0"/>
            <a:r>
              <a:rPr lang="en-US" dirty="0">
                <a:effectLst/>
              </a:rPr>
              <a:t>The midbrain is </a:t>
            </a:r>
            <a:r>
              <a:rPr lang="en-US" b="1" dirty="0">
                <a:effectLst/>
              </a:rPr>
              <a:t>the smallest portion of the brainstem (about 1.5 cm) and its most cranial structure</a:t>
            </a:r>
            <a:r>
              <a:rPr lang="en-US" dirty="0">
                <a:effectLst/>
              </a:rPr>
              <a:t>.</a:t>
            </a:r>
          </a:p>
          <a:p>
            <a:pPr lvl="8" algn="just" rtl="0"/>
            <a:r>
              <a:rPr lang="en-US" dirty="0">
                <a:effectLst/>
              </a:rPr>
              <a:t>It is in the brainstem between the pons caudally (mesencephalic-pons groove) and the diencephalon, which includes the thalamus, the hypothalamus, the epithalamus, and the subthalamus.</a:t>
            </a:r>
          </a:p>
          <a:p>
            <a:endParaRPr lang="fa-IR" sz="2800" dirty="0"/>
          </a:p>
          <a:p>
            <a:endParaRPr lang="fa-IR" sz="2800" dirty="0"/>
          </a:p>
        </p:txBody>
      </p:sp>
      <p:pic>
        <p:nvPicPr>
          <p:cNvPr id="5" name="Picture 4" descr="A diagram of the brain&#10;&#10;Description automatically generated">
            <a:extLst>
              <a:ext uri="{FF2B5EF4-FFF2-40B4-BE49-F238E27FC236}">
                <a16:creationId xmlns:a16="http://schemas.microsoft.com/office/drawing/2014/main" id="{2418C9C0-A979-45A8-E791-BCC2EB5AF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16" y="3196929"/>
            <a:ext cx="4259695" cy="2980034"/>
          </a:xfrm>
          <a:prstGeom prst="rect">
            <a:avLst/>
          </a:prstGeom>
        </p:spPr>
      </p:pic>
      <p:sp>
        <p:nvSpPr>
          <p:cNvPr id="4" name="Footer Placeholder 3">
            <a:extLst>
              <a:ext uri="{FF2B5EF4-FFF2-40B4-BE49-F238E27FC236}">
                <a16:creationId xmlns:a16="http://schemas.microsoft.com/office/drawing/2014/main" id="{2540EF35-6CEF-23DC-6A6F-5B9F23D2EA3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15395190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E2A6-F7F7-D31E-05B9-41E61B5DF259}"/>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شرایط ویژه استفاده از پيوند عصب از </a:t>
            </a:r>
            <a:r>
              <a:rPr lang="fa-IR" b="0" i="0" u="none" strike="noStrike" kern="100" baseline="0" dirty="0" err="1">
                <a:solidFill>
                  <a:srgbClr val="7030A0"/>
                </a:solidFill>
                <a:cs typeface="B Titr" panose="00000700000000000000" pitchFamily="2" charset="-78"/>
              </a:rPr>
              <a:t>بافتهاي</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جنيني</a:t>
            </a:r>
            <a:r>
              <a:rPr lang="fa-IR" b="0" i="0" u="none" strike="noStrike" kern="100" baseline="0" dirty="0">
                <a:solidFill>
                  <a:srgbClr val="7030A0"/>
                </a:solidFill>
                <a:latin typeface="Calibri" panose="020F0502020204030204" pitchFamily="34" charset="0"/>
                <a:cs typeface="B Titr" panose="00000700000000000000" pitchFamily="2" charset="-78"/>
              </a:rPr>
              <a:t> :</a:t>
            </a:r>
            <a:endParaRPr lang="en-US" b="0" i="0" u="none" strike="noStrike" kern="100" baseline="0" dirty="0">
              <a:solidFill>
                <a:srgbClr val="7030A0"/>
              </a:solidFill>
              <a:latin typeface="Calibri" panose="020F0502020204030204" pitchFamily="34" charset="0"/>
              <a:cs typeface="B Titr" panose="00000700000000000000" pitchFamily="2" charset="-78"/>
            </a:endParaRPr>
          </a:p>
        </p:txBody>
      </p:sp>
      <p:sp>
        <p:nvSpPr>
          <p:cNvPr id="3" name="Text Placeholder 2">
            <a:extLst>
              <a:ext uri="{FF2B5EF4-FFF2-40B4-BE49-F238E27FC236}">
                <a16:creationId xmlns:a16="http://schemas.microsoft.com/office/drawing/2014/main" id="{2E6182E4-A805-DDFC-274B-69A6D7800CB4}"/>
              </a:ext>
            </a:extLst>
          </p:cNvPr>
          <p:cNvSpPr>
            <a:spLocks noGrp="1"/>
          </p:cNvSpPr>
          <p:nvPr>
            <p:ph type="body" idx="1"/>
          </p:nvPr>
        </p:nvSpPr>
        <p:spPr>
          <a:xfrm>
            <a:off x="838200" y="2139695"/>
            <a:ext cx="10515600" cy="4037267"/>
          </a:xfrm>
        </p:spPr>
        <p:txBody>
          <a:bodyPr>
            <a:normAutofit/>
          </a:bodyPr>
          <a:lstStyle/>
          <a:p>
            <a:pPr marR="0" lvl="0" rtl="1"/>
            <a:r>
              <a:rPr lang="fa-IR" sz="2400" b="1" kern="100" dirty="0">
                <a:solidFill>
                  <a:srgbClr val="FF0000"/>
                </a:solidFill>
              </a:rPr>
              <a:t>ملاحظات اخلاقی که بایست رعایت شود:</a:t>
            </a:r>
          </a:p>
          <a:p>
            <a:pPr marL="0" marR="0" lvl="0" indent="0" rtl="1">
              <a:buNone/>
            </a:pPr>
            <a:endParaRPr lang="fa-IR" sz="2400" kern="100" dirty="0"/>
          </a:p>
          <a:p>
            <a:pPr marL="457200" lvl="1" indent="0">
              <a:buNone/>
            </a:pPr>
            <a:r>
              <a:rPr lang="fa-IR" sz="2400" b="0" i="0" u="none" strike="noStrike" kern="100" baseline="0" dirty="0">
                <a:cs typeface="B Nazanin" panose="00000400000000000000" pitchFamily="2" charset="-78"/>
              </a:rPr>
              <a:t>1) </a:t>
            </a:r>
            <a:r>
              <a:rPr lang="fa-IR" sz="2400" b="0" i="0" u="none" strike="noStrike" kern="100" baseline="0" dirty="0">
                <a:solidFill>
                  <a:srgbClr val="FF0000"/>
                </a:solidFill>
                <a:cs typeface="B Nazanin" panose="00000400000000000000" pitchFamily="2" charset="-78"/>
              </a:rPr>
              <a:t>به </a:t>
            </a:r>
            <a:r>
              <a:rPr lang="fa-IR" sz="2400" b="0" i="0" u="none" strike="noStrike" kern="100" baseline="0" dirty="0" err="1">
                <a:solidFill>
                  <a:srgbClr val="FF0000"/>
                </a:solidFill>
                <a:cs typeface="B Nazanin" panose="00000400000000000000" pitchFamily="2" charset="-78"/>
              </a:rPr>
              <a:t>هيچ</a:t>
            </a:r>
            <a:r>
              <a:rPr lang="fa-IR" sz="2400" b="0" i="0" u="none" strike="noStrike" kern="100" baseline="0" dirty="0">
                <a:solidFill>
                  <a:srgbClr val="FF0000"/>
                </a:solidFill>
                <a:cs typeface="B Nazanin" panose="00000400000000000000" pitchFamily="2" charset="-78"/>
              </a:rPr>
              <a:t> وجه سقط </a:t>
            </a:r>
            <a:r>
              <a:rPr lang="fa-IR" sz="2400" b="0" i="0" u="none" strike="noStrike" kern="100" baseline="0" dirty="0" err="1">
                <a:solidFill>
                  <a:srgbClr val="FF0000"/>
                </a:solidFill>
                <a:cs typeface="B Nazanin" panose="00000400000000000000" pitchFamily="2" charset="-78"/>
              </a:rPr>
              <a:t>جنين</a:t>
            </a:r>
            <a:r>
              <a:rPr lang="fa-IR" sz="2400" b="0" i="0" u="none" strike="noStrike" kern="100" baseline="0" dirty="0">
                <a:cs typeface="B Nazanin" panose="00000400000000000000" pitchFamily="2" charset="-78"/>
              </a:rPr>
              <a:t>، جهت انجام  پيوند صورت </a:t>
            </a:r>
            <a:r>
              <a:rPr lang="fa-IR" sz="2400" b="0" i="0" u="none" strike="noStrike" kern="100" baseline="0" dirty="0" err="1">
                <a:cs typeface="B Nazanin" panose="00000400000000000000" pitchFamily="2" charset="-78"/>
              </a:rPr>
              <a:t>نپذيرد</a:t>
            </a:r>
            <a:r>
              <a:rPr lang="fa-IR" sz="2400" b="0" i="0" u="none" strike="noStrike" kern="100" baseline="0" dirty="0">
                <a:cs typeface="B Nazanin" panose="00000400000000000000" pitchFamily="2" charset="-78"/>
              </a:rPr>
              <a:t>.  </a:t>
            </a:r>
          </a:p>
          <a:p>
            <a:pPr marL="457200" lvl="1" indent="0">
              <a:buNone/>
            </a:pPr>
            <a:r>
              <a:rPr lang="fa-IR" sz="2400" b="0" i="0" u="none" strike="noStrike" kern="100" baseline="0" dirty="0">
                <a:cs typeface="B Nazanin" panose="00000400000000000000" pitchFamily="2" charset="-78"/>
              </a:rPr>
              <a:t>2) در زمان برداشت بافت </a:t>
            </a:r>
            <a:r>
              <a:rPr lang="fa-IR" sz="2400" b="0" i="0" u="none" strike="noStrike" kern="100" baseline="0" dirty="0" err="1">
                <a:cs typeface="B Nazanin" panose="00000400000000000000" pitchFamily="2" charset="-78"/>
              </a:rPr>
              <a:t>پيوندي</a:t>
            </a:r>
            <a:r>
              <a:rPr lang="fa-IR" sz="2400" b="0" i="0" u="none" strike="noStrike" kern="100" baseline="0" dirty="0">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جنين</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بايد</a:t>
            </a:r>
            <a:r>
              <a:rPr lang="fa-IR" sz="2400" b="0" i="0" u="none" strike="noStrike" kern="100" baseline="0" dirty="0">
                <a:solidFill>
                  <a:srgbClr val="FF0000"/>
                </a:solidFill>
                <a:cs typeface="B Nazanin" panose="00000400000000000000" pitchFamily="2" charset="-78"/>
              </a:rPr>
              <a:t> حتماً مرده باشد </a:t>
            </a:r>
            <a:r>
              <a:rPr lang="fa-IR" sz="2400" b="0" i="0" u="none" strike="noStrike" kern="100" baseline="0" dirty="0">
                <a:cs typeface="B Nazanin" panose="00000400000000000000" pitchFamily="2" charset="-78"/>
              </a:rPr>
              <a:t>و در </a:t>
            </a:r>
            <a:r>
              <a:rPr lang="fa-IR" sz="2400" b="0" i="0" u="none" strike="noStrike" kern="100" baseline="0" dirty="0" err="1">
                <a:cs typeface="B Nazanin" panose="00000400000000000000" pitchFamily="2" charset="-78"/>
              </a:rPr>
              <a:t>جنين</a:t>
            </a:r>
            <a:r>
              <a:rPr lang="fa-IR" sz="2400" b="0" i="0" u="none" strike="noStrike" kern="100" baseline="0" dirty="0">
                <a:cs typeface="B Nazanin" panose="00000400000000000000" pitchFamily="2" charset="-78"/>
              </a:rPr>
              <a:t> زنده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عمل صورت </a:t>
            </a:r>
            <a:r>
              <a:rPr lang="fa-IR" sz="2400" b="0" i="0" u="none" strike="noStrike" kern="100" baseline="0" dirty="0" err="1">
                <a:cs typeface="B Nazanin" panose="00000400000000000000" pitchFamily="2" charset="-78"/>
              </a:rPr>
              <a:t>نگيرد</a:t>
            </a:r>
            <a:r>
              <a:rPr lang="fa-IR" sz="2400" b="0" i="0" u="none" strike="noStrike" kern="100" baseline="0" dirty="0">
                <a:cs typeface="B Nazanin" panose="00000400000000000000" pitchFamily="2" charset="-78"/>
              </a:rPr>
              <a:t>.  </a:t>
            </a:r>
          </a:p>
          <a:p>
            <a:pPr marL="457200" lvl="1" indent="0">
              <a:buNone/>
            </a:pPr>
            <a:r>
              <a:rPr lang="fa-IR" sz="2400" b="0" i="0" u="none" strike="noStrike" kern="100" baseline="0" dirty="0">
                <a:cs typeface="B Nazanin" panose="00000400000000000000" pitchFamily="2" charset="-78"/>
              </a:rPr>
              <a:t>3) احتمال </a:t>
            </a:r>
            <a:r>
              <a:rPr lang="fa-IR" sz="2400" b="0" i="0" u="none" strike="noStrike" kern="100" baseline="0" dirty="0" err="1">
                <a:cs typeface="B Nazanin" panose="00000400000000000000" pitchFamily="2" charset="-78"/>
              </a:rPr>
              <a:t>واقعي</a:t>
            </a:r>
            <a:r>
              <a:rPr lang="fa-IR" sz="2400" b="0" i="0" u="none" strike="noStrike" kern="100" baseline="0" dirty="0">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سودمندي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عمل وجود داشته باشد.</a:t>
            </a:r>
          </a:p>
          <a:p>
            <a:pPr marL="457200" lvl="1" indent="0">
              <a:buNone/>
            </a:pPr>
            <a:r>
              <a:rPr lang="fa-IR" sz="2400" kern="100" dirty="0"/>
              <a:t>4) </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فايده</a:t>
            </a:r>
            <a:r>
              <a:rPr lang="fa-IR" sz="2400" b="0" i="0" u="none" strike="noStrike" kern="100" baseline="0" dirty="0">
                <a:cs typeface="B Nazanin" panose="00000400000000000000" pitchFamily="2" charset="-78"/>
              </a:rPr>
              <a:t> آن در مقابل </a:t>
            </a:r>
            <a:r>
              <a:rPr lang="fa-IR" sz="2400" b="0" i="0" u="none" strike="noStrike" kern="100" baseline="0" dirty="0">
                <a:solidFill>
                  <a:srgbClr val="FF0000"/>
                </a:solidFill>
                <a:cs typeface="B Nazanin" panose="00000400000000000000" pitchFamily="2" charset="-78"/>
              </a:rPr>
              <a:t>خطر </a:t>
            </a:r>
            <a:r>
              <a:rPr lang="fa-IR" sz="2400" b="0" i="0" u="none" strike="noStrike" kern="100" baseline="0" dirty="0" err="1">
                <a:cs typeface="B Nazanin" panose="00000400000000000000" pitchFamily="2" charset="-78"/>
              </a:rPr>
              <a:t>احتمالي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سنجيده</a:t>
            </a:r>
            <a:r>
              <a:rPr lang="fa-IR" sz="2400" b="0" i="0" u="none" strike="noStrike" kern="100" baseline="0" dirty="0">
                <a:cs typeface="B Nazanin" panose="00000400000000000000" pitchFamily="2" charset="-78"/>
              </a:rPr>
              <a:t> شود.   </a:t>
            </a:r>
          </a:p>
          <a:p>
            <a:pPr marL="457200" lvl="1" indent="0">
              <a:buNone/>
            </a:pPr>
            <a:r>
              <a:rPr lang="fa-IR" sz="2400" b="0" i="0" u="none" strike="noStrike" kern="100" baseline="0" dirty="0">
                <a:cs typeface="B Nazanin" panose="00000400000000000000" pitchFamily="2" charset="-78"/>
              </a:rPr>
              <a:t>5)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روش به عنوان </a:t>
            </a:r>
            <a:r>
              <a:rPr lang="fa-IR" sz="2400" b="0" i="0" u="none" strike="noStrike" kern="100" baseline="0" dirty="0" err="1">
                <a:solidFill>
                  <a:srgbClr val="FF0000"/>
                </a:solidFill>
                <a:cs typeface="B Nazanin" panose="00000400000000000000" pitchFamily="2" charset="-78"/>
              </a:rPr>
              <a:t>آخرين</a:t>
            </a:r>
            <a:r>
              <a:rPr lang="fa-IR" sz="2400" b="0" i="0" u="none" strike="noStrike" kern="100" baseline="0" dirty="0">
                <a:solidFill>
                  <a:srgbClr val="FF0000"/>
                </a:solidFill>
                <a:cs typeface="B Nazanin" panose="00000400000000000000" pitchFamily="2" charset="-78"/>
              </a:rPr>
              <a:t> درمان در فرد گیرنده است.</a:t>
            </a:r>
          </a:p>
          <a:p>
            <a:pPr marL="457200" lvl="1" indent="0">
              <a:buNone/>
            </a:pPr>
            <a:r>
              <a:rPr lang="fa-IR" sz="2400" b="0" i="0" u="none" strike="noStrike" kern="100" baseline="0" dirty="0">
                <a:cs typeface="B Nazanin" panose="00000400000000000000" pitchFamily="2" charset="-78"/>
              </a:rPr>
              <a:t>6)  </a:t>
            </a:r>
            <a:r>
              <a:rPr lang="fa-IR" sz="2400" b="0" i="0" u="none" strike="noStrike" kern="100" baseline="0" dirty="0" err="1">
                <a:solidFill>
                  <a:srgbClr val="FF0000"/>
                </a:solidFill>
                <a:cs typeface="B Nazanin" panose="00000400000000000000" pitchFamily="2" charset="-78"/>
              </a:rPr>
              <a:t>رضايت</a:t>
            </a:r>
            <a:r>
              <a:rPr lang="fa-IR" sz="2400" b="0" i="0" u="none" strike="noStrike" kern="100" baseline="0" dirty="0">
                <a:solidFill>
                  <a:srgbClr val="FF0000"/>
                </a:solidFill>
                <a:cs typeface="B Nazanin" panose="00000400000000000000" pitchFamily="2" charset="-78"/>
              </a:rPr>
              <a:t> آگاهانه مادر </a:t>
            </a:r>
            <a:r>
              <a:rPr lang="fa-IR" sz="2400" b="0" i="0" u="none" strike="noStrike" kern="100" baseline="0" dirty="0">
                <a:cs typeface="B Nazanin" panose="00000400000000000000" pitchFamily="2" charset="-78"/>
              </a:rPr>
              <a:t>وجود داشته باشد.   </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91C2F96C-458A-1576-92D3-BBD33E0982D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17416554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573E-5E91-3990-63B7-D408811795CF}"/>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مادر بودن </a:t>
            </a:r>
            <a:r>
              <a:rPr lang="fa-IR" b="0" i="0" u="none" strike="noStrike" kern="100" baseline="0" dirty="0" err="1">
                <a:solidFill>
                  <a:srgbClr val="7030A0"/>
                </a:solidFill>
                <a:cs typeface="B Titr" panose="00000700000000000000" pitchFamily="2" charset="-78"/>
              </a:rPr>
              <a:t>جنين</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FF0000"/>
                </a:solidFill>
                <a:cs typeface="B Titr" panose="00000700000000000000" pitchFamily="2" charset="-78"/>
              </a:rPr>
              <a:t> (</a:t>
            </a:r>
            <a:r>
              <a:rPr lang="en-US" b="0" i="0" u="none" strike="noStrike" kern="100" baseline="0" dirty="0">
                <a:solidFill>
                  <a:srgbClr val="FF0000"/>
                </a:solidFill>
                <a:latin typeface="Aptos Display" panose="020B0004020202020204" pitchFamily="34" charset="0"/>
                <a:cs typeface="B Titr" panose="00000700000000000000" pitchFamily="2" charset="-78"/>
              </a:rPr>
              <a:t>Foetal Motherhood</a:t>
            </a:r>
            <a:r>
              <a:rPr lang="fa-IR" b="0" i="0" u="none" strike="noStrike" kern="100" baseline="0" dirty="0">
                <a:solidFill>
                  <a:srgbClr val="FF0000"/>
                </a:solidFill>
                <a:latin typeface="Aptos Display" panose="020B0004020202020204" pitchFamily="34" charset="0"/>
                <a:cs typeface="B Titr" panose="00000700000000000000" pitchFamily="2" charset="-78"/>
              </a:rPr>
              <a:t>)  </a:t>
            </a:r>
            <a:endParaRPr lang="en-US" b="0" i="0" u="none" strike="noStrike" kern="100" baseline="0" dirty="0">
              <a:solidFill>
                <a:srgbClr val="FF0000"/>
              </a:solidFill>
              <a:latin typeface="Aptos Display" panose="020B0004020202020204" pitchFamily="34" charset="0"/>
              <a:cs typeface="B Titr" panose="00000700000000000000" pitchFamily="2" charset="-78"/>
            </a:endParaRPr>
          </a:p>
        </p:txBody>
      </p:sp>
      <p:sp>
        <p:nvSpPr>
          <p:cNvPr id="3" name="Text Placeholder 2">
            <a:extLst>
              <a:ext uri="{FF2B5EF4-FFF2-40B4-BE49-F238E27FC236}">
                <a16:creationId xmlns:a16="http://schemas.microsoft.com/office/drawing/2014/main" id="{C08613A1-DFA2-C160-43C8-D6A1835E7A63}"/>
              </a:ext>
            </a:extLst>
          </p:cNvPr>
          <p:cNvSpPr>
            <a:spLocks noGrp="1"/>
          </p:cNvSpPr>
          <p:nvPr>
            <p:ph type="body" idx="1"/>
          </p:nvPr>
        </p:nvSpPr>
        <p:spPr>
          <a:xfrm>
            <a:off x="838200" y="1690688"/>
            <a:ext cx="10515600" cy="4486275"/>
          </a:xfrm>
        </p:spPr>
        <p:txBody>
          <a:bodyPr>
            <a:normAutofit/>
          </a:bodyPr>
          <a:lstStyle/>
          <a:p>
            <a:r>
              <a:rPr lang="fa-IR" sz="2400" i="0" u="none" strike="noStrike" kern="100" baseline="0" dirty="0" err="1">
                <a:solidFill>
                  <a:srgbClr val="FF0000"/>
                </a:solidFill>
              </a:rPr>
              <a:t>كمبود</a:t>
            </a:r>
            <a:r>
              <a:rPr lang="fa-IR" sz="2400" i="0" u="none" strike="noStrike" kern="100" baseline="0" dirty="0">
                <a:solidFill>
                  <a:srgbClr val="FF0000"/>
                </a:solidFill>
              </a:rPr>
              <a:t> </a:t>
            </a:r>
            <a:r>
              <a:rPr lang="fa-IR" sz="2400" i="0" u="none" strike="noStrike" kern="100" baseline="0" dirty="0" err="1">
                <a:solidFill>
                  <a:srgbClr val="FF0000"/>
                </a:solidFill>
              </a:rPr>
              <a:t>تخمك</a:t>
            </a:r>
            <a:r>
              <a:rPr lang="fa-IR" sz="2400" i="0" u="none" strike="noStrike" kern="100" baseline="0" dirty="0">
                <a:solidFill>
                  <a:srgbClr val="FF0000"/>
                </a:solidFill>
              </a:rPr>
              <a:t> </a:t>
            </a:r>
            <a:r>
              <a:rPr lang="fa-IR" sz="2400" i="0" u="none" strike="noStrike" kern="100" baseline="0" dirty="0"/>
              <a:t>در </a:t>
            </a:r>
            <a:r>
              <a:rPr lang="fa-IR" sz="2400" b="1" i="0" u="none" strike="noStrike" kern="100" baseline="0" dirty="0">
                <a:solidFill>
                  <a:srgbClr val="FF0000"/>
                </a:solidFill>
              </a:rPr>
              <a:t>درمانگاه </a:t>
            </a:r>
            <a:r>
              <a:rPr lang="fa-IR" sz="2400" b="1" i="0" u="none" strike="noStrike" kern="100" baseline="0" dirty="0" err="1">
                <a:solidFill>
                  <a:srgbClr val="FF0000"/>
                </a:solidFill>
              </a:rPr>
              <a:t>هاي</a:t>
            </a:r>
            <a:r>
              <a:rPr lang="fa-IR" sz="2400" b="1" i="0" u="none" strike="noStrike" kern="100" baseline="0" dirty="0">
                <a:solidFill>
                  <a:srgbClr val="FF0000"/>
                </a:solidFill>
              </a:rPr>
              <a:t> </a:t>
            </a:r>
            <a:r>
              <a:rPr lang="fa-IR" sz="2400" b="1" i="0" u="none" strike="noStrike" kern="100" baseline="0" dirty="0" err="1">
                <a:solidFill>
                  <a:srgbClr val="FF0000"/>
                </a:solidFill>
              </a:rPr>
              <a:t>باروري</a:t>
            </a:r>
            <a:r>
              <a:rPr lang="fa-IR" sz="2400" b="1" i="0" u="none" strike="noStrike" kern="100" baseline="0" dirty="0">
                <a:solidFill>
                  <a:srgbClr val="FF0000"/>
                </a:solidFill>
              </a:rPr>
              <a:t> </a:t>
            </a:r>
            <a:r>
              <a:rPr lang="fa-IR" sz="2400" i="0" u="none" strike="noStrike" kern="100" baseline="0" dirty="0" err="1"/>
              <a:t>يك</a:t>
            </a:r>
            <a:r>
              <a:rPr lang="fa-IR" sz="2400" i="0" u="none" strike="noStrike" kern="100" baseline="0" dirty="0"/>
              <a:t> احتمال </a:t>
            </a:r>
            <a:r>
              <a:rPr lang="fa-IR" sz="2400" i="0" u="none" strike="noStrike" kern="100" baseline="0" dirty="0" err="1"/>
              <a:t>جديد</a:t>
            </a:r>
            <a:r>
              <a:rPr lang="fa-IR" sz="2400" i="0" u="none" strike="noStrike" kern="100" baseline="0" dirty="0"/>
              <a:t> را در محافل </a:t>
            </a:r>
            <a:r>
              <a:rPr lang="fa-IR" sz="2400" i="0" u="none" strike="noStrike" kern="100" baseline="0" dirty="0" err="1"/>
              <a:t>پزشكي</a:t>
            </a:r>
            <a:r>
              <a:rPr lang="fa-IR" sz="2400" i="0" u="none" strike="noStrike" kern="100" baseline="0" dirty="0"/>
              <a:t> مطرح نموده است و آن بدست آوردن </a:t>
            </a:r>
            <a:r>
              <a:rPr lang="fa-IR" sz="2400" i="0" u="none" strike="noStrike" kern="100" baseline="0" dirty="0">
                <a:solidFill>
                  <a:srgbClr val="FF0000"/>
                </a:solidFill>
              </a:rPr>
              <a:t>تخم ها </a:t>
            </a:r>
            <a:r>
              <a:rPr lang="en-US" sz="2400" i="0" u="none" strike="noStrike" kern="100" baseline="0" dirty="0">
                <a:solidFill>
                  <a:srgbClr val="FF0000"/>
                </a:solidFill>
                <a:latin typeface="Calibri" panose="020F0502020204030204" pitchFamily="34" charset="0"/>
              </a:rPr>
              <a:t>(eggs)</a:t>
            </a:r>
            <a:r>
              <a:rPr lang="fa-IR" sz="2400" i="0" u="none" strike="noStrike" kern="100" baseline="0" dirty="0">
                <a:solidFill>
                  <a:srgbClr val="FF0000"/>
                </a:solidFill>
                <a:latin typeface="Calibri" panose="020F0502020204030204" pitchFamily="34" charset="0"/>
              </a:rPr>
              <a:t> از </a:t>
            </a:r>
            <a:r>
              <a:rPr lang="fa-IR" sz="2400" i="0" u="none" strike="noStrike" kern="100" baseline="0" dirty="0" err="1">
                <a:solidFill>
                  <a:srgbClr val="FF0000"/>
                </a:solidFill>
                <a:latin typeface="Calibri" panose="020F0502020204030204" pitchFamily="34" charset="0"/>
              </a:rPr>
              <a:t>جنين</a:t>
            </a:r>
            <a:r>
              <a:rPr lang="fa-IR" sz="2400" i="0" u="none" strike="noStrike" kern="100" baseline="0" dirty="0">
                <a:solidFill>
                  <a:srgbClr val="FF0000"/>
                </a:solidFill>
                <a:latin typeface="Calibri" panose="020F0502020204030204" pitchFamily="34" charset="0"/>
              </a:rPr>
              <a:t> </a:t>
            </a:r>
            <a:r>
              <a:rPr lang="fa-IR" sz="2400" i="0" u="none" strike="noStrike" kern="100" baseline="0" dirty="0">
                <a:latin typeface="Calibri" panose="020F0502020204030204" pitchFamily="34" charset="0"/>
              </a:rPr>
              <a:t>است.</a:t>
            </a:r>
          </a:p>
          <a:p>
            <a:endParaRPr lang="fa-IR" sz="2400" i="0" u="none" strike="noStrike" kern="100" baseline="0" dirty="0">
              <a:latin typeface="Calibri" panose="020F0502020204030204" pitchFamily="34" charset="0"/>
            </a:endParaRPr>
          </a:p>
          <a:p>
            <a:r>
              <a:rPr lang="fa-IR" sz="2400" i="0" u="none" strike="noStrike" kern="100" baseline="0" dirty="0">
                <a:latin typeface="Calibri" panose="020F0502020204030204" pitchFamily="34" charset="0"/>
              </a:rPr>
              <a:t> </a:t>
            </a:r>
            <a:r>
              <a:rPr lang="fa-IR" sz="2400" b="1" kern="100" dirty="0">
                <a:solidFill>
                  <a:srgbClr val="FF0000"/>
                </a:solidFill>
              </a:rPr>
              <a:t>ملاحظات اخلاقی:</a:t>
            </a:r>
            <a:endParaRPr lang="fa-IR" sz="2400" b="1" i="0" u="none" strike="noStrike" kern="100" baseline="0" dirty="0">
              <a:latin typeface="Calibri" panose="020F0502020204030204" pitchFamily="34" charset="0"/>
            </a:endParaRPr>
          </a:p>
          <a:p>
            <a:pPr marL="914400" lvl="1" indent="-457200">
              <a:buFont typeface="+mj-lt"/>
              <a:buAutoNum type="arabicPeriod"/>
            </a:pPr>
            <a:r>
              <a:rPr lang="fa-IR" sz="2400" i="0" u="none" strike="noStrike" kern="100" baseline="0" dirty="0" err="1"/>
              <a:t>جنين</a:t>
            </a:r>
            <a:r>
              <a:rPr lang="fa-IR" sz="2400" i="0" u="none" strike="noStrike" kern="100" baseline="0" dirty="0"/>
              <a:t> </a:t>
            </a:r>
            <a:r>
              <a:rPr lang="fa-IR" sz="2400" i="0" u="none" strike="noStrike" kern="100" baseline="0" dirty="0" err="1"/>
              <a:t>بايد</a:t>
            </a:r>
            <a:r>
              <a:rPr lang="fa-IR" sz="2400" i="0" u="none" strike="noStrike" kern="100" baseline="0" dirty="0"/>
              <a:t> </a:t>
            </a:r>
            <a:r>
              <a:rPr lang="fa-IR" sz="2400" i="0" u="none" strike="noStrike" kern="100" baseline="0" dirty="0">
                <a:solidFill>
                  <a:srgbClr val="FF0000"/>
                </a:solidFill>
              </a:rPr>
              <a:t>سقط شده </a:t>
            </a:r>
            <a:r>
              <a:rPr lang="fa-IR" sz="2400" i="0" u="none" strike="noStrike" kern="100" baseline="0" dirty="0"/>
              <a:t>باشد </a:t>
            </a:r>
          </a:p>
          <a:p>
            <a:pPr marL="914400" lvl="1" indent="-457200">
              <a:buFont typeface="+mj-lt"/>
              <a:buAutoNum type="arabicPeriod"/>
            </a:pPr>
            <a:r>
              <a:rPr lang="fa-IR" sz="2400" i="0" u="none" strike="noStrike" kern="100" baseline="0" dirty="0" err="1"/>
              <a:t>جنين</a:t>
            </a:r>
            <a:r>
              <a:rPr lang="fa-IR" sz="2400" i="0" u="none" strike="noStrike" kern="100" baseline="0" dirty="0"/>
              <a:t>، </a:t>
            </a:r>
            <a:r>
              <a:rPr lang="fa-IR" sz="2400" i="0" u="none" strike="noStrike" kern="100" baseline="0" dirty="0">
                <a:solidFill>
                  <a:srgbClr val="FF0000"/>
                </a:solidFill>
              </a:rPr>
              <a:t>مادر </a:t>
            </a:r>
            <a:r>
              <a:rPr lang="fa-IR" sz="2400" i="0" u="none" strike="noStrike" kern="100" baseline="0" dirty="0" err="1">
                <a:solidFill>
                  <a:srgbClr val="FF0000"/>
                </a:solidFill>
              </a:rPr>
              <a:t>بيولوژيك</a:t>
            </a:r>
            <a:r>
              <a:rPr lang="fa-IR" sz="2400" i="0" u="none" strike="noStrike" kern="100" baseline="0" dirty="0">
                <a:solidFill>
                  <a:srgbClr val="FF0000"/>
                </a:solidFill>
              </a:rPr>
              <a:t> </a:t>
            </a:r>
            <a:r>
              <a:rPr lang="fa-IR" sz="2400" i="0" u="none" strike="noStrike" kern="100" baseline="0" dirty="0" err="1"/>
              <a:t>كودكان</a:t>
            </a:r>
            <a:r>
              <a:rPr lang="fa-IR" sz="2400" i="0" u="none" strike="noStrike" kern="100" baseline="0" dirty="0"/>
              <a:t> جامعه محسوب </a:t>
            </a:r>
            <a:r>
              <a:rPr lang="fa-IR" sz="2400" i="0" u="none" strike="noStrike" kern="100" baseline="0" dirty="0" err="1"/>
              <a:t>مي</a:t>
            </a:r>
            <a:r>
              <a:rPr lang="fa-IR" sz="2400" i="0" u="none" strike="noStrike" kern="100" baseline="0" dirty="0"/>
              <a:t> شود. </a:t>
            </a:r>
          </a:p>
          <a:p>
            <a:pPr marL="914400" lvl="1" indent="-457200">
              <a:buFont typeface="+mj-lt"/>
              <a:buAutoNum type="arabicPeriod"/>
            </a:pPr>
            <a:r>
              <a:rPr lang="fa-IR" sz="2400" i="0" u="none" strike="noStrike" kern="100" baseline="0" dirty="0"/>
              <a:t>پژوهش ها </a:t>
            </a:r>
            <a:r>
              <a:rPr lang="fa-IR" sz="2400" i="0" u="none" strike="noStrike" kern="100" baseline="0" dirty="0">
                <a:solidFill>
                  <a:srgbClr val="FF0000"/>
                </a:solidFill>
              </a:rPr>
              <a:t>در </a:t>
            </a:r>
            <a:r>
              <a:rPr lang="fa-IR" sz="2400" i="0" u="none" strike="noStrike" kern="100" baseline="0" dirty="0" err="1">
                <a:solidFill>
                  <a:srgbClr val="FF0000"/>
                </a:solidFill>
              </a:rPr>
              <a:t>حيوانات</a:t>
            </a:r>
            <a:r>
              <a:rPr lang="fa-IR" sz="2400" i="0" u="none" strike="noStrike" kern="100" baseline="0" dirty="0">
                <a:solidFill>
                  <a:srgbClr val="FF0000"/>
                </a:solidFill>
              </a:rPr>
              <a:t> </a:t>
            </a:r>
            <a:r>
              <a:rPr lang="fa-IR" sz="2400" i="0" u="none" strike="noStrike" kern="100" baseline="0" dirty="0" err="1"/>
              <a:t>امكان</a:t>
            </a:r>
            <a:r>
              <a:rPr lang="fa-IR" sz="2400" i="0" u="none" strike="noStrike" kern="100" baseline="0" dirty="0"/>
              <a:t> </a:t>
            </a:r>
            <a:r>
              <a:rPr lang="fa-IR" sz="2400" i="0" u="none" strike="noStrike" kern="100" baseline="0" dirty="0" err="1"/>
              <a:t>پذير</a:t>
            </a:r>
            <a:r>
              <a:rPr lang="fa-IR" sz="2400" i="0" u="none" strike="noStrike" kern="100" baseline="0" dirty="0"/>
              <a:t> بودن </a:t>
            </a:r>
            <a:r>
              <a:rPr lang="fa-IR" sz="2400" i="0" u="none" strike="noStrike" kern="100" baseline="0" dirty="0" err="1"/>
              <a:t>نگهداري</a:t>
            </a:r>
            <a:r>
              <a:rPr lang="fa-IR" sz="2400" i="0" u="none" strike="noStrike" kern="100" baseline="0" dirty="0"/>
              <a:t> سلول </a:t>
            </a:r>
            <a:r>
              <a:rPr lang="fa-IR" sz="2400" i="0" u="none" strike="noStrike" kern="100" baseline="0" dirty="0" err="1"/>
              <a:t>هاي</a:t>
            </a:r>
            <a:r>
              <a:rPr lang="fa-IR" sz="2400" i="0" u="none" strike="noStrike" kern="100" baseline="0" dirty="0"/>
              <a:t> </a:t>
            </a:r>
            <a:r>
              <a:rPr lang="fa-IR" sz="2400" i="0" u="none" strike="noStrike" kern="100" baseline="0" dirty="0" err="1"/>
              <a:t>زاياي</a:t>
            </a:r>
            <a:r>
              <a:rPr lang="fa-IR" sz="2400" i="0" u="none" strike="noStrike" kern="100" baseline="0" dirty="0"/>
              <a:t> </a:t>
            </a:r>
            <a:r>
              <a:rPr lang="fa-IR" sz="2400" i="0" u="none" strike="noStrike" kern="100" baseline="0" dirty="0" err="1"/>
              <a:t>جنيني</a:t>
            </a:r>
            <a:r>
              <a:rPr lang="fa-IR" sz="2400" i="0" u="none" strike="noStrike" kern="100" baseline="0" dirty="0"/>
              <a:t> و پيوند آن ها به </a:t>
            </a:r>
            <a:r>
              <a:rPr lang="fa-IR" sz="2400" i="0" u="none" strike="noStrike" kern="100" baseline="0" dirty="0" err="1"/>
              <a:t>ميزبانان</a:t>
            </a:r>
            <a:r>
              <a:rPr lang="fa-IR" sz="2400" i="0" u="none" strike="noStrike" kern="100" baseline="0" dirty="0"/>
              <a:t> را نشان داده است.</a:t>
            </a:r>
          </a:p>
          <a:p>
            <a:pPr marL="914400" lvl="1" indent="-457200">
              <a:buFont typeface="+mj-lt"/>
              <a:buAutoNum type="arabicPeriod"/>
            </a:pPr>
            <a:r>
              <a:rPr lang="fa-IR" sz="2400" i="0" u="none" strike="noStrike" kern="100" baseline="0" dirty="0"/>
              <a:t>در </a:t>
            </a:r>
            <a:r>
              <a:rPr lang="fa-IR" sz="2400" i="0" u="none" strike="noStrike" kern="100" baseline="0" dirty="0" err="1"/>
              <a:t>حيطه</a:t>
            </a:r>
            <a:r>
              <a:rPr lang="fa-IR" sz="2400" i="0" u="none" strike="noStrike" kern="100" baseline="0" dirty="0"/>
              <a:t> </a:t>
            </a:r>
            <a:r>
              <a:rPr lang="fa-IR" sz="2400" i="0" u="none" strike="noStrike" kern="100" baseline="0" dirty="0" err="1"/>
              <a:t>انساني</a:t>
            </a:r>
            <a:r>
              <a:rPr lang="fa-IR" sz="2400" i="0" u="none" strike="noStrike" kern="100" baseline="0" dirty="0"/>
              <a:t>، </a:t>
            </a:r>
            <a:r>
              <a:rPr lang="fa-IR" sz="2400" b="1" i="0" u="none" strike="noStrike" kern="100" baseline="0" dirty="0">
                <a:solidFill>
                  <a:srgbClr val="FF0000"/>
                </a:solidFill>
              </a:rPr>
              <a:t>مباحث </a:t>
            </a:r>
            <a:r>
              <a:rPr lang="fa-IR" sz="2400" b="1" i="0" u="none" strike="noStrike" kern="100" baseline="0" dirty="0" err="1">
                <a:solidFill>
                  <a:srgbClr val="FF0000"/>
                </a:solidFill>
              </a:rPr>
              <a:t>اخلاقي</a:t>
            </a:r>
            <a:r>
              <a:rPr lang="fa-IR" sz="2400" b="1" i="0" u="none" strike="noStrike" kern="100" baseline="0" dirty="0">
                <a:solidFill>
                  <a:srgbClr val="FF0000"/>
                </a:solidFill>
              </a:rPr>
              <a:t> </a:t>
            </a:r>
            <a:r>
              <a:rPr lang="fa-IR" sz="2400" b="1" i="0" u="none" strike="noStrike" kern="100" baseline="0" dirty="0" err="1">
                <a:solidFill>
                  <a:srgbClr val="FF0000"/>
                </a:solidFill>
              </a:rPr>
              <a:t>مبهمي</a:t>
            </a:r>
            <a:r>
              <a:rPr lang="fa-IR" sz="2400" b="1" i="0" u="none" strike="noStrike" kern="100" baseline="0" dirty="0">
                <a:solidFill>
                  <a:srgbClr val="FF0000"/>
                </a:solidFill>
              </a:rPr>
              <a:t> </a:t>
            </a:r>
            <a:r>
              <a:rPr lang="fa-IR" sz="2400" i="0" u="none" strike="noStrike" kern="100" baseline="0" dirty="0"/>
              <a:t>وجود دارند.</a:t>
            </a:r>
          </a:p>
        </p:txBody>
      </p:sp>
      <p:sp>
        <p:nvSpPr>
          <p:cNvPr id="4" name="Footer Placeholder 3">
            <a:extLst>
              <a:ext uri="{FF2B5EF4-FFF2-40B4-BE49-F238E27FC236}">
                <a16:creationId xmlns:a16="http://schemas.microsoft.com/office/drawing/2014/main" id="{4E930907-EA6B-ACFC-2ECF-A179AF3DF15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1390035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57B2-2163-D1E6-FBEC-926E47617032}"/>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پیامد مادر بودن </a:t>
            </a:r>
            <a:r>
              <a:rPr lang="fa-IR" b="0" i="0" u="none" strike="noStrike" kern="100" baseline="0" dirty="0" err="1">
                <a:solidFill>
                  <a:srgbClr val="7030A0"/>
                </a:solidFill>
                <a:cs typeface="B Titr" panose="00000700000000000000" pitchFamily="2" charset="-78"/>
              </a:rPr>
              <a:t>جنين</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Fetal Motherhood</a:t>
            </a:r>
            <a:r>
              <a:rPr lang="fa-IR" b="0" i="0" u="none" strike="noStrike" kern="100" baseline="0" dirty="0">
                <a:solidFill>
                  <a:srgbClr val="7030A0"/>
                </a:solidFill>
                <a:latin typeface="Aptos Display" panose="020B0004020202020204" pitchFamily="34" charset="0"/>
                <a:cs typeface="B Titr" panose="00000700000000000000" pitchFamily="2" charset="-78"/>
              </a:rPr>
              <a:t>)  </a:t>
            </a:r>
          </a:p>
        </p:txBody>
      </p:sp>
      <p:sp>
        <p:nvSpPr>
          <p:cNvPr id="3" name="Text Placeholder 2">
            <a:extLst>
              <a:ext uri="{FF2B5EF4-FFF2-40B4-BE49-F238E27FC236}">
                <a16:creationId xmlns:a16="http://schemas.microsoft.com/office/drawing/2014/main" id="{6C6F400A-702E-29E9-C4D9-845829EAE1F7}"/>
              </a:ext>
            </a:extLst>
          </p:cNvPr>
          <p:cNvSpPr>
            <a:spLocks noGrp="1"/>
          </p:cNvSpPr>
          <p:nvPr>
            <p:ph type="body" idx="1"/>
          </p:nvPr>
        </p:nvSpPr>
        <p:spPr/>
        <p:txBody>
          <a:bodyPr/>
          <a:lstStyle/>
          <a:p>
            <a:pPr marR="0" lvl="0" rtl="1"/>
            <a:endParaRPr lang="fa-IR" b="0" i="0" u="none" strike="noStrike" kern="100" baseline="0" dirty="0">
              <a:cs typeface="B Nazanin" panose="00000400000000000000" pitchFamily="2" charset="-78"/>
            </a:endParaRPr>
          </a:p>
          <a:p>
            <a:pPr marR="0" lvl="0" rtl="1"/>
            <a:r>
              <a:rPr lang="fa-IR" sz="2400" kern="100" dirty="0" err="1"/>
              <a:t>مي</a:t>
            </a:r>
            <a:r>
              <a:rPr lang="fa-IR" sz="2400" kern="100" dirty="0"/>
              <a:t> توان از محصولات </a:t>
            </a:r>
            <a:r>
              <a:rPr lang="fa-IR" sz="2400" kern="100" dirty="0" err="1"/>
              <a:t>سقطهاي</a:t>
            </a:r>
            <a:r>
              <a:rPr lang="fa-IR" sz="2400" kern="100" dirty="0"/>
              <a:t> </a:t>
            </a:r>
            <a:r>
              <a:rPr lang="fa-IR" sz="2400" kern="100" dirty="0" err="1"/>
              <a:t>قانوني</a:t>
            </a:r>
            <a:r>
              <a:rPr lang="fa-IR" sz="2400" kern="100" dirty="0"/>
              <a:t> </a:t>
            </a:r>
            <a:r>
              <a:rPr lang="fa-IR" sz="2400" kern="100" dirty="0" err="1"/>
              <a:t>يا</a:t>
            </a:r>
            <a:r>
              <a:rPr lang="fa-IR" sz="2400" kern="100" dirty="0"/>
              <a:t> سقط </a:t>
            </a:r>
            <a:r>
              <a:rPr lang="fa-IR" sz="2400" kern="100" dirty="0" err="1"/>
              <a:t>هاي</a:t>
            </a:r>
            <a:r>
              <a:rPr lang="fa-IR" sz="2400" kern="100" dirty="0"/>
              <a:t> </a:t>
            </a:r>
            <a:r>
              <a:rPr lang="fa-IR" sz="2400" kern="100" dirty="0" err="1"/>
              <a:t>خودبه</a:t>
            </a:r>
            <a:r>
              <a:rPr lang="fa-IR" sz="2400" kern="100" dirty="0"/>
              <a:t> </a:t>
            </a:r>
            <a:r>
              <a:rPr lang="fa-IR" sz="2400" kern="100" dirty="0" err="1"/>
              <a:t>خودي</a:t>
            </a:r>
            <a:r>
              <a:rPr lang="fa-IR" sz="2400" kern="100" dirty="0"/>
              <a:t> </a:t>
            </a:r>
            <a:r>
              <a:rPr lang="fa-IR" sz="2400" kern="100" dirty="0" err="1"/>
              <a:t>براي</a:t>
            </a:r>
            <a:r>
              <a:rPr lang="fa-IR" sz="2400" kern="100" dirty="0"/>
              <a:t> </a:t>
            </a:r>
            <a:r>
              <a:rPr lang="en-US" sz="2400" kern="100" dirty="0"/>
              <a:t>Fetal Motherhood </a:t>
            </a:r>
            <a:r>
              <a:rPr lang="fa-IR" sz="2400" kern="100" dirty="0"/>
              <a:t> استفاده </a:t>
            </a:r>
            <a:r>
              <a:rPr lang="fa-IR" sz="2400" b="0" i="0" u="none" strike="noStrike" kern="100" baseline="0" dirty="0" err="1">
                <a:cs typeface="B Nazanin" panose="00000400000000000000" pitchFamily="2" charset="-78"/>
              </a:rPr>
              <a:t>كرد</a:t>
            </a:r>
            <a:r>
              <a:rPr lang="fa-IR" sz="2400" b="0" i="0" u="none" strike="noStrike" kern="100" baseline="0" dirty="0">
                <a:cs typeface="B Nazanin" panose="00000400000000000000" pitchFamily="2" charset="-78"/>
              </a:rPr>
              <a:t>.</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 اما </a:t>
            </a:r>
            <a:r>
              <a:rPr lang="fa-IR" sz="2400" b="1" i="0" u="none" strike="noStrike" kern="100" baseline="0" dirty="0">
                <a:solidFill>
                  <a:srgbClr val="FF0000"/>
                </a:solidFill>
                <a:cs typeface="B Nazanin" panose="00000400000000000000" pitchFamily="2" charset="-78"/>
              </a:rPr>
              <a:t>تأييد </a:t>
            </a:r>
            <a:r>
              <a:rPr lang="fa-IR" sz="2400" b="1" i="0" u="none" strike="noStrike" kern="100" baseline="0" dirty="0" err="1">
                <a:solidFill>
                  <a:srgbClr val="FF0000"/>
                </a:solidFill>
                <a:cs typeface="B Nazanin" panose="00000400000000000000" pitchFamily="2" charset="-78"/>
              </a:rPr>
              <a:t>اخلاقي</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چنين</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عملي</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مي‌تواند</a:t>
            </a:r>
            <a:r>
              <a:rPr lang="fa-IR" sz="2400" b="1" i="0" u="none" strike="noStrike" kern="100" baseline="0" dirty="0">
                <a:solidFill>
                  <a:srgbClr val="FF0000"/>
                </a:solidFill>
                <a:cs typeface="B Nazanin" panose="00000400000000000000" pitchFamily="2" charset="-78"/>
              </a:rPr>
              <a:t> منجر شود  به:</a:t>
            </a:r>
          </a:p>
          <a:p>
            <a:pPr marL="1371600" lvl="3" indent="0">
              <a:buNone/>
            </a:pPr>
            <a:r>
              <a:rPr lang="fa-IR" sz="2400" b="0" i="0" u="none" strike="noStrike" kern="100" baseline="0" dirty="0">
                <a:cs typeface="B Nazanin" panose="00000400000000000000" pitchFamily="2" charset="-78"/>
              </a:rPr>
              <a:t> 1) </a:t>
            </a:r>
            <a:r>
              <a:rPr lang="fa-IR" sz="2400" b="0" i="0" u="none" strike="noStrike" kern="100" baseline="0" dirty="0" err="1">
                <a:cs typeface="B Nazanin" panose="00000400000000000000" pitchFamily="2" charset="-78"/>
              </a:rPr>
              <a:t>افزايش</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سقطهاي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جنين</a:t>
            </a:r>
            <a:r>
              <a:rPr lang="fa-IR" sz="2400" b="0" i="0" u="none" strike="noStrike" kern="100" baseline="0" dirty="0">
                <a:cs typeface="B Nazanin" panose="00000400000000000000" pitchFamily="2" charset="-78"/>
              </a:rPr>
              <a:t> ( اثر شیب لغزنده)</a:t>
            </a:r>
          </a:p>
          <a:p>
            <a:pPr marL="1371600" lvl="3" indent="0">
              <a:buNone/>
            </a:pPr>
            <a:r>
              <a:rPr lang="fa-IR" sz="2400" b="0" i="0" u="none" strike="noStrike" kern="100" baseline="0" dirty="0">
                <a:cs typeface="B Nazanin" panose="00000400000000000000" pitchFamily="2" charset="-78"/>
              </a:rPr>
              <a:t>2) حامله شدن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ايجاد</a:t>
            </a:r>
            <a:r>
              <a:rPr lang="fa-IR" sz="2400" b="0" i="0" u="none" strike="noStrike" kern="100" baseline="0" dirty="0">
                <a:cs typeface="B Nazanin" panose="00000400000000000000" pitchFamily="2" charset="-78"/>
              </a:rPr>
              <a:t> سقط منجر شود.</a:t>
            </a:r>
          </a:p>
        </p:txBody>
      </p:sp>
      <p:sp>
        <p:nvSpPr>
          <p:cNvPr id="4" name="Footer Placeholder 3">
            <a:extLst>
              <a:ext uri="{FF2B5EF4-FFF2-40B4-BE49-F238E27FC236}">
                <a16:creationId xmlns:a16="http://schemas.microsoft.com/office/drawing/2014/main" id="{D83D3836-FB93-FB7A-7C18-84FF1A2C424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3584061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AD812-77E1-0CFE-40E5-9D7050E8DA39}"/>
              </a:ext>
            </a:extLst>
          </p:cNvPr>
          <p:cNvSpPr>
            <a:spLocks noGrp="1"/>
          </p:cNvSpPr>
          <p:nvPr>
            <p:ph type="title"/>
          </p:nvPr>
        </p:nvSpPr>
        <p:spPr/>
        <p:txBody>
          <a:bodyPr/>
          <a:lstStyle/>
          <a:p>
            <a:r>
              <a:rPr lang="fa-IR" dirty="0"/>
              <a:t>مادر شدن جنین: به سمت اجبار برای ایجاد زندگی؟</a:t>
            </a:r>
          </a:p>
        </p:txBody>
      </p:sp>
      <p:sp>
        <p:nvSpPr>
          <p:cNvPr id="3" name="Text Placeholder 2">
            <a:extLst>
              <a:ext uri="{FF2B5EF4-FFF2-40B4-BE49-F238E27FC236}">
                <a16:creationId xmlns:a16="http://schemas.microsoft.com/office/drawing/2014/main" id="{4ACF790D-6454-2BB0-96A2-907141304AA5}"/>
              </a:ext>
            </a:extLst>
          </p:cNvPr>
          <p:cNvSpPr>
            <a:spLocks noGrp="1"/>
          </p:cNvSpPr>
          <p:nvPr>
            <p:ph type="body" idx="1"/>
          </p:nvPr>
        </p:nvSpPr>
        <p:spPr/>
        <p:txBody>
          <a:bodyPr>
            <a:normAutofit lnSpcReduction="10000"/>
          </a:bodyPr>
          <a:lstStyle/>
          <a:p>
            <a:pPr marL="0" indent="0">
              <a:buNone/>
            </a:pPr>
            <a:r>
              <a:rPr lang="fa-IR" sz="2400" dirty="0"/>
              <a:t>دانشمندی در دانشگاه </a:t>
            </a:r>
            <a:r>
              <a:rPr lang="fa-IR" sz="2400" dirty="0" err="1"/>
              <a:t>ادینبورگ</a:t>
            </a:r>
            <a:r>
              <a:rPr lang="fa-IR" sz="2400" dirty="0"/>
              <a:t> در سال 1994 اعلام کرد که </a:t>
            </a:r>
            <a:r>
              <a:rPr lang="fa-IR" sz="2400" dirty="0" err="1"/>
              <a:t>تخمدان‌ها</a:t>
            </a:r>
            <a:r>
              <a:rPr lang="fa-IR" sz="2400" dirty="0"/>
              <a:t> را از </a:t>
            </a:r>
            <a:r>
              <a:rPr lang="fa-IR" sz="2400" dirty="0">
                <a:solidFill>
                  <a:srgbClr val="FF0000"/>
                </a:solidFill>
              </a:rPr>
              <a:t>جنین موش </a:t>
            </a:r>
            <a:r>
              <a:rPr lang="fa-IR" sz="2400" dirty="0"/>
              <a:t>جدا کرده و به </a:t>
            </a:r>
            <a:r>
              <a:rPr lang="fa-IR" sz="2400" dirty="0" err="1"/>
              <a:t>موش‌های</a:t>
            </a:r>
            <a:r>
              <a:rPr lang="fa-IR" sz="2400" dirty="0"/>
              <a:t> بالغ پیوند زده است. تخمدان ها تخمک ها را آزاد کردند و حاملگی اتفاق افتاد. اگرچه این اولین تلاش از این دست با موش ها نبود، اما این مطالعه توجه ها را به خود جلب کرد زیرا محقق پیشنهاد کرد که پیوند تخمدان از جنین به بالغ یک امکان تئوری برای انسان است. </a:t>
            </a:r>
          </a:p>
          <a:p>
            <a:pPr marL="0" indent="0">
              <a:buNone/>
            </a:pPr>
            <a:r>
              <a:rPr lang="fa-IR" sz="2400" dirty="0"/>
              <a:t>در صورت سقط جنین، از جنین ها به عنوان منابع تخمک برای کمک به لقاح استفاده می شد، موجودیت جدیدی پدید می آمد:</a:t>
            </a:r>
          </a:p>
          <a:p>
            <a:pPr marL="0" indent="0">
              <a:buNone/>
            </a:pPr>
            <a:r>
              <a:rPr lang="fa-IR" sz="2400" dirty="0"/>
              <a:t> مادر ژنتیکی هرگز متولد نشده. </a:t>
            </a:r>
          </a:p>
          <a:p>
            <a:pPr marL="0" indent="0">
              <a:buNone/>
            </a:pPr>
            <a:r>
              <a:rPr lang="fa-IR" sz="2400" dirty="0"/>
              <a:t>استفاده از تخمک های جنین های سقط شده برای لقاح منجر به پیوندهای خانوادگی خیالی و بدیع می شود. استفاده از آن بازتاب </a:t>
            </a:r>
            <a:r>
              <a:rPr lang="fa-IR" sz="2400" dirty="0">
                <a:solidFill>
                  <a:srgbClr val="FF0000"/>
                </a:solidFill>
              </a:rPr>
              <a:t>مادر جایگزین حاملگی </a:t>
            </a:r>
            <a:r>
              <a:rPr lang="fa-IR" sz="2400" dirty="0"/>
              <a:t>است، که در آن یک کودک دارای </a:t>
            </a:r>
            <a:r>
              <a:rPr lang="fa-IR" sz="2400" dirty="0">
                <a:solidFill>
                  <a:srgbClr val="FF0000"/>
                </a:solidFill>
              </a:rPr>
              <a:t>یک مادر ژنتیکی است </a:t>
            </a:r>
            <a:r>
              <a:rPr lang="fa-IR" sz="2400" dirty="0"/>
              <a:t>که تخمک خود را کمک کرده و </a:t>
            </a:r>
            <a:r>
              <a:rPr lang="fa-IR" sz="2400" dirty="0">
                <a:solidFill>
                  <a:srgbClr val="FF0000"/>
                </a:solidFill>
              </a:rPr>
              <a:t>یک مادر حامله </a:t>
            </a:r>
            <a:r>
              <a:rPr lang="fa-IR" sz="2400" dirty="0"/>
              <a:t>که رحم خود را برای بارداری و زایمان کمک کرده است. با این حال، با استفاده از تخمک جنینی، مادر ژنتیکی کودک یک جنین هرگز متولد نشده بدون احساس یا فیزیولوژی شناخته شده خواهد بود.</a:t>
            </a:r>
          </a:p>
        </p:txBody>
      </p:sp>
      <p:sp>
        <p:nvSpPr>
          <p:cNvPr id="4" name="Footer Placeholder 3">
            <a:extLst>
              <a:ext uri="{FF2B5EF4-FFF2-40B4-BE49-F238E27FC236}">
                <a16:creationId xmlns:a16="http://schemas.microsoft.com/office/drawing/2014/main" id="{D24046B6-A371-7584-CE6C-9178E981DC1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8303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0" i="0" u="none" strike="noStrike" kern="1400" baseline="0" dirty="0">
                <a:solidFill>
                  <a:srgbClr val="7030A0"/>
                </a:solidFill>
                <a:latin typeface="Times New Roman"/>
              </a:rPr>
              <a:t>مروری خلاصه بر تاریخ های مهم پیوند اعضا در جهان</a:t>
            </a:r>
            <a:endParaRPr lang="ar-SA" b="0" i="0" u="none" strike="noStrike" kern="1400" baseline="0" dirty="0">
              <a:solidFill>
                <a:srgbClr val="7030A0"/>
              </a:solidFill>
              <a:latin typeface="Times New Roman"/>
              <a:cs typeface="Times New Roman"/>
            </a:endParaRPr>
          </a:p>
        </p:txBody>
      </p:sp>
      <p:sp>
        <p:nvSpPr>
          <p:cNvPr id="3" name="Text Placeholder 2"/>
          <p:cNvSpPr>
            <a:spLocks noGrp="1"/>
          </p:cNvSpPr>
          <p:nvPr>
            <p:ph type="body" idx="1"/>
          </p:nvPr>
        </p:nvSpPr>
        <p:spPr>
          <a:xfrm>
            <a:off x="838200" y="2368295"/>
            <a:ext cx="10515600" cy="3808667"/>
          </a:xfrm>
        </p:spPr>
        <p:txBody>
          <a:bodyPr>
            <a:normAutofit/>
          </a:bodyPr>
          <a:lstStyle/>
          <a:p>
            <a:r>
              <a:rPr lang="ar-SA" b="1" i="0" u="none" strike="noStrike" baseline="0" dirty="0">
                <a:solidFill>
                  <a:srgbClr val="0D0D0D"/>
                </a:solidFill>
                <a:cs typeface="B Nazanin"/>
              </a:rPr>
              <a:t>سال1962:</a:t>
            </a:r>
            <a:r>
              <a:rPr lang="ar-SA" b="1" i="0" u="none" strike="noStrike" baseline="0" dirty="0">
                <a:solidFill>
                  <a:srgbClr val="0D0D0D"/>
                </a:solidFill>
                <a:latin typeface="Times New Roman"/>
                <a:cs typeface="B Nazanin"/>
              </a:rPr>
              <a:t> نخستین پیوند دریچه</a:t>
            </a:r>
            <a:r>
              <a:rPr lang="fa-IR" b="1" i="0" u="none" strike="noStrike" baseline="0" dirty="0">
                <a:solidFill>
                  <a:srgbClr val="0D0D0D"/>
                </a:solidFill>
                <a:latin typeface="Times New Roman"/>
                <a:cs typeface="B Nazanin"/>
              </a:rPr>
              <a:t>‌</a:t>
            </a:r>
            <a:r>
              <a:rPr lang="ar-SA" b="1" i="0" u="none" strike="noStrike" baseline="0" dirty="0">
                <a:solidFill>
                  <a:srgbClr val="0D0D0D"/>
                </a:solidFill>
                <a:latin typeface="Times New Roman"/>
                <a:cs typeface="B Nazanin"/>
              </a:rPr>
              <a:t>ی قلب تازه  توسط </a:t>
            </a:r>
            <a:r>
              <a:rPr lang="en-US" b="1" i="0" u="none" strike="noStrike" baseline="0" dirty="0">
                <a:solidFill>
                  <a:srgbClr val="0D0D0D"/>
                </a:solidFill>
                <a:latin typeface="Times New Roman"/>
                <a:cs typeface="B Nazanin"/>
              </a:rPr>
              <a:t>Sir Brian Barrett-Boyes</a:t>
            </a:r>
            <a:r>
              <a:rPr lang="ar-SA" b="1" i="0" u="none" strike="noStrike" baseline="0" dirty="0">
                <a:solidFill>
                  <a:srgbClr val="0D0D0D"/>
                </a:solidFill>
                <a:latin typeface="Times New Roman"/>
                <a:cs typeface="B Nazanin"/>
              </a:rPr>
              <a:t>  (نیوزیلند) و دکتر  </a:t>
            </a:r>
            <a:r>
              <a:rPr lang="en-US" b="1" i="0" u="none" strike="noStrike" baseline="0" dirty="0">
                <a:solidFill>
                  <a:srgbClr val="0D0D0D"/>
                </a:solidFill>
                <a:latin typeface="Times New Roman"/>
                <a:cs typeface="B Nazanin"/>
              </a:rPr>
              <a:t>Donald Ross</a:t>
            </a:r>
            <a:r>
              <a:rPr lang="ar-SA" b="1" i="0" u="none" strike="noStrike" baseline="0" dirty="0">
                <a:solidFill>
                  <a:srgbClr val="0D0D0D"/>
                </a:solidFill>
                <a:latin typeface="Times New Roman"/>
                <a:cs typeface="B Nazanin"/>
              </a:rPr>
              <a:t> (بریتانیا).</a:t>
            </a:r>
          </a:p>
          <a:p>
            <a:r>
              <a:rPr lang="ar-SA" b="1" i="0" u="none" strike="noStrike" baseline="0" dirty="0">
                <a:solidFill>
                  <a:srgbClr val="0D0D0D"/>
                </a:solidFill>
                <a:cs typeface="B Nazanin"/>
              </a:rPr>
              <a:t>سال 1962:</a:t>
            </a:r>
            <a:r>
              <a:rPr lang="ar-SA" b="1" i="0" u="none" strike="noStrike" baseline="0" dirty="0">
                <a:solidFill>
                  <a:srgbClr val="0D0D0D"/>
                </a:solidFill>
                <a:latin typeface="Times New Roman"/>
                <a:cs typeface="B Nazanin"/>
              </a:rPr>
              <a:t> برای اولین بار اعضایی مثل کلیه، کبد، ریه ها </a:t>
            </a:r>
            <a:r>
              <a:rPr lang="ar-SA" b="1" i="0" u="none" strike="noStrike" baseline="0" dirty="0">
                <a:solidFill>
                  <a:srgbClr val="FF0000"/>
                </a:solidFill>
                <a:latin typeface="Times New Roman"/>
                <a:cs typeface="B Nazanin"/>
              </a:rPr>
              <a:t>از فرد مرده </a:t>
            </a:r>
            <a:r>
              <a:rPr lang="ar-SA" b="1" i="0" u="none" strike="noStrike" baseline="0" dirty="0">
                <a:solidFill>
                  <a:srgbClr val="0D0D0D"/>
                </a:solidFill>
                <a:latin typeface="Times New Roman"/>
                <a:cs typeface="B Nazanin"/>
              </a:rPr>
              <a:t>برای پیوند برداشت شد.  </a:t>
            </a:r>
          </a:p>
          <a:p>
            <a:r>
              <a:rPr lang="ar-SA" b="1" i="0" u="none" strike="noStrike" baseline="0" dirty="0">
                <a:solidFill>
                  <a:srgbClr val="0D0D0D"/>
                </a:solidFill>
                <a:cs typeface="B Nazanin"/>
              </a:rPr>
              <a:t>سال 1967:</a:t>
            </a:r>
            <a:r>
              <a:rPr lang="ar-SA" b="1" i="0" u="none" strike="noStrike" baseline="0" dirty="0">
                <a:solidFill>
                  <a:srgbClr val="0D0D0D"/>
                </a:solidFill>
                <a:latin typeface="Times New Roman"/>
                <a:cs typeface="B Nazanin"/>
              </a:rPr>
              <a:t> نخستین پیوند قلب موفق توسط </a:t>
            </a:r>
            <a:r>
              <a:rPr lang="en-US" b="1" i="0" u="none" strike="noStrike" baseline="0" dirty="0">
                <a:solidFill>
                  <a:srgbClr val="0D0D0D"/>
                </a:solidFill>
                <a:latin typeface="Times New Roman"/>
                <a:cs typeface="B Nazanin"/>
              </a:rPr>
              <a:t>Christiaan Barnard</a:t>
            </a:r>
            <a:r>
              <a:rPr lang="ar-SA" b="1" i="0" u="none" strike="noStrike" baseline="0" dirty="0">
                <a:solidFill>
                  <a:srgbClr val="0D0D0D"/>
                </a:solidFill>
                <a:latin typeface="Times New Roman"/>
                <a:cs typeface="B Nazanin"/>
              </a:rPr>
              <a:t> جراح آفریقای جنوبی</a:t>
            </a:r>
          </a:p>
          <a:p>
            <a:r>
              <a:rPr lang="ar-SA" b="1" i="0" u="none" strike="noStrike" baseline="0" dirty="0">
                <a:solidFill>
                  <a:srgbClr val="0D0D0D"/>
                </a:solidFill>
                <a:cs typeface="B Nazanin"/>
              </a:rPr>
              <a:t>سال</a:t>
            </a:r>
            <a:r>
              <a:rPr lang="ar-SA" b="1" i="0" u="none" strike="noStrike" baseline="0" dirty="0">
                <a:solidFill>
                  <a:srgbClr val="0D0D0D"/>
                </a:solidFill>
                <a:latin typeface="Times New Roman"/>
                <a:cs typeface="B Nazanin"/>
              </a:rPr>
              <a:t> </a:t>
            </a:r>
            <a:r>
              <a:rPr lang="fa-IR" b="1" i="0" u="none" strike="noStrike" baseline="0" dirty="0">
                <a:solidFill>
                  <a:srgbClr val="0D0D0D"/>
                </a:solidFill>
                <a:latin typeface="Times New Roman"/>
                <a:cs typeface="B Nazanin"/>
              </a:rPr>
              <a:t>۱۹۶۷:</a:t>
            </a:r>
            <a:r>
              <a:rPr lang="ar-SA" b="1" i="0" u="none" strike="noStrike" baseline="0" dirty="0">
                <a:solidFill>
                  <a:srgbClr val="0D0D0D"/>
                </a:solidFill>
                <a:latin typeface="Times New Roman"/>
                <a:cs typeface="B Nazanin"/>
              </a:rPr>
              <a:t> اولین پیوند موفق کبد توسط توماس استارزل (دنور، ایالات متحده آمریکا)</a:t>
            </a:r>
          </a:p>
          <a:p>
            <a:r>
              <a:rPr lang="ar-SA" b="1" i="0" u="none" strike="noStrike" baseline="0" dirty="0">
                <a:solidFill>
                  <a:srgbClr val="0D0D0D"/>
                </a:solidFill>
                <a:cs typeface="B Nazanin"/>
              </a:rPr>
              <a:t>سال 1968:</a:t>
            </a:r>
            <a:r>
              <a:rPr lang="ar-SA" b="1" i="0" u="none" strike="noStrike" baseline="0" dirty="0">
                <a:solidFill>
                  <a:srgbClr val="0D0D0D"/>
                </a:solidFill>
                <a:latin typeface="Times New Roman"/>
                <a:cs typeface="B Nazanin"/>
              </a:rPr>
              <a:t> نخستین پیوند موفق  مغز استخوان توسط </a:t>
            </a:r>
            <a:r>
              <a:rPr lang="en-US" b="1" i="0" u="none" strike="noStrike" baseline="0" dirty="0">
                <a:solidFill>
                  <a:srgbClr val="0D0D0D"/>
                </a:solidFill>
                <a:latin typeface="Times New Roman"/>
                <a:cs typeface="B Nazanin"/>
              </a:rPr>
              <a:t>Robert A. Good</a:t>
            </a:r>
            <a:r>
              <a:rPr lang="ar-SA" b="1" i="0" u="none" strike="noStrike" baseline="0" dirty="0">
                <a:solidFill>
                  <a:srgbClr val="0D0D0D"/>
                </a:solidFill>
                <a:latin typeface="Times New Roman"/>
                <a:cs typeface="B Nazanin"/>
              </a:rPr>
              <a:t> در میناپولیس</a:t>
            </a:r>
          </a:p>
        </p:txBody>
      </p:sp>
      <p:sp>
        <p:nvSpPr>
          <p:cNvPr id="4" name="Footer Placeholder 3">
            <a:extLst>
              <a:ext uri="{FF2B5EF4-FFF2-40B4-BE49-F238E27FC236}">
                <a16:creationId xmlns:a16="http://schemas.microsoft.com/office/drawing/2014/main" id="{AAA8898A-4CB3-CA6D-08FE-D06C558F514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932499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89C6-7FD9-D68B-1CD4-865A56E68EC3}"/>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علل ممنوعیت مادر بودن </a:t>
            </a:r>
            <a:r>
              <a:rPr lang="fa-IR" b="0" i="0" u="none" strike="noStrike" kern="100" baseline="0" dirty="0" err="1">
                <a:solidFill>
                  <a:srgbClr val="7030A0"/>
                </a:solidFill>
                <a:cs typeface="B Titr" panose="00000700000000000000" pitchFamily="2" charset="-78"/>
              </a:rPr>
              <a:t>جنين</a:t>
            </a:r>
            <a:r>
              <a:rPr lang="fa-IR" b="0" i="0" u="none" strike="noStrike" kern="100" baseline="0" dirty="0">
                <a:solidFill>
                  <a:srgbClr val="7030A0"/>
                </a:solidFill>
                <a:cs typeface="B Titr" panose="00000700000000000000" pitchFamily="2" charset="-78"/>
              </a:rPr>
              <a:t> در انگلستان در سال </a:t>
            </a:r>
            <a:r>
              <a:rPr lang="en-US" b="0" i="0" u="none" strike="noStrike" kern="100" baseline="0" dirty="0">
                <a:solidFill>
                  <a:srgbClr val="7030A0"/>
                </a:solidFill>
                <a:latin typeface="Arial" panose="020B0604020202020204" pitchFamily="34" charset="0"/>
                <a:cs typeface="B Titr" panose="00000700000000000000" pitchFamily="2" charset="-78"/>
              </a:rPr>
              <a:t>١٩٩٤</a:t>
            </a:r>
          </a:p>
        </p:txBody>
      </p:sp>
      <p:sp>
        <p:nvSpPr>
          <p:cNvPr id="3" name="Text Placeholder 2">
            <a:extLst>
              <a:ext uri="{FF2B5EF4-FFF2-40B4-BE49-F238E27FC236}">
                <a16:creationId xmlns:a16="http://schemas.microsoft.com/office/drawing/2014/main" id="{F62CAA01-992A-3CEC-45DB-5A14ED8E0997}"/>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علل ممنوعیت: </a:t>
            </a:r>
          </a:p>
          <a:p>
            <a:pPr marL="914400" lvl="2" indent="0">
              <a:buNone/>
            </a:pPr>
            <a:r>
              <a:rPr lang="fa-IR" sz="2400" b="0" i="0" u="none" strike="noStrike" kern="100" baseline="0" dirty="0">
                <a:solidFill>
                  <a:srgbClr val="000000"/>
                </a:solidFill>
                <a:cs typeface="B Nazanin" panose="00000400000000000000" pitchFamily="2" charset="-78"/>
              </a:rPr>
              <a:t>1) اثرات </a:t>
            </a:r>
            <a:r>
              <a:rPr lang="fa-IR" sz="2400" b="0" i="0" u="none" strike="noStrike" kern="100" baseline="0" dirty="0" err="1">
                <a:solidFill>
                  <a:srgbClr val="000000"/>
                </a:solidFill>
                <a:cs typeface="B Nazanin" panose="00000400000000000000" pitchFamily="2" charset="-78"/>
              </a:rPr>
              <a:t>روي</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err="1">
                <a:solidFill>
                  <a:srgbClr val="000000"/>
                </a:solidFill>
                <a:cs typeface="B Nazanin" panose="00000400000000000000" pitchFamily="2" charset="-78"/>
              </a:rPr>
              <a:t>گيرنده</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مادر</a:t>
            </a:r>
            <a:r>
              <a:rPr lang="fa-IR" sz="2400" b="0" i="0" u="none" strike="noStrike" kern="100" baseline="0" dirty="0">
                <a:solidFill>
                  <a:srgbClr val="000000"/>
                </a:solidFill>
                <a:cs typeface="B Nazanin" panose="00000400000000000000" pitchFamily="2" charset="-78"/>
              </a:rPr>
              <a:t>)</a:t>
            </a:r>
          </a:p>
          <a:p>
            <a:pPr marL="914400" lvl="2" indent="0">
              <a:buNone/>
            </a:pPr>
            <a:r>
              <a:rPr lang="fa-IR" sz="2400" b="0" i="0" u="none" strike="noStrike" kern="100" baseline="0" dirty="0">
                <a:solidFill>
                  <a:srgbClr val="000000"/>
                </a:solidFill>
                <a:cs typeface="B Nazanin" panose="00000400000000000000" pitchFamily="2" charset="-78"/>
              </a:rPr>
              <a:t>2) اثرات </a:t>
            </a:r>
            <a:r>
              <a:rPr lang="fa-IR" sz="2400" b="0" i="0" u="none" strike="noStrike" kern="100" baseline="0" dirty="0" err="1">
                <a:solidFill>
                  <a:srgbClr val="000000"/>
                </a:solidFill>
                <a:cs typeface="B Nazanin" panose="00000400000000000000" pitchFamily="2" charset="-78"/>
              </a:rPr>
              <a:t>روي</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كودك</a:t>
            </a:r>
            <a:r>
              <a:rPr lang="fa-IR" sz="2400" b="0" i="0" u="none" strike="noStrike" kern="100" baseline="0" dirty="0">
                <a:solidFill>
                  <a:srgbClr val="000000"/>
                </a:solidFill>
                <a:cs typeface="B Nazanin" panose="00000400000000000000" pitchFamily="2" charset="-78"/>
              </a:rPr>
              <a:t> حاصله از منشأ </a:t>
            </a:r>
            <a:r>
              <a:rPr lang="fa-IR" sz="2400" b="0" i="0" u="none" strike="noStrike" kern="100" baseline="0" dirty="0" err="1">
                <a:solidFill>
                  <a:srgbClr val="000000"/>
                </a:solidFill>
                <a:cs typeface="B Nazanin" panose="00000400000000000000" pitchFamily="2" charset="-78"/>
              </a:rPr>
              <a:t>غيرمعمول</a:t>
            </a:r>
            <a:endParaRPr lang="fa-IR" sz="2400" b="0" i="0" u="none" strike="noStrike" kern="100" baseline="0" dirty="0">
              <a:solidFill>
                <a:srgbClr val="000000"/>
              </a:solidFill>
              <a:cs typeface="B Nazanin" panose="00000400000000000000" pitchFamily="2" charset="-78"/>
            </a:endParaRPr>
          </a:p>
          <a:p>
            <a:pPr marL="914400" lvl="2" indent="0">
              <a:buNone/>
            </a:pPr>
            <a:r>
              <a:rPr lang="fa-IR" sz="2400" b="0" i="0" u="none" strike="noStrike" kern="100" baseline="0" dirty="0">
                <a:solidFill>
                  <a:srgbClr val="000000"/>
                </a:solidFill>
                <a:cs typeface="B Nazanin" panose="00000400000000000000" pitchFamily="2" charset="-78"/>
              </a:rPr>
              <a:t>3) </a:t>
            </a:r>
            <a:r>
              <a:rPr lang="fa-IR" sz="2400" b="0" i="0" u="none" strike="noStrike" kern="100" baseline="0" dirty="0">
                <a:solidFill>
                  <a:srgbClr val="FF0000"/>
                </a:solidFill>
                <a:cs typeface="B Nazanin" panose="00000400000000000000" pitchFamily="2" charset="-78"/>
              </a:rPr>
              <a:t>فقدان دانش </a:t>
            </a:r>
            <a:r>
              <a:rPr lang="fa-IR" sz="2400" b="0" i="0" u="none" strike="noStrike" kern="100" baseline="0" dirty="0" err="1">
                <a:solidFill>
                  <a:srgbClr val="000000"/>
                </a:solidFill>
                <a:cs typeface="B Nazanin" panose="00000400000000000000" pitchFamily="2" charset="-78"/>
              </a:rPr>
              <a:t>كافي</a:t>
            </a:r>
            <a:r>
              <a:rPr lang="fa-IR" sz="2400" b="0" i="0" u="none" strike="noStrike" kern="100" baseline="0" dirty="0">
                <a:solidFill>
                  <a:srgbClr val="000000"/>
                </a:solidFill>
                <a:cs typeface="B Nazanin" panose="00000400000000000000" pitchFamily="2" charset="-78"/>
              </a:rPr>
              <a:t> در خصوص رشد تخم </a:t>
            </a:r>
            <a:r>
              <a:rPr lang="fa-IR" sz="2400" b="0" i="0" u="none" strike="noStrike" kern="100" baseline="0" dirty="0" err="1">
                <a:solidFill>
                  <a:srgbClr val="000000"/>
                </a:solidFill>
                <a:cs typeface="B Nazanin" panose="00000400000000000000" pitchFamily="2" charset="-78"/>
              </a:rPr>
              <a:t>هاي</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err="1">
                <a:solidFill>
                  <a:srgbClr val="000000"/>
                </a:solidFill>
                <a:cs typeface="B Nazanin" panose="00000400000000000000" pitchFamily="2" charset="-78"/>
              </a:rPr>
              <a:t>جنيني</a:t>
            </a:r>
            <a:endParaRPr lang="fa-IR" sz="2400" b="0" i="0" u="none" strike="noStrike" kern="100" baseline="0" dirty="0">
              <a:solidFill>
                <a:srgbClr val="000000"/>
              </a:solidFill>
              <a:cs typeface="B Nazanin" panose="00000400000000000000" pitchFamily="2" charset="-78"/>
            </a:endParaRPr>
          </a:p>
          <a:p>
            <a:pPr marL="914400" lvl="2" indent="0">
              <a:buNone/>
            </a:pPr>
            <a:r>
              <a:rPr lang="fa-IR" sz="2400" b="0" i="0" u="none" strike="noStrike" kern="100" baseline="0" dirty="0">
                <a:solidFill>
                  <a:srgbClr val="000000"/>
                </a:solidFill>
                <a:cs typeface="B Nazanin" panose="00000400000000000000" pitchFamily="2" charset="-78"/>
              </a:rPr>
              <a:t>4) </a:t>
            </a:r>
            <a:r>
              <a:rPr lang="fa-IR" sz="2400" b="0" i="0" u="none" strike="noStrike" kern="100" baseline="0" dirty="0" err="1">
                <a:solidFill>
                  <a:srgbClr val="000000"/>
                </a:solidFill>
                <a:cs typeface="B Nazanin" panose="00000400000000000000" pitchFamily="2" charset="-78"/>
              </a:rPr>
              <a:t>نيز</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فشار </a:t>
            </a:r>
            <a:r>
              <a:rPr lang="fa-IR" sz="2400" b="0" i="0" u="none" strike="noStrike" kern="100" baseline="0" dirty="0" err="1">
                <a:solidFill>
                  <a:srgbClr val="FF0000"/>
                </a:solidFill>
                <a:cs typeface="B Nazanin" panose="00000400000000000000" pitchFamily="2" charset="-78"/>
              </a:rPr>
              <a:t>افكار</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000000"/>
                </a:solidFill>
                <a:cs typeface="B Nazanin" panose="00000400000000000000" pitchFamily="2" charset="-78"/>
              </a:rPr>
              <a:t>عمومي</a:t>
            </a:r>
            <a:r>
              <a:rPr lang="fa-IR" sz="2400" b="0" i="0" u="none" strike="noStrike" kern="100" baseline="0" dirty="0">
                <a:solidFill>
                  <a:srgbClr val="000000"/>
                </a:solidFill>
                <a:cs typeface="B Nazanin" panose="00000400000000000000" pitchFamily="2" charset="-78"/>
              </a:rPr>
              <a:t> </a:t>
            </a:r>
          </a:p>
          <a:p>
            <a:pPr marL="914400" lvl="2" indent="0">
              <a:buNone/>
            </a:pPr>
            <a:endParaRPr lang="fa-IR" sz="2400" b="0" i="0" u="none" strike="noStrike" kern="100" baseline="0" dirty="0">
              <a:solidFill>
                <a:srgbClr val="000000"/>
              </a:solidFill>
              <a:cs typeface="B Nazanin" panose="00000400000000000000" pitchFamily="2" charset="-78"/>
            </a:endParaRPr>
          </a:p>
          <a:p>
            <a:pPr marR="0" lvl="0" rtl="1"/>
            <a:r>
              <a:rPr lang="fa-IR" sz="2400" b="0" i="0" u="none" strike="noStrike" kern="100" baseline="0" dirty="0">
                <a:solidFill>
                  <a:srgbClr val="000000"/>
                </a:solidFill>
                <a:cs typeface="B Nazanin" panose="00000400000000000000" pitchFamily="2" charset="-78"/>
              </a:rPr>
              <a:t>در </a:t>
            </a:r>
            <a:r>
              <a:rPr lang="fa-IR" sz="2400" b="0" i="0" u="none" strike="noStrike" kern="100" baseline="0" dirty="0" err="1">
                <a:solidFill>
                  <a:srgbClr val="000000"/>
                </a:solidFill>
                <a:cs typeface="B Nazanin" panose="00000400000000000000" pitchFamily="2" charset="-78"/>
              </a:rPr>
              <a:t>صورتي</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err="1">
                <a:solidFill>
                  <a:srgbClr val="000000"/>
                </a:solidFill>
                <a:cs typeface="B Nazanin" panose="00000400000000000000" pitchFamily="2" charset="-78"/>
              </a:rPr>
              <a:t>كه</a:t>
            </a:r>
            <a:r>
              <a:rPr lang="fa-IR" sz="2400" b="0" i="0" u="none" strike="noStrike" kern="100" baseline="0" dirty="0">
                <a:solidFill>
                  <a:srgbClr val="000000"/>
                </a:solidFill>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اطلاعات </a:t>
            </a:r>
            <a:r>
              <a:rPr lang="fa-IR" sz="2400" b="0" i="0" u="none" strike="noStrike" kern="100" baseline="0" dirty="0" err="1">
                <a:solidFill>
                  <a:srgbClr val="FF0000"/>
                </a:solidFill>
                <a:cs typeface="B Nazanin" panose="00000400000000000000" pitchFamily="2" charset="-78"/>
              </a:rPr>
              <a:t>علمي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بيشتري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solidFill>
                  <a:srgbClr val="000000"/>
                </a:solidFill>
                <a:cs typeface="B Nazanin" panose="00000400000000000000" pitchFamily="2" charset="-78"/>
              </a:rPr>
              <a:t>در </a:t>
            </a:r>
            <a:r>
              <a:rPr lang="fa-IR" sz="2400" b="0" i="0" u="none" strike="noStrike" kern="100" baseline="0" dirty="0" err="1">
                <a:solidFill>
                  <a:srgbClr val="000000"/>
                </a:solidFill>
                <a:cs typeface="B Nazanin" panose="00000400000000000000" pitchFamily="2" charset="-78"/>
              </a:rPr>
              <a:t>اين</a:t>
            </a:r>
            <a:r>
              <a:rPr lang="fa-IR" sz="2400" b="0" i="0" u="none" strike="noStrike" kern="100" baseline="0" dirty="0">
                <a:solidFill>
                  <a:srgbClr val="000000"/>
                </a:solidFill>
                <a:cs typeface="B Nazanin" panose="00000400000000000000" pitchFamily="2" charset="-78"/>
              </a:rPr>
              <a:t> مورد </a:t>
            </a:r>
            <a:r>
              <a:rPr lang="fa-IR" sz="2400" b="0" i="0" u="none" strike="noStrike" kern="100" baseline="0" dirty="0" err="1">
                <a:solidFill>
                  <a:srgbClr val="000000"/>
                </a:solidFill>
                <a:cs typeface="B Nazanin" panose="00000400000000000000" pitchFamily="2" charset="-78"/>
              </a:rPr>
              <a:t>كسب</a:t>
            </a:r>
            <a:r>
              <a:rPr lang="fa-IR" sz="2400" b="0" i="0" u="none" strike="noStrike" kern="100" baseline="0" dirty="0">
                <a:solidFill>
                  <a:srgbClr val="000000"/>
                </a:solidFill>
                <a:cs typeface="B Nazanin" panose="00000400000000000000" pitchFamily="2" charset="-78"/>
              </a:rPr>
              <a:t> شود، </a:t>
            </a:r>
            <a:r>
              <a:rPr lang="fa-IR" sz="2400" b="0" i="0" u="none" strike="noStrike" kern="100" baseline="0" dirty="0" err="1">
                <a:solidFill>
                  <a:srgbClr val="000000"/>
                </a:solidFill>
                <a:cs typeface="B Nazanin" panose="00000400000000000000" pitchFamily="2" charset="-78"/>
              </a:rPr>
              <a:t>نكات</a:t>
            </a:r>
            <a:r>
              <a:rPr lang="fa-IR" sz="2400" b="0" i="0" u="none" strike="noStrike" kern="100" baseline="0" dirty="0">
                <a:solidFill>
                  <a:srgbClr val="000000"/>
                </a:solidFill>
                <a:cs typeface="B Nazanin" panose="00000400000000000000" pitchFamily="2" charset="-78"/>
              </a:rPr>
              <a:t> مبهم موجود در </a:t>
            </a:r>
            <a:r>
              <a:rPr lang="fa-IR" sz="2400" b="0" i="0" u="none" strike="noStrike" kern="100" baseline="0" dirty="0" err="1">
                <a:solidFill>
                  <a:srgbClr val="000000"/>
                </a:solidFill>
                <a:cs typeface="B Nazanin" panose="00000400000000000000" pitchFamily="2" charset="-78"/>
              </a:rPr>
              <a:t>اين</a:t>
            </a:r>
            <a:r>
              <a:rPr lang="fa-IR" sz="2400" b="0" i="0" u="none" strike="noStrike" kern="100" baseline="0" dirty="0">
                <a:solidFill>
                  <a:srgbClr val="000000"/>
                </a:solidFill>
                <a:cs typeface="B Nazanin" panose="00000400000000000000" pitchFamily="2" charset="-78"/>
              </a:rPr>
              <a:t> حوزه قابل رفع و </a:t>
            </a:r>
            <a:r>
              <a:rPr lang="fa-IR" sz="2400" b="0" i="0" u="none" strike="noStrike" kern="100" baseline="0" dirty="0" err="1">
                <a:solidFill>
                  <a:srgbClr val="000000"/>
                </a:solidFill>
                <a:cs typeface="B Nazanin" panose="00000400000000000000" pitchFamily="2" charset="-78"/>
              </a:rPr>
              <a:t>پاسخگويي</a:t>
            </a:r>
            <a:r>
              <a:rPr lang="fa-IR" sz="2400" b="0" i="0" u="none" strike="noStrike" kern="100" baseline="0" dirty="0">
                <a:solidFill>
                  <a:srgbClr val="000000"/>
                </a:solidFill>
                <a:cs typeface="B Nazanin" panose="00000400000000000000" pitchFamily="2" charset="-78"/>
              </a:rPr>
              <a:t> خواهند بود. </a:t>
            </a:r>
          </a:p>
        </p:txBody>
      </p:sp>
      <p:sp>
        <p:nvSpPr>
          <p:cNvPr id="4" name="Footer Placeholder 3">
            <a:extLst>
              <a:ext uri="{FF2B5EF4-FFF2-40B4-BE49-F238E27FC236}">
                <a16:creationId xmlns:a16="http://schemas.microsoft.com/office/drawing/2014/main" id="{D8A80CC3-D727-FAE7-B9B6-9AB513D847CA}"/>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08572594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9EA6-B86B-A346-ACDA-D516AC9E7633}"/>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مادر بودن </a:t>
            </a:r>
            <a:r>
              <a:rPr lang="fa-IR" b="0" i="0" u="none" strike="noStrike" kern="100" baseline="0" dirty="0" err="1">
                <a:solidFill>
                  <a:srgbClr val="7030A0"/>
                </a:solidFill>
                <a:cs typeface="B Titr" panose="00000700000000000000" pitchFamily="2" charset="-78"/>
              </a:rPr>
              <a:t>جنين</a:t>
            </a: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Foetal Motherhood</a:t>
            </a:r>
            <a:r>
              <a:rPr lang="fa-IR" b="0" i="0" u="none" strike="noStrike" kern="100" baseline="0" dirty="0">
                <a:solidFill>
                  <a:srgbClr val="7030A0"/>
                </a:solidFill>
                <a:latin typeface="Aptos Display" panose="020B0004020202020204" pitchFamily="34" charset="0"/>
                <a:cs typeface="B Titr" panose="00000700000000000000" pitchFamily="2" charset="-78"/>
              </a:rPr>
              <a:t>)  و  مسایل آن</a:t>
            </a:r>
          </a:p>
        </p:txBody>
      </p:sp>
      <p:sp>
        <p:nvSpPr>
          <p:cNvPr id="3" name="Text Placeholder 2">
            <a:extLst>
              <a:ext uri="{FF2B5EF4-FFF2-40B4-BE49-F238E27FC236}">
                <a16:creationId xmlns:a16="http://schemas.microsoft.com/office/drawing/2014/main" id="{EC946E24-CBB2-EC27-5DEE-51601B61B7DB}"/>
              </a:ext>
            </a:extLst>
          </p:cNvPr>
          <p:cNvSpPr>
            <a:spLocks noGrp="1"/>
          </p:cNvSpPr>
          <p:nvPr>
            <p:ph type="body" idx="1"/>
          </p:nvPr>
        </p:nvSpPr>
        <p:spPr/>
        <p:txBody>
          <a:bodyPr>
            <a:normAutofit/>
          </a:bodyPr>
          <a:lstStyle/>
          <a:p>
            <a:pPr marR="0" lvl="0" rtl="1"/>
            <a:r>
              <a:rPr lang="fa-IR" sz="2400" b="1" i="0" u="none" strike="noStrike" kern="100" baseline="0" dirty="0" err="1">
                <a:solidFill>
                  <a:srgbClr val="FF0000"/>
                </a:solidFill>
                <a:cs typeface="B Nazanin" panose="00000400000000000000" pitchFamily="2" charset="-78"/>
              </a:rPr>
              <a:t>دراین</a:t>
            </a:r>
            <a:r>
              <a:rPr lang="fa-IR" sz="2400" b="1" i="0" u="none" strike="noStrike" kern="100" baseline="0" dirty="0">
                <a:solidFill>
                  <a:srgbClr val="FF0000"/>
                </a:solidFill>
                <a:cs typeface="B Nazanin" panose="00000400000000000000" pitchFamily="2" charset="-78"/>
              </a:rPr>
              <a:t> روش بارداری:</a:t>
            </a:r>
            <a:endParaRPr lang="fa-IR" sz="2400" b="1" i="0" u="none" strike="noStrike" kern="100" baseline="0" dirty="0">
              <a:solidFill>
                <a:srgbClr val="FF0000"/>
              </a:solidFill>
              <a:latin typeface="Times New Roman" panose="02020603050405020304" pitchFamily="18" charset="0"/>
              <a:cs typeface="B Nazanin" panose="00000400000000000000" pitchFamily="2" charset="-78"/>
            </a:endParaRPr>
          </a:p>
          <a:p>
            <a:pPr marL="457200" marR="0" lvl="0" indent="-457200" rtl="1">
              <a:buFont typeface="+mj-lt"/>
              <a:buAutoNum type="arabicPeriod"/>
            </a:pPr>
            <a:endParaRPr lang="fa-IR" sz="2400" b="0" i="0" u="none" strike="noStrike" kern="100" baseline="0" dirty="0">
              <a:latin typeface="Times New Roman" panose="02020603050405020304" pitchFamily="18" charset="0"/>
              <a:cs typeface="B Nazanin" panose="00000400000000000000" pitchFamily="2" charset="-78"/>
            </a:endParaRPr>
          </a:p>
          <a:p>
            <a:pPr marL="457200" marR="0" lvl="0" indent="-457200" rtl="1">
              <a:buFont typeface="+mj-lt"/>
              <a:buAutoNum type="arabicPeriod"/>
            </a:pPr>
            <a:r>
              <a:rPr lang="fa-IR" sz="2400" b="0" i="0" u="none" strike="noStrike" kern="100" baseline="0" dirty="0">
                <a:cs typeface="B Nazanin" panose="00000400000000000000" pitchFamily="2" charset="-78"/>
              </a:rPr>
              <a:t>از لحاظ </a:t>
            </a:r>
            <a:r>
              <a:rPr lang="fa-IR" sz="2400" b="0" i="0" u="none" strike="noStrike" kern="100" baseline="0" dirty="0" err="1">
                <a:cs typeface="B Nazanin" panose="00000400000000000000" pitchFamily="2" charset="-78"/>
              </a:rPr>
              <a:t>ژنتيكي</a:t>
            </a:r>
            <a:r>
              <a:rPr lang="fa-IR" sz="2400" b="0" i="0" u="none" strike="noStrike" kern="100" baseline="0" dirty="0">
                <a:cs typeface="B Nazanin" panose="00000400000000000000" pitchFamily="2" charset="-78"/>
              </a:rPr>
              <a:t>  کودک وابسته به </a:t>
            </a:r>
            <a:r>
              <a:rPr lang="fa-IR" sz="2400" b="0" i="0" u="none" strike="noStrike" kern="100" baseline="0" dirty="0" err="1">
                <a:solidFill>
                  <a:srgbClr val="FF0000"/>
                </a:solidFill>
                <a:cs typeface="B Nazanin" panose="00000400000000000000" pitchFamily="2" charset="-78"/>
              </a:rPr>
              <a:t>مادري</a:t>
            </a:r>
            <a:r>
              <a:rPr lang="fa-IR" sz="2400" b="0" i="0" u="none" strike="noStrike" kern="100" baseline="0" dirty="0">
                <a:solidFill>
                  <a:srgbClr val="FF0000"/>
                </a:solidFill>
                <a:cs typeface="B Nazanin" panose="00000400000000000000" pitchFamily="2" charset="-78"/>
              </a:rPr>
              <a:t> هستند </a:t>
            </a:r>
            <a:r>
              <a:rPr lang="fa-IR" sz="2400" b="0" i="0" u="none" strike="noStrike" kern="100" baseline="0" dirty="0" err="1">
                <a:solidFill>
                  <a:srgbClr val="FF0000"/>
                </a:solidFill>
                <a:cs typeface="B Nazanin" panose="00000400000000000000" pitchFamily="2" charset="-78"/>
              </a:rPr>
              <a:t>كه</a:t>
            </a:r>
            <a:r>
              <a:rPr lang="fa-IR" sz="2400" b="0" i="0" u="none" strike="noStrike" kern="100" baseline="0" dirty="0">
                <a:solidFill>
                  <a:srgbClr val="FF0000"/>
                </a:solidFill>
                <a:cs typeface="B Nazanin" panose="00000400000000000000" pitchFamily="2" charset="-78"/>
              </a:rPr>
              <a:t> هرگز </a:t>
            </a:r>
            <a:r>
              <a:rPr lang="fa-IR" sz="2400" b="0" i="0" u="none" strike="noStrike" kern="100" baseline="0" dirty="0" err="1">
                <a:solidFill>
                  <a:srgbClr val="FF0000"/>
                </a:solidFill>
                <a:cs typeface="B Nazanin" panose="00000400000000000000" pitchFamily="2" charset="-78"/>
              </a:rPr>
              <a:t>بدنيا</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نيامده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است؛ لذا مسائل </a:t>
            </a:r>
            <a:r>
              <a:rPr lang="fa-IR" sz="2400" b="0" i="0" u="none" strike="noStrike" kern="100" baseline="0" dirty="0" err="1">
                <a:cs typeface="B Nazanin" panose="00000400000000000000" pitchFamily="2" charset="-78"/>
              </a:rPr>
              <a:t>حقوقي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متعددي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تواند مطرح شود. </a:t>
            </a:r>
          </a:p>
          <a:p>
            <a:pPr marL="457200" marR="0" lvl="0" indent="-457200" rtl="1">
              <a:buFont typeface="+mj-lt"/>
              <a:buAutoNum type="arabicPeriod"/>
            </a:pPr>
            <a:endParaRPr lang="fa-IR" sz="2400" b="0" i="0" u="none" strike="noStrike" kern="100" baseline="0" dirty="0">
              <a:cs typeface="B Nazanin" panose="00000400000000000000" pitchFamily="2" charset="-78"/>
            </a:endParaRPr>
          </a:p>
          <a:p>
            <a:pPr marL="457200" marR="0" lvl="0" indent="-457200" rtl="1">
              <a:buFont typeface="+mj-lt"/>
              <a:buAutoNum type="arabicPeriod"/>
            </a:pP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كودكان</a:t>
            </a:r>
            <a:r>
              <a:rPr lang="fa-IR" sz="2400" b="0" i="0" u="none" strike="noStrike" kern="100" baseline="0" dirty="0">
                <a:cs typeface="B Nazanin" panose="00000400000000000000" pitchFamily="2" charset="-78"/>
              </a:rPr>
              <a:t> چون </a:t>
            </a:r>
            <a:r>
              <a:rPr lang="fa-IR" sz="2400" b="0" i="0" u="none" strike="noStrike" kern="100" baseline="0" dirty="0" err="1">
                <a:cs typeface="B Nazanin" panose="00000400000000000000" pitchFamily="2" charset="-78"/>
              </a:rPr>
              <a:t>اكثراً</a:t>
            </a:r>
            <a:r>
              <a:rPr lang="fa-IR" sz="2400" b="0" i="0" u="none" strike="noStrike" kern="100" baseline="0" dirty="0">
                <a:cs typeface="B Nazanin" panose="00000400000000000000" pitchFamily="2" charset="-78"/>
              </a:rPr>
              <a:t> </a:t>
            </a:r>
            <a:r>
              <a:rPr lang="fa-IR" sz="2400" b="0" i="0" u="none" strike="noStrike" kern="100" baseline="0" dirty="0">
                <a:latin typeface="Arial" panose="020B0604020202020204" pitchFamily="34" charset="0"/>
                <a:cs typeface="B Nazanin" panose="00000400000000000000" pitchFamily="2" charset="-78"/>
              </a:rPr>
              <a:t>صاحب پدر، پدربزرگ و مادر بزرگ  </a:t>
            </a:r>
            <a:r>
              <a:rPr lang="fa-IR" sz="2400" b="0" i="0" u="none" strike="noStrike" kern="100" baseline="0" dirty="0" err="1">
                <a:latin typeface="Arial" panose="020B0604020202020204" pitchFamily="34" charset="0"/>
                <a:cs typeface="B Nazanin" panose="00000400000000000000" pitchFamily="2" charset="-78"/>
              </a:rPr>
              <a:t>مي</a:t>
            </a:r>
            <a:r>
              <a:rPr lang="fa-IR" sz="2400" b="0" i="0" u="none" strike="noStrike" kern="100" baseline="0" dirty="0">
                <a:latin typeface="Arial" panose="020B0604020202020204" pitchFamily="34" charset="0"/>
                <a:cs typeface="B Nazanin" panose="00000400000000000000" pitchFamily="2" charset="-78"/>
              </a:rPr>
              <a:t> باشند، </a:t>
            </a:r>
            <a:r>
              <a:rPr lang="fa-IR" sz="2400" b="0" i="0" u="none" strike="noStrike" kern="100" baseline="0" dirty="0" err="1">
                <a:solidFill>
                  <a:srgbClr val="FF0000"/>
                </a:solidFill>
                <a:latin typeface="Arial" panose="020B0604020202020204" pitchFamily="34" charset="0"/>
                <a:cs typeface="B Nazanin" panose="00000400000000000000" pitchFamily="2" charset="-78"/>
              </a:rPr>
              <a:t>مقبوليت</a:t>
            </a:r>
            <a:r>
              <a:rPr lang="fa-IR" sz="2400" b="0" i="0" u="none" strike="noStrike" kern="100" baseline="0" dirty="0">
                <a:solidFill>
                  <a:srgbClr val="FF0000"/>
                </a:solidFill>
                <a:latin typeface="Arial" panose="020B0604020202020204" pitchFamily="34" charset="0"/>
                <a:cs typeface="B Nazanin" panose="00000400000000000000" pitchFamily="2" charset="-78"/>
              </a:rPr>
              <a:t> از جانب آنها </a:t>
            </a:r>
            <a:r>
              <a:rPr lang="fa-IR" sz="2400" b="0" i="0" u="none" strike="noStrike" kern="100" baseline="0" dirty="0" err="1">
                <a:latin typeface="Arial" panose="020B0604020202020204" pitchFamily="34" charset="0"/>
                <a:cs typeface="B Nazanin" panose="00000400000000000000" pitchFamily="2" charset="-78"/>
              </a:rPr>
              <a:t>اهميت</a:t>
            </a:r>
            <a:r>
              <a:rPr lang="fa-IR" sz="2400" b="0" i="0" u="none" strike="noStrike" kern="100" baseline="0" dirty="0">
                <a:latin typeface="Arial" panose="020B0604020202020204" pitchFamily="34" charset="0"/>
                <a:cs typeface="B Nazanin" panose="00000400000000000000" pitchFamily="2" charset="-78"/>
              </a:rPr>
              <a:t> </a:t>
            </a:r>
            <a:r>
              <a:rPr lang="fa-IR" sz="2400" b="0" i="0" u="none" strike="noStrike" kern="100" baseline="0" dirty="0" err="1">
                <a:latin typeface="Arial" panose="020B0604020202020204" pitchFamily="34" charset="0"/>
                <a:cs typeface="B Nazanin" panose="00000400000000000000" pitchFamily="2" charset="-78"/>
              </a:rPr>
              <a:t>زيادي</a:t>
            </a:r>
            <a:r>
              <a:rPr lang="fa-IR" sz="2400" b="0" i="0" u="none" strike="noStrike" kern="100" baseline="0" dirty="0">
                <a:latin typeface="Arial" panose="020B0604020202020204" pitchFamily="34" charset="0"/>
                <a:cs typeface="B Nazanin" panose="00000400000000000000" pitchFamily="2" charset="-78"/>
              </a:rPr>
              <a:t> در </a:t>
            </a:r>
            <a:r>
              <a:rPr lang="fa-IR" sz="2400" b="0" i="0" u="none" strike="noStrike" kern="100" baseline="0" dirty="0" err="1">
                <a:latin typeface="Arial" panose="020B0604020202020204" pitchFamily="34" charset="0"/>
                <a:cs typeface="B Nazanin" panose="00000400000000000000" pitchFamily="2" charset="-78"/>
              </a:rPr>
              <a:t>جلوگيري</a:t>
            </a:r>
            <a:r>
              <a:rPr lang="fa-IR" sz="2400" b="0" i="0" u="none" strike="noStrike" kern="100" baseline="0" dirty="0">
                <a:latin typeface="Arial" panose="020B0604020202020204" pitchFamily="34" charset="0"/>
                <a:cs typeface="B Nazanin" panose="00000400000000000000" pitchFamily="2" charset="-78"/>
              </a:rPr>
              <a:t> از </a:t>
            </a:r>
            <a:r>
              <a:rPr lang="fa-IR" sz="2400" b="0" i="0" u="none" strike="noStrike" kern="100" baseline="0" dirty="0" err="1">
                <a:solidFill>
                  <a:srgbClr val="FF0000"/>
                </a:solidFill>
                <a:latin typeface="Arial" panose="020B0604020202020204" pitchFamily="34" charset="0"/>
                <a:cs typeface="B Nazanin" panose="00000400000000000000" pitchFamily="2" charset="-78"/>
              </a:rPr>
              <a:t>مشكلات</a:t>
            </a:r>
            <a:r>
              <a:rPr lang="fa-IR" sz="2400" b="0" i="0" u="none" strike="noStrike" kern="100" baseline="0" dirty="0">
                <a:solidFill>
                  <a:srgbClr val="FF0000"/>
                </a:solidFill>
                <a:latin typeface="Arial" panose="020B0604020202020204" pitchFamily="34" charset="0"/>
                <a:cs typeface="B Nazanin" panose="00000400000000000000" pitchFamily="2" charset="-78"/>
              </a:rPr>
              <a:t> </a:t>
            </a:r>
            <a:r>
              <a:rPr lang="fa-IR" sz="2400" b="0" i="0" u="none" strike="noStrike" kern="100" baseline="0" dirty="0" err="1">
                <a:solidFill>
                  <a:srgbClr val="FF0000"/>
                </a:solidFill>
                <a:latin typeface="Arial" panose="020B0604020202020204" pitchFamily="34" charset="0"/>
                <a:cs typeface="B Nazanin" panose="00000400000000000000" pitchFamily="2" charset="-78"/>
              </a:rPr>
              <a:t>رواني</a:t>
            </a:r>
            <a:r>
              <a:rPr lang="fa-IR" sz="2400" b="0" i="0" u="none" strike="noStrike" kern="100" baseline="0" dirty="0">
                <a:solidFill>
                  <a:srgbClr val="FF0000"/>
                </a:solidFill>
                <a:latin typeface="Arial" panose="020B0604020202020204" pitchFamily="34" charset="0"/>
                <a:cs typeface="B Nazanin" panose="00000400000000000000" pitchFamily="2" charset="-78"/>
              </a:rPr>
              <a:t> و </a:t>
            </a:r>
            <a:r>
              <a:rPr lang="fa-IR" sz="2400" b="0" i="0" u="none" strike="noStrike" kern="100" baseline="0" dirty="0" err="1">
                <a:solidFill>
                  <a:srgbClr val="FF0000"/>
                </a:solidFill>
                <a:latin typeface="Arial" panose="020B0604020202020204" pitchFamily="34" charset="0"/>
                <a:cs typeface="B Nazanin" panose="00000400000000000000" pitchFamily="2" charset="-78"/>
              </a:rPr>
              <a:t>اخلاقي</a:t>
            </a:r>
            <a:r>
              <a:rPr lang="fa-IR" sz="2400" b="0" i="0" u="none" strike="noStrike" kern="100" baseline="0" dirty="0">
                <a:solidFill>
                  <a:srgbClr val="FF0000"/>
                </a:solidFill>
                <a:latin typeface="Arial" panose="020B0604020202020204" pitchFamily="34" charset="0"/>
                <a:cs typeface="B Nazanin" panose="00000400000000000000" pitchFamily="2" charset="-78"/>
              </a:rPr>
              <a:t> </a:t>
            </a:r>
            <a:r>
              <a:rPr lang="fa-IR" sz="2400" b="0" i="0" u="none" strike="noStrike" kern="100" baseline="0" dirty="0" err="1">
                <a:solidFill>
                  <a:srgbClr val="FF0000"/>
                </a:solidFill>
                <a:latin typeface="Arial" panose="020B0604020202020204" pitchFamily="34" charset="0"/>
                <a:cs typeface="B Nazanin" panose="00000400000000000000" pitchFamily="2" charset="-78"/>
              </a:rPr>
              <a:t>دركودك</a:t>
            </a:r>
            <a:r>
              <a:rPr lang="fa-IR" sz="2400" b="0" i="0" u="none" strike="noStrike" kern="100" baseline="0" dirty="0">
                <a:solidFill>
                  <a:srgbClr val="FF0000"/>
                </a:solidFill>
                <a:latin typeface="Arial" panose="020B0604020202020204" pitchFamily="34" charset="0"/>
                <a:cs typeface="B Nazanin" panose="00000400000000000000" pitchFamily="2" charset="-78"/>
              </a:rPr>
              <a:t> </a:t>
            </a:r>
            <a:r>
              <a:rPr lang="fa-IR" sz="2400" b="0" i="0" u="none" strike="noStrike" kern="100" baseline="0" dirty="0">
                <a:latin typeface="Arial" panose="020B0604020202020204" pitchFamily="34" charset="0"/>
                <a:cs typeface="B Nazanin" panose="00000400000000000000" pitchFamily="2" charset="-78"/>
              </a:rPr>
              <a:t>خواهد داشت. </a:t>
            </a:r>
          </a:p>
          <a:p>
            <a:pPr marL="457200" marR="0" lvl="0" indent="-457200" rtl="1">
              <a:buFont typeface="+mj-lt"/>
              <a:buAutoNum type="arabicPeriod"/>
            </a:pPr>
            <a:endParaRPr lang="fa-IR" sz="2400" b="0" i="0" u="none" strike="noStrike" kern="100" baseline="0" dirty="0">
              <a:latin typeface="Arial" panose="020B0604020202020204" pitchFamily="34" charset="0"/>
              <a:cs typeface="B Nazanin" panose="00000400000000000000" pitchFamily="2" charset="-78"/>
            </a:endParaRPr>
          </a:p>
          <a:p>
            <a:pPr marL="457200" marR="0" lvl="0" indent="-457200" rtl="1">
              <a:buFont typeface="+mj-lt"/>
              <a:buAutoNum type="arabicPeriod"/>
            </a:pP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اخذ </a:t>
            </a:r>
            <a:r>
              <a:rPr lang="fa-IR" sz="2400" b="0" i="0" u="none" strike="noStrike" kern="100" baseline="0" dirty="0" err="1">
                <a:solidFill>
                  <a:srgbClr val="FF0000"/>
                </a:solidFill>
                <a:cs typeface="B Nazanin" panose="00000400000000000000" pitchFamily="2" charset="-78"/>
              </a:rPr>
              <a:t>رضايت</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در انجام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عمل </a:t>
            </a:r>
            <a:r>
              <a:rPr lang="fa-IR" sz="2400" b="0" i="0" u="none" strike="noStrike" kern="100" baseline="0" dirty="0" err="1">
                <a:cs typeface="B Nazanin" panose="00000400000000000000" pitchFamily="2" charset="-78"/>
              </a:rPr>
              <a:t>نيز</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مشكلي</a:t>
            </a:r>
            <a:r>
              <a:rPr lang="fa-IR" sz="2400" b="0" i="0" u="none" strike="noStrike" kern="100" baseline="0" dirty="0">
                <a:cs typeface="B Nazanin" panose="00000400000000000000" pitchFamily="2" charset="-78"/>
              </a:rPr>
              <a:t> است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پيرامون</a:t>
            </a:r>
            <a:r>
              <a:rPr lang="fa-IR" sz="2400" b="0" i="0" u="none" strike="noStrike" kern="100" baseline="0" dirty="0">
                <a:cs typeface="B Nazanin" panose="00000400000000000000" pitchFamily="2" charset="-78"/>
              </a:rPr>
              <a:t> آن بحث </a:t>
            </a:r>
            <a:r>
              <a:rPr lang="fa-IR" sz="2400" b="0" i="0" u="none" strike="noStrike" kern="100" baseline="0" dirty="0" err="1">
                <a:cs typeface="B Nazanin" panose="00000400000000000000" pitchFamily="2" charset="-78"/>
              </a:rPr>
              <a:t>هايي</a:t>
            </a:r>
            <a:r>
              <a:rPr lang="fa-IR" sz="2400" b="0" i="0" u="none" strike="noStrike" kern="100" baseline="0" dirty="0">
                <a:cs typeface="B Nazanin" panose="00000400000000000000" pitchFamily="2" charset="-78"/>
              </a:rPr>
              <a:t> مطرح است.   </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DBB222D3-BAC3-F9A3-EC09-83E84682437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595717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2F14-2A23-ABDF-7879-8635871BA77B}"/>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استفاده از سلول </a:t>
            </a:r>
            <a:r>
              <a:rPr lang="fa-IR" b="0" i="0" u="none" strike="noStrike" kern="100" baseline="0" dirty="0" err="1">
                <a:solidFill>
                  <a:srgbClr val="7030A0"/>
                </a:solidFill>
                <a:cs typeface="B Titr" panose="00000700000000000000" pitchFamily="2" charset="-78"/>
              </a:rPr>
              <a:t>هاي</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بنيادي</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جنـين</a:t>
            </a:r>
            <a:r>
              <a:rPr lang="fa-IR" b="0" i="0" u="none" strike="noStrike" kern="100" baseline="0" dirty="0">
                <a:solidFill>
                  <a:srgbClr val="7030A0"/>
                </a:solidFill>
                <a:cs typeface="B Titr" panose="00000700000000000000" pitchFamily="2" charset="-78"/>
              </a:rPr>
              <a:t> انسان</a:t>
            </a:r>
            <a:br>
              <a:rPr lang="fa-IR" b="0" i="0" u="none" strike="noStrike" kern="100" baseline="0" dirty="0">
                <a:solidFill>
                  <a:srgbClr val="7030A0"/>
                </a:solidFill>
                <a:cs typeface="B Titr" panose="00000700000000000000" pitchFamily="2" charset="-78"/>
              </a:rPr>
            </a:br>
            <a:r>
              <a:rPr lang="en-US" sz="3200" b="0" i="0" u="none" strike="noStrike" kern="100" baseline="0" dirty="0">
                <a:latin typeface="Aptos Display" panose="020B0004020202020204" pitchFamily="34" charset="0"/>
                <a:cs typeface="B Nazanin" panose="00000400000000000000" pitchFamily="2" charset="-78"/>
              </a:rPr>
              <a:t>Human Embryonic Stem Cells</a:t>
            </a:r>
            <a:r>
              <a:rPr lang="fa-IR" b="0" i="0" u="none" strike="noStrike" kern="100" baseline="0" dirty="0">
                <a:solidFill>
                  <a:srgbClr val="7030A0"/>
                </a:solidFill>
                <a:cs typeface="B Titr" panose="00000700000000000000" pitchFamily="2" charset="-78"/>
              </a:rPr>
              <a:t>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ADF36FF5-43DB-2247-1F19-D55530A46BB1}"/>
              </a:ext>
            </a:extLst>
          </p:cNvPr>
          <p:cNvSpPr>
            <a:spLocks noGrp="1"/>
          </p:cNvSpPr>
          <p:nvPr>
            <p:ph type="body" idx="1"/>
          </p:nvPr>
        </p:nvSpPr>
        <p:spPr/>
        <p:txBody>
          <a:bodyPr>
            <a:normAutofit/>
          </a:bodyPr>
          <a:lstStyle/>
          <a:p>
            <a:pPr lvl="0"/>
            <a:r>
              <a:rPr lang="fa-IR" sz="2400" b="1" i="0" u="none" strike="noStrike" kern="100" baseline="0" dirty="0">
                <a:solidFill>
                  <a:srgbClr val="FF0000"/>
                </a:solidFill>
                <a:cs typeface="B Nazanin" panose="00000400000000000000" pitchFamily="2" charset="-78"/>
              </a:rPr>
              <a:t>جداسازي و </a:t>
            </a:r>
            <a:r>
              <a:rPr lang="fa-IR" sz="2400" b="1" i="0" u="none" strike="noStrike" kern="100" baseline="0" dirty="0" err="1">
                <a:solidFill>
                  <a:srgbClr val="FF0000"/>
                </a:solidFill>
                <a:cs typeface="B Nazanin" panose="00000400000000000000" pitchFamily="2" charset="-78"/>
              </a:rPr>
              <a:t>كشت</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سلولهاي</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بنيادي</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امبريونيك</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انساني</a:t>
            </a:r>
            <a:r>
              <a:rPr lang="fa-IR" sz="2400" b="1" i="0" u="none" strike="noStrike" kern="100" baseline="0" dirty="0">
                <a:solidFill>
                  <a:srgbClr val="FF0000"/>
                </a:solidFill>
                <a:cs typeface="B Nazanin" panose="00000400000000000000" pitchFamily="2" charset="-78"/>
              </a:rPr>
              <a:t>:</a:t>
            </a:r>
          </a:p>
          <a:p>
            <a:pPr marL="914400" lvl="2" indent="0" algn="l">
              <a:buNone/>
            </a:pPr>
            <a:r>
              <a:rPr lang="fa-IR" sz="2400" b="1" i="0" u="none" strike="noStrike" kern="100" baseline="0" dirty="0">
                <a:solidFill>
                  <a:srgbClr val="FF0000"/>
                </a:solidFill>
                <a:cs typeface="B Nazanin" panose="00000400000000000000" pitchFamily="2" charset="-78"/>
              </a:rPr>
              <a:t> </a:t>
            </a:r>
            <a:r>
              <a:rPr lang="en-US" sz="2400" b="1" i="0" u="none" strike="noStrike" kern="100" baseline="0" dirty="0">
                <a:solidFill>
                  <a:srgbClr val="FF0000"/>
                </a:solidFill>
                <a:latin typeface="Aptos Display" panose="020B0004020202020204" pitchFamily="34" charset="0"/>
                <a:cs typeface="B Nazanin" panose="00000400000000000000" pitchFamily="2" charset="-78"/>
              </a:rPr>
              <a:t>Human Embryonic Stem Cells </a:t>
            </a:r>
            <a:r>
              <a:rPr lang="en-US" sz="2400" b="1" kern="100" dirty="0">
                <a:solidFill>
                  <a:srgbClr val="FF0000"/>
                </a:solidFill>
                <a:latin typeface="Aptos Display" panose="020B0004020202020204" pitchFamily="34" charset="0"/>
              </a:rPr>
              <a:t>(hES)</a:t>
            </a:r>
            <a:endParaRPr lang="fa-IR" sz="2400" b="1" kern="100" dirty="0">
              <a:solidFill>
                <a:srgbClr val="FF0000"/>
              </a:solidFill>
              <a:latin typeface="Aptos Display" panose="020B0004020202020204" pitchFamily="34" charset="0"/>
            </a:endParaRPr>
          </a:p>
          <a:p>
            <a:pPr marL="914400" lvl="2" indent="0">
              <a:buNone/>
            </a:pPr>
            <a:endParaRPr lang="fa-IR" sz="2400" b="1" kern="100" dirty="0">
              <a:solidFill>
                <a:srgbClr val="FF0000"/>
              </a:solidFill>
              <a:latin typeface="Aptos Display" panose="020B0004020202020204" pitchFamily="34" charset="0"/>
            </a:endParaRPr>
          </a:p>
          <a:p>
            <a:pPr marL="0" indent="0">
              <a:buNone/>
            </a:pPr>
            <a:r>
              <a:rPr lang="fa-IR" sz="2400" b="1" kern="100" dirty="0">
                <a:solidFill>
                  <a:srgbClr val="FF0000"/>
                </a:solidFill>
                <a:cs typeface="B Compset" panose="00000400000000000000" pitchFamily="2" charset="-78"/>
              </a:rPr>
              <a:t>فناوري </a:t>
            </a:r>
            <a:r>
              <a:rPr lang="fa-IR" sz="2400" b="1" kern="100" dirty="0" err="1">
                <a:solidFill>
                  <a:srgbClr val="FF0000"/>
                </a:solidFill>
                <a:cs typeface="B Compset" panose="00000400000000000000" pitchFamily="2" charset="-78"/>
              </a:rPr>
              <a:t>جابجايي</a:t>
            </a:r>
            <a:r>
              <a:rPr lang="fa-IR" sz="2400" b="1" kern="100" dirty="0">
                <a:solidFill>
                  <a:srgbClr val="FF0000"/>
                </a:solidFill>
                <a:cs typeface="B Compset" panose="00000400000000000000" pitchFamily="2" charset="-78"/>
              </a:rPr>
              <a:t> هسته سلول</a:t>
            </a:r>
            <a:r>
              <a:rPr lang="fa-IR" sz="2400" b="1" kern="100" dirty="0">
                <a:solidFill>
                  <a:srgbClr val="FF0000"/>
                </a:solidFill>
                <a:latin typeface="Times New Roman" panose="02020603050405020304" pitchFamily="18" charset="0"/>
              </a:rPr>
              <a:t>:</a:t>
            </a:r>
            <a:endParaRPr lang="fa-IR" sz="2400" i="0" u="none" strike="noStrike" kern="100" baseline="0" dirty="0">
              <a:latin typeface="Times New Roman" panose="02020603050405020304" pitchFamily="18" charset="0"/>
              <a:cs typeface="B Nazanin" panose="00000400000000000000" pitchFamily="2" charset="-78"/>
            </a:endParaRPr>
          </a:p>
          <a:p>
            <a:pPr marL="0" lvl="0" indent="0" algn="l">
              <a:buNone/>
            </a:pPr>
            <a:r>
              <a:rPr lang="en-US" sz="2400" b="1" kern="100" dirty="0">
                <a:solidFill>
                  <a:srgbClr val="FF0000"/>
                </a:solidFill>
                <a:latin typeface="Times New Roman" panose="02020603050405020304" pitchFamily="18" charset="0"/>
              </a:rPr>
              <a:t>Technology  Replacement </a:t>
            </a:r>
            <a:r>
              <a:rPr lang="fa-IR" sz="2400" b="1" kern="100" dirty="0">
                <a:solidFill>
                  <a:srgbClr val="FF0000"/>
                </a:solidFill>
                <a:latin typeface="Times New Roman" panose="02020603050405020304" pitchFamily="18" charset="0"/>
              </a:rPr>
              <a:t> </a:t>
            </a:r>
            <a:r>
              <a:rPr lang="en-US" sz="2400" b="1" kern="100" dirty="0">
                <a:solidFill>
                  <a:srgbClr val="FF0000"/>
                </a:solidFill>
                <a:latin typeface="Times New Roman" panose="02020603050405020304" pitchFamily="18" charset="0"/>
              </a:rPr>
              <a:t>Cell Nuclear</a:t>
            </a:r>
            <a:endParaRPr lang="fa-IR" sz="2400" b="1" kern="100" dirty="0">
              <a:solidFill>
                <a:srgbClr val="FF0000"/>
              </a:solidFill>
              <a:latin typeface="Times New Roman" panose="02020603050405020304" pitchFamily="18" charset="0"/>
            </a:endParaRPr>
          </a:p>
          <a:p>
            <a:pPr marL="0" lvl="0" indent="0" algn="r" rtl="0">
              <a:buNone/>
            </a:pPr>
            <a:r>
              <a:rPr lang="fa-IR" sz="2400" b="1" kern="100" dirty="0">
                <a:solidFill>
                  <a:srgbClr val="FF0000"/>
                </a:solidFill>
                <a:latin typeface="Times New Roman" panose="02020603050405020304" pitchFamily="18" charset="0"/>
              </a:rPr>
              <a:t> </a:t>
            </a:r>
            <a:endParaRPr lang="fa-IR" sz="2400" b="1" i="0" u="none" strike="noStrike" kern="100" baseline="0" dirty="0">
              <a:solidFill>
                <a:srgbClr val="FF0000"/>
              </a:solidFill>
              <a:latin typeface="Times New Roman" panose="02020603050405020304" pitchFamily="18" charset="0"/>
              <a:cs typeface="B Nazanin" panose="00000400000000000000" pitchFamily="2" charset="-78"/>
            </a:endParaRPr>
          </a:p>
        </p:txBody>
      </p:sp>
      <p:sp>
        <p:nvSpPr>
          <p:cNvPr id="4" name="Footer Placeholder 3">
            <a:extLst>
              <a:ext uri="{FF2B5EF4-FFF2-40B4-BE49-F238E27FC236}">
                <a16:creationId xmlns:a16="http://schemas.microsoft.com/office/drawing/2014/main" id="{921C2C44-D04A-254C-D0A2-9C29558241D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4827072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2F14-2A23-ABDF-7879-8635871BA77B}"/>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استفاده از سلول </a:t>
            </a:r>
            <a:r>
              <a:rPr lang="fa-IR" b="0" i="0" u="none" strike="noStrike" kern="100" baseline="0" dirty="0" err="1">
                <a:solidFill>
                  <a:srgbClr val="7030A0"/>
                </a:solidFill>
                <a:cs typeface="B Titr" panose="00000700000000000000" pitchFamily="2" charset="-78"/>
              </a:rPr>
              <a:t>هاي</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بنيادي</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جنـين</a:t>
            </a:r>
            <a:r>
              <a:rPr lang="fa-IR" b="0" i="0" u="none" strike="noStrike" kern="100" baseline="0" dirty="0">
                <a:solidFill>
                  <a:srgbClr val="7030A0"/>
                </a:solidFill>
                <a:cs typeface="B Titr" panose="00000700000000000000" pitchFamily="2" charset="-78"/>
              </a:rPr>
              <a:t> انسان</a:t>
            </a:r>
            <a:br>
              <a:rPr lang="fa-IR" b="0" i="0" u="none" strike="noStrike" kern="100" baseline="0" dirty="0">
                <a:solidFill>
                  <a:srgbClr val="7030A0"/>
                </a:solidFill>
                <a:cs typeface="B Titr" panose="00000700000000000000" pitchFamily="2" charset="-78"/>
              </a:rPr>
            </a:br>
            <a:r>
              <a:rPr lang="en-US" sz="3200" b="0" i="0" u="none" strike="noStrike" kern="100" baseline="0" dirty="0">
                <a:latin typeface="Aptos Display" panose="020B0004020202020204" pitchFamily="34" charset="0"/>
                <a:cs typeface="B Nazanin" panose="00000400000000000000" pitchFamily="2" charset="-78"/>
              </a:rPr>
              <a:t>Human Embryonic Stem Cells</a:t>
            </a:r>
            <a:r>
              <a:rPr lang="fa-IR" b="0" i="0" u="none" strike="noStrike" kern="100" baseline="0" dirty="0">
                <a:solidFill>
                  <a:srgbClr val="7030A0"/>
                </a:solidFill>
                <a:cs typeface="B Titr" panose="00000700000000000000" pitchFamily="2" charset="-78"/>
              </a:rPr>
              <a:t>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ADF36FF5-43DB-2247-1F19-D55530A46BB1}"/>
              </a:ext>
            </a:extLst>
          </p:cNvPr>
          <p:cNvSpPr>
            <a:spLocks noGrp="1"/>
          </p:cNvSpPr>
          <p:nvPr>
            <p:ph type="body" idx="1"/>
          </p:nvPr>
        </p:nvSpPr>
        <p:spPr/>
        <p:txBody>
          <a:bodyPr>
            <a:normAutofit/>
          </a:bodyPr>
          <a:lstStyle/>
          <a:p>
            <a:pPr lvl="1"/>
            <a:endParaRPr lang="fa-IR" sz="2400" i="0" u="none" strike="noStrike" kern="100" baseline="0" dirty="0">
              <a:latin typeface="Aptos Display" panose="020B0004020202020204" pitchFamily="34" charset="0"/>
              <a:cs typeface="B Nazanin" panose="00000400000000000000" pitchFamily="2" charset="-78"/>
            </a:endParaRPr>
          </a:p>
          <a:p>
            <a:pPr lvl="1"/>
            <a:r>
              <a:rPr lang="fa-IR" sz="2400" i="0" u="none" strike="noStrike" kern="100" baseline="0" dirty="0" err="1">
                <a:latin typeface="Aptos Display" panose="020B0004020202020204" pitchFamily="34" charset="0"/>
                <a:cs typeface="B Nazanin" panose="00000400000000000000" pitchFamily="2" charset="-78"/>
              </a:rPr>
              <a:t>اولين</a:t>
            </a:r>
            <a:r>
              <a:rPr lang="fa-IR" sz="2400" i="0" u="none" strike="noStrike" kern="100" baseline="0" dirty="0">
                <a:latin typeface="Aptos Display" panose="020B0004020202020204" pitchFamily="34" charset="0"/>
                <a:cs typeface="B Nazanin" panose="00000400000000000000" pitchFamily="2" charset="-78"/>
              </a:rPr>
              <a:t> بار در سال </a:t>
            </a:r>
            <a:r>
              <a:rPr lang="en-US" sz="2400" i="0" u="none" strike="noStrike" kern="100" baseline="0" dirty="0">
                <a:latin typeface="Arial" panose="020B0604020202020204" pitchFamily="34" charset="0"/>
                <a:cs typeface="B Nazanin" panose="00000400000000000000" pitchFamily="2" charset="-78"/>
              </a:rPr>
              <a:t>١٩٩٨</a:t>
            </a:r>
            <a:r>
              <a:rPr lang="fa-IR" sz="2400" i="0" u="none" strike="noStrike" kern="100" baseline="0" dirty="0">
                <a:latin typeface="Arial" panose="020B0604020202020204" pitchFamily="34" charset="0"/>
                <a:cs typeface="B Nazanin" panose="00000400000000000000" pitchFamily="2" charset="-78"/>
              </a:rPr>
              <a:t> صورت </a:t>
            </a:r>
            <a:r>
              <a:rPr lang="fa-IR" sz="2400" i="0" u="none" strike="noStrike" kern="100" baseline="0" dirty="0" err="1">
                <a:latin typeface="Arial" panose="020B0604020202020204" pitchFamily="34" charset="0"/>
                <a:cs typeface="B Nazanin" panose="00000400000000000000" pitchFamily="2" charset="-78"/>
              </a:rPr>
              <a:t>پذيرفته</a:t>
            </a:r>
            <a:r>
              <a:rPr lang="fa-IR" sz="2400" i="0" u="none" strike="noStrike" kern="100" baseline="0" dirty="0">
                <a:latin typeface="Arial" panose="020B0604020202020204" pitchFamily="34" charset="0"/>
                <a:cs typeface="B Nazanin" panose="00000400000000000000" pitchFamily="2" charset="-78"/>
              </a:rPr>
              <a:t> شد.</a:t>
            </a:r>
          </a:p>
          <a:p>
            <a:pPr lvl="1"/>
            <a:r>
              <a:rPr lang="fa-IR" sz="2400" i="0" u="none" strike="noStrike" kern="100" baseline="0" dirty="0">
                <a:cs typeface="B Nazanin" panose="00000400000000000000" pitchFamily="2" charset="-78"/>
              </a:rPr>
              <a:t>سلول </a:t>
            </a:r>
            <a:r>
              <a:rPr lang="fa-IR" sz="2400" i="0" u="none" strike="noStrike" kern="100" baseline="0" dirty="0" err="1">
                <a:cs typeface="B Nazanin" panose="00000400000000000000" pitchFamily="2" charset="-78"/>
              </a:rPr>
              <a:t>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بنيادي</a:t>
            </a:r>
            <a:r>
              <a:rPr lang="fa-IR" sz="2400" i="0" u="none" strike="noStrike" kern="100" baseline="0" dirty="0">
                <a:cs typeface="B Nazanin" panose="00000400000000000000" pitchFamily="2" charset="-78"/>
              </a:rPr>
              <a:t> استعداد </a:t>
            </a:r>
            <a:r>
              <a:rPr lang="fa-IR" sz="2400" i="0" u="none" strike="noStrike" kern="100" baseline="0" dirty="0" err="1">
                <a:solidFill>
                  <a:srgbClr val="FF0000"/>
                </a:solidFill>
                <a:cs typeface="B Nazanin" panose="00000400000000000000" pitchFamily="2" charset="-78"/>
              </a:rPr>
              <a:t>توليد</a:t>
            </a:r>
            <a:r>
              <a:rPr lang="fa-IR" sz="2400" i="0" u="none" strike="noStrike" kern="100" baseline="0" dirty="0">
                <a:solidFill>
                  <a:srgbClr val="FF0000"/>
                </a:solidFill>
                <a:cs typeface="B Nazanin" panose="00000400000000000000" pitchFamily="2" charset="-78"/>
              </a:rPr>
              <a:t> هر نوع سلول </a:t>
            </a:r>
            <a:r>
              <a:rPr lang="fa-IR" sz="2400" i="0" u="none" strike="noStrike" kern="100" baseline="0" dirty="0" err="1">
                <a:cs typeface="B Nazanin" panose="00000400000000000000" pitchFamily="2" charset="-78"/>
              </a:rPr>
              <a:t>ديگر</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انساني</a:t>
            </a:r>
            <a:r>
              <a:rPr lang="fa-IR" sz="2400" i="0" u="none" strike="noStrike" kern="100" baseline="0" dirty="0">
                <a:cs typeface="B Nazanin" panose="00000400000000000000" pitchFamily="2" charset="-78"/>
              </a:rPr>
              <a:t> را دارند و اصطلاح </a:t>
            </a:r>
            <a:r>
              <a:rPr lang="en-US" sz="2400" i="0" u="none" strike="noStrike" kern="100" baseline="0" dirty="0">
                <a:latin typeface="Times New Roman" panose="02020603050405020304" pitchFamily="18" charset="0"/>
                <a:cs typeface="B Nazanin" panose="00000400000000000000" pitchFamily="2" charset="-78"/>
              </a:rPr>
              <a:t> Cloning</a:t>
            </a:r>
            <a:r>
              <a:rPr lang="fa-IR" sz="2400" i="0" u="none" strike="noStrike" kern="100" baseline="0" dirty="0" err="1">
                <a:latin typeface="Times New Roman" panose="02020603050405020304" pitchFamily="18" charset="0"/>
                <a:cs typeface="B Nazanin" panose="00000400000000000000" pitchFamily="2" charset="-78"/>
              </a:rPr>
              <a:t>براي</a:t>
            </a:r>
            <a:r>
              <a:rPr lang="fa-IR" sz="2400" i="0" u="none" strike="noStrike" kern="100" baseline="0" dirty="0">
                <a:latin typeface="Times New Roman" panose="02020603050405020304" pitchFamily="18" charset="0"/>
                <a:cs typeface="B Nazanin" panose="00000400000000000000" pitchFamily="2" charset="-78"/>
              </a:rPr>
              <a:t> </a:t>
            </a:r>
            <a:r>
              <a:rPr lang="fa-IR" sz="2400" i="0" u="none" strike="noStrike" kern="100" baseline="0" dirty="0" err="1">
                <a:latin typeface="Times New Roman" panose="02020603050405020304" pitchFamily="18" charset="0"/>
                <a:cs typeface="B Nazanin" panose="00000400000000000000" pitchFamily="2" charset="-78"/>
              </a:rPr>
              <a:t>توليد</a:t>
            </a:r>
            <a:r>
              <a:rPr lang="fa-IR" sz="2400" i="0" u="none" strike="noStrike" kern="100" baseline="0" dirty="0">
                <a:latin typeface="Times New Roman" panose="02020603050405020304" pitchFamily="18" charset="0"/>
                <a:cs typeface="B Nazanin" panose="00000400000000000000" pitchFamily="2" charset="-78"/>
              </a:rPr>
              <a:t> </a:t>
            </a:r>
            <a:r>
              <a:rPr lang="fa-IR" sz="2400" i="0" u="none" strike="noStrike" kern="100" baseline="0" dirty="0" err="1">
                <a:latin typeface="Times New Roman" panose="02020603050405020304" pitchFamily="18" charset="0"/>
                <a:cs typeface="B Nazanin" panose="00000400000000000000" pitchFamily="2" charset="-78"/>
              </a:rPr>
              <a:t>يك</a:t>
            </a:r>
            <a:r>
              <a:rPr lang="fa-IR" sz="2400" i="0" u="none" strike="noStrike" kern="100" baseline="0" dirty="0">
                <a:latin typeface="Times New Roman" panose="02020603050405020304" pitchFamily="18" charset="0"/>
                <a:cs typeface="B Nazanin" panose="00000400000000000000" pitchFamily="2" charset="-78"/>
              </a:rPr>
              <a:t> </a:t>
            </a:r>
            <a:r>
              <a:rPr lang="fa-IR" sz="2400" i="0" u="none" strike="noStrike" kern="100" baseline="0" dirty="0" err="1">
                <a:latin typeface="Times New Roman" panose="02020603050405020304" pitchFamily="18" charset="0"/>
                <a:cs typeface="B Nazanin" panose="00000400000000000000" pitchFamily="2" charset="-78"/>
              </a:rPr>
              <a:t>رديف</a:t>
            </a:r>
            <a:r>
              <a:rPr lang="fa-IR" sz="2400" i="0" u="none" strike="noStrike" kern="100" baseline="0" dirty="0">
                <a:latin typeface="Times New Roman" panose="02020603050405020304" pitchFamily="18" charset="0"/>
                <a:cs typeface="B Nazanin" panose="00000400000000000000" pitchFamily="2" charset="-78"/>
              </a:rPr>
              <a:t> سلول از </a:t>
            </a:r>
            <a:r>
              <a:rPr lang="fa-IR" sz="2400" i="0" u="none" strike="noStrike" kern="100" baseline="0" dirty="0" err="1">
                <a:latin typeface="Times New Roman" panose="02020603050405020304" pitchFamily="18" charset="0"/>
                <a:cs typeface="B Nazanin" panose="00000400000000000000" pitchFamily="2" charset="-78"/>
              </a:rPr>
              <a:t>اين</a:t>
            </a:r>
            <a:r>
              <a:rPr lang="fa-IR" sz="2400" i="0" u="none" strike="noStrike" kern="100" baseline="0" dirty="0">
                <a:latin typeface="Times New Roman" panose="02020603050405020304" pitchFamily="18" charset="0"/>
                <a:cs typeface="B Nazanin" panose="00000400000000000000" pitchFamily="2" charset="-78"/>
              </a:rPr>
              <a:t> </a:t>
            </a:r>
            <a:r>
              <a:rPr lang="en-US" sz="2400" i="0" u="none" strike="noStrike" kern="100" baseline="0" dirty="0">
                <a:latin typeface="Times New Roman" panose="02020603050405020304" pitchFamily="18" charset="0"/>
                <a:cs typeface="B Nazanin" panose="00000400000000000000" pitchFamily="2" charset="-78"/>
              </a:rPr>
              <a:t>hES</a:t>
            </a:r>
            <a:r>
              <a:rPr lang="fa-IR" sz="2400" i="0" u="none" strike="noStrike" kern="100" baseline="0" dirty="0">
                <a:latin typeface="Times New Roman" panose="02020603050405020304" pitchFamily="18" charset="0"/>
                <a:cs typeface="B Nazanin" panose="00000400000000000000" pitchFamily="2" charset="-78"/>
              </a:rPr>
              <a:t> به </a:t>
            </a:r>
            <a:r>
              <a:rPr lang="fa-IR" sz="2400" i="0" u="none" strike="noStrike" kern="100" baseline="0" dirty="0" err="1">
                <a:latin typeface="Times New Roman" panose="02020603050405020304" pitchFamily="18" charset="0"/>
                <a:cs typeface="B Nazanin" panose="00000400000000000000" pitchFamily="2" charset="-78"/>
              </a:rPr>
              <a:t>كار</a:t>
            </a:r>
            <a:r>
              <a:rPr lang="fa-IR" sz="2400" i="0" u="none" strike="noStrike" kern="100" baseline="0" dirty="0">
                <a:latin typeface="Times New Roman" panose="02020603050405020304" pitchFamily="18" charset="0"/>
                <a:cs typeface="B Nazanin" panose="00000400000000000000" pitchFamily="2" charset="-78"/>
              </a:rPr>
              <a:t> برده </a:t>
            </a:r>
            <a:r>
              <a:rPr lang="fa-IR" sz="2400" i="0" u="none" strike="noStrike" kern="100" baseline="0" dirty="0" err="1">
                <a:latin typeface="Times New Roman" panose="02020603050405020304" pitchFamily="18" charset="0"/>
                <a:cs typeface="B Nazanin" panose="00000400000000000000" pitchFamily="2" charset="-78"/>
              </a:rPr>
              <a:t>مي</a:t>
            </a:r>
            <a:r>
              <a:rPr lang="fa-IR" sz="2400" i="0" u="none" strike="noStrike" kern="100" baseline="0" dirty="0">
                <a:latin typeface="Times New Roman" panose="02020603050405020304" pitchFamily="18" charset="0"/>
                <a:cs typeface="B Nazanin" panose="00000400000000000000" pitchFamily="2" charset="-78"/>
              </a:rPr>
              <a:t> شود.</a:t>
            </a:r>
          </a:p>
          <a:p>
            <a:pPr marL="0" marR="0" lvl="0" indent="0" rtl="1">
              <a:buNone/>
            </a:pPr>
            <a:r>
              <a:rPr lang="fa-IR" sz="2400" i="0" u="none" strike="noStrike" kern="100" baseline="0" dirty="0">
                <a:latin typeface="Times New Roman" panose="02020603050405020304" pitchFamily="18" charset="0"/>
                <a:cs typeface="B Nazanin" panose="00000400000000000000" pitchFamily="2" charset="-78"/>
              </a:rPr>
              <a:t> </a:t>
            </a:r>
          </a:p>
        </p:txBody>
      </p:sp>
      <p:sp>
        <p:nvSpPr>
          <p:cNvPr id="4" name="Footer Placeholder 3">
            <a:extLst>
              <a:ext uri="{FF2B5EF4-FFF2-40B4-BE49-F238E27FC236}">
                <a16:creationId xmlns:a16="http://schemas.microsoft.com/office/drawing/2014/main" id="{F51B834D-C270-EC7A-880F-7BB83F4A99A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0643095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7F94F-43CD-7053-7597-74C507761273}"/>
              </a:ext>
            </a:extLst>
          </p:cNvPr>
          <p:cNvPicPr>
            <a:picLocks noChangeAspect="1"/>
          </p:cNvPicPr>
          <p:nvPr/>
        </p:nvPicPr>
        <p:blipFill>
          <a:blip r:embed="rId2"/>
          <a:stretch>
            <a:fillRect/>
          </a:stretch>
        </p:blipFill>
        <p:spPr>
          <a:xfrm>
            <a:off x="657802" y="414864"/>
            <a:ext cx="4884016" cy="6028271"/>
          </a:xfrm>
          <a:prstGeom prst="rect">
            <a:avLst/>
          </a:prstGeom>
        </p:spPr>
      </p:pic>
      <p:pic>
        <p:nvPicPr>
          <p:cNvPr id="5" name="Picture 4">
            <a:extLst>
              <a:ext uri="{FF2B5EF4-FFF2-40B4-BE49-F238E27FC236}">
                <a16:creationId xmlns:a16="http://schemas.microsoft.com/office/drawing/2014/main" id="{1A1DEAF0-6CD4-EA21-4B3E-150D1530775E}"/>
              </a:ext>
            </a:extLst>
          </p:cNvPr>
          <p:cNvPicPr>
            <a:picLocks noChangeAspect="1"/>
          </p:cNvPicPr>
          <p:nvPr/>
        </p:nvPicPr>
        <p:blipFill>
          <a:blip r:embed="rId3"/>
          <a:stretch>
            <a:fillRect/>
          </a:stretch>
        </p:blipFill>
        <p:spPr>
          <a:xfrm>
            <a:off x="6086764" y="405245"/>
            <a:ext cx="5715000" cy="5715000"/>
          </a:xfrm>
          <a:prstGeom prst="rect">
            <a:avLst/>
          </a:prstGeom>
        </p:spPr>
      </p:pic>
      <p:sp>
        <p:nvSpPr>
          <p:cNvPr id="6" name="Arrow: Curved Down 5">
            <a:extLst>
              <a:ext uri="{FF2B5EF4-FFF2-40B4-BE49-F238E27FC236}">
                <a16:creationId xmlns:a16="http://schemas.microsoft.com/office/drawing/2014/main" id="{E57DB631-0C6E-5E25-CC5F-A674091ADC99}"/>
              </a:ext>
            </a:extLst>
          </p:cNvPr>
          <p:cNvSpPr/>
          <p:nvPr/>
        </p:nvSpPr>
        <p:spPr>
          <a:xfrm rot="18246540">
            <a:off x="3978398" y="2349765"/>
            <a:ext cx="3490382" cy="1570149"/>
          </a:xfrm>
          <a:prstGeom prst="curvedDownArrow">
            <a:avLst>
              <a:gd name="adj1" fmla="val 25000"/>
              <a:gd name="adj2" fmla="val 50000"/>
              <a:gd name="adj3" fmla="val 47446"/>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8" name="TextBox 7">
            <a:extLst>
              <a:ext uri="{FF2B5EF4-FFF2-40B4-BE49-F238E27FC236}">
                <a16:creationId xmlns:a16="http://schemas.microsoft.com/office/drawing/2014/main" id="{5FCE354B-579C-CD22-96D4-5672181D90E8}"/>
              </a:ext>
            </a:extLst>
          </p:cNvPr>
          <p:cNvSpPr txBox="1"/>
          <p:nvPr/>
        </p:nvSpPr>
        <p:spPr>
          <a:xfrm>
            <a:off x="2002536" y="220579"/>
            <a:ext cx="8396961" cy="461665"/>
          </a:xfrm>
          <a:prstGeom prst="rect">
            <a:avLst/>
          </a:prstGeom>
          <a:noFill/>
        </p:spPr>
        <p:txBody>
          <a:bodyPr wrap="square">
            <a:spAutoFit/>
          </a:bodyPr>
          <a:lstStyle/>
          <a:p>
            <a:pPr algn="ctr"/>
            <a:r>
              <a:rPr lang="en-US" sz="2400" b="1" dirty="0">
                <a:solidFill>
                  <a:srgbClr val="FF0000"/>
                </a:solidFill>
              </a:rPr>
              <a:t>Human Embryonic Stem Cells </a:t>
            </a:r>
            <a:endParaRPr lang="fa-IR" sz="2400" b="1" dirty="0">
              <a:solidFill>
                <a:srgbClr val="FF0000"/>
              </a:solidFill>
            </a:endParaRPr>
          </a:p>
        </p:txBody>
      </p:sp>
      <p:pic>
        <p:nvPicPr>
          <p:cNvPr id="9" name="Picture 8">
            <a:extLst>
              <a:ext uri="{FF2B5EF4-FFF2-40B4-BE49-F238E27FC236}">
                <a16:creationId xmlns:a16="http://schemas.microsoft.com/office/drawing/2014/main" id="{F9ECBC00-DDCC-BE3B-1663-2802D04ABEB2}"/>
              </a:ext>
            </a:extLst>
          </p:cNvPr>
          <p:cNvPicPr>
            <a:picLocks noChangeAspect="1"/>
          </p:cNvPicPr>
          <p:nvPr/>
        </p:nvPicPr>
        <p:blipFill rotWithShape="1">
          <a:blip r:embed="rId4"/>
          <a:srcRect l="5580" t="4860" r="63452" b="61532"/>
          <a:stretch/>
        </p:blipFill>
        <p:spPr>
          <a:xfrm>
            <a:off x="517826" y="60452"/>
            <a:ext cx="1484710" cy="1243584"/>
          </a:xfrm>
          <a:prstGeom prst="rect">
            <a:avLst/>
          </a:prstGeom>
        </p:spPr>
      </p:pic>
      <p:sp>
        <p:nvSpPr>
          <p:cNvPr id="2" name="Footer Placeholder 1">
            <a:extLst>
              <a:ext uri="{FF2B5EF4-FFF2-40B4-BE49-F238E27FC236}">
                <a16:creationId xmlns:a16="http://schemas.microsoft.com/office/drawing/2014/main" id="{C7978E21-A644-A1AD-F052-311818D77B8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6882836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2F14-2A23-ABDF-7879-8635871BA77B}"/>
              </a:ext>
            </a:extLst>
          </p:cNvPr>
          <p:cNvSpPr>
            <a:spLocks noGrp="1"/>
          </p:cNvSpPr>
          <p:nvPr>
            <p:ph type="title"/>
          </p:nvPr>
        </p:nvSpPr>
        <p:spPr/>
        <p:txBody>
          <a:bodyPr/>
          <a:lstStyle/>
          <a:p>
            <a:r>
              <a:rPr lang="fa-IR" b="0" i="0" u="none" strike="noStrike" kern="100" baseline="0" dirty="0">
                <a:solidFill>
                  <a:srgbClr val="7030A0"/>
                </a:solidFill>
                <a:cs typeface="B Titr" panose="00000700000000000000" pitchFamily="2" charset="-78"/>
              </a:rPr>
              <a:t>استفاده فناوري </a:t>
            </a:r>
            <a:r>
              <a:rPr lang="fa-IR" b="0" i="0" u="none" strike="noStrike" kern="100" baseline="0" dirty="0" err="1">
                <a:solidFill>
                  <a:srgbClr val="7030A0"/>
                </a:solidFill>
                <a:cs typeface="B Titr" panose="00000700000000000000" pitchFamily="2" charset="-78"/>
              </a:rPr>
              <a:t>جابجايي</a:t>
            </a:r>
            <a:r>
              <a:rPr lang="fa-IR" b="0" i="0" u="none" strike="noStrike" kern="100" baseline="0" dirty="0">
                <a:solidFill>
                  <a:srgbClr val="7030A0"/>
                </a:solidFill>
                <a:cs typeface="B Titr" panose="00000700000000000000" pitchFamily="2" charset="-78"/>
              </a:rPr>
              <a:t> هسته سلول</a:t>
            </a:r>
            <a:br>
              <a:rPr lang="fa-IR" b="0" i="0" u="none" strike="noStrike" kern="100" baseline="0" dirty="0">
                <a:solidFill>
                  <a:srgbClr val="7030A0"/>
                </a:solidFill>
                <a:cs typeface="B Titr" panose="00000700000000000000" pitchFamily="2" charset="-78"/>
              </a:rPr>
            </a:br>
            <a:r>
              <a:rPr lang="en-US" b="1" kern="100" dirty="0">
                <a:solidFill>
                  <a:srgbClr val="FF0000"/>
                </a:solidFill>
                <a:latin typeface="Times New Roman" panose="02020603050405020304" pitchFamily="18" charset="0"/>
              </a:rPr>
              <a:t>Technology  Replacement </a:t>
            </a:r>
            <a:r>
              <a:rPr lang="fa-IR" b="1" kern="100" dirty="0">
                <a:solidFill>
                  <a:srgbClr val="FF0000"/>
                </a:solidFill>
                <a:latin typeface="Times New Roman" panose="02020603050405020304" pitchFamily="18" charset="0"/>
              </a:rPr>
              <a:t> </a:t>
            </a:r>
            <a:r>
              <a:rPr lang="en-US" b="1" kern="100" dirty="0">
                <a:solidFill>
                  <a:srgbClr val="FF0000"/>
                </a:solidFill>
                <a:latin typeface="Times New Roman" panose="02020603050405020304" pitchFamily="18" charset="0"/>
              </a:rPr>
              <a:t>Cell Nuclear</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ADF36FF5-43DB-2247-1F19-D55530A46BB1}"/>
              </a:ext>
            </a:extLst>
          </p:cNvPr>
          <p:cNvSpPr>
            <a:spLocks noGrp="1"/>
          </p:cNvSpPr>
          <p:nvPr>
            <p:ph type="body" idx="1"/>
          </p:nvPr>
        </p:nvSpPr>
        <p:spPr/>
        <p:txBody>
          <a:bodyPr>
            <a:normAutofit/>
          </a:bodyPr>
          <a:lstStyle/>
          <a:p>
            <a:pPr marL="0" marR="0" lvl="0" indent="0" rtl="1">
              <a:buNone/>
            </a:pPr>
            <a:r>
              <a:rPr lang="fa-IR" sz="2400" i="0" u="none" strike="noStrike" kern="100" baseline="0" dirty="0">
                <a:latin typeface="Times New Roman" panose="02020603050405020304" pitchFamily="18" charset="0"/>
                <a:cs typeface="B Nazanin" panose="00000400000000000000" pitchFamily="2" charset="-78"/>
              </a:rPr>
              <a:t> </a:t>
            </a:r>
            <a:endParaRPr lang="fa-IR" sz="2800" b="1" kern="100" dirty="0">
              <a:solidFill>
                <a:srgbClr val="FF0000"/>
              </a:solidFill>
              <a:cs typeface="B Compset" panose="00000400000000000000" pitchFamily="2" charset="-78"/>
            </a:endParaRPr>
          </a:p>
          <a:p>
            <a:pPr lvl="1"/>
            <a:r>
              <a:rPr lang="fa-IR" sz="2800" i="0" u="none" strike="noStrike" kern="100" baseline="0" dirty="0" err="1">
                <a:cs typeface="B Nazanin" panose="00000400000000000000" pitchFamily="2" charset="-78"/>
              </a:rPr>
              <a:t>مي</a:t>
            </a:r>
            <a:r>
              <a:rPr lang="fa-IR" sz="2800" i="0" u="none" strike="noStrike" kern="100" baseline="0" dirty="0">
                <a:cs typeface="B Nazanin" panose="00000400000000000000" pitchFamily="2" charset="-78"/>
              </a:rPr>
              <a:t> تواند </a:t>
            </a:r>
            <a:r>
              <a:rPr lang="fa-IR" sz="2800" i="0" u="none" strike="noStrike" kern="100" baseline="0" dirty="0" err="1">
                <a:solidFill>
                  <a:srgbClr val="FF0000"/>
                </a:solidFill>
                <a:cs typeface="B Compset" panose="00000400000000000000" pitchFamily="2" charset="-78"/>
              </a:rPr>
              <a:t>جايگزين</a:t>
            </a:r>
            <a:r>
              <a:rPr lang="fa-IR" sz="2800" i="0" u="none" strike="noStrike" kern="100" baseline="0" dirty="0">
                <a:cs typeface="B Nazanin" panose="00000400000000000000" pitchFamily="2" charset="-78"/>
              </a:rPr>
              <a:t> روش</a:t>
            </a:r>
            <a:r>
              <a:rPr lang="fa-IR" sz="2800" b="1" i="0" u="none" strike="noStrike" kern="100" baseline="0" dirty="0">
                <a:solidFill>
                  <a:srgbClr val="FF0000"/>
                </a:solidFill>
                <a:cs typeface="B Nazanin" panose="00000400000000000000" pitchFamily="2" charset="-78"/>
              </a:rPr>
              <a:t> جداسازي و </a:t>
            </a:r>
            <a:r>
              <a:rPr lang="fa-IR" sz="2800" b="1" i="0" u="none" strike="noStrike" kern="100" baseline="0" dirty="0" err="1">
                <a:solidFill>
                  <a:srgbClr val="FF0000"/>
                </a:solidFill>
                <a:cs typeface="B Nazanin" panose="00000400000000000000" pitchFamily="2" charset="-78"/>
              </a:rPr>
              <a:t>كشت</a:t>
            </a:r>
            <a:r>
              <a:rPr lang="fa-IR" sz="2800" i="0" u="none" strike="noStrike" kern="100" baseline="0" dirty="0">
                <a:cs typeface="B Nazanin" panose="00000400000000000000" pitchFamily="2" charset="-78"/>
              </a:rPr>
              <a:t> </a:t>
            </a:r>
            <a:r>
              <a:rPr lang="en-US" sz="2800" i="0" u="none" strike="noStrike" kern="100" baseline="0" dirty="0">
                <a:latin typeface="Aptos Display" panose="020B0004020202020204" pitchFamily="34" charset="0"/>
                <a:cs typeface="B Nazanin" panose="00000400000000000000" pitchFamily="2" charset="-78"/>
              </a:rPr>
              <a:t>hES</a:t>
            </a:r>
            <a:r>
              <a:rPr lang="fa-IR" sz="2800" i="0" u="none" strike="noStrike" kern="100" baseline="0" dirty="0">
                <a:cs typeface="B Nazanin" panose="00000400000000000000" pitchFamily="2" charset="-78"/>
              </a:rPr>
              <a:t> باشد. </a:t>
            </a:r>
          </a:p>
          <a:p>
            <a:pPr lvl="1"/>
            <a:r>
              <a:rPr lang="fa-IR" sz="2800" i="0" u="none" strike="noStrike" kern="100" baseline="0" dirty="0">
                <a:cs typeface="B Nazanin" panose="00000400000000000000" pitchFamily="2" charset="-78"/>
              </a:rPr>
              <a:t>این فنآوری روشی </a:t>
            </a:r>
            <a:r>
              <a:rPr lang="fa-IR" sz="2800" i="0" u="none" strike="noStrike" kern="100" baseline="0" dirty="0" err="1">
                <a:latin typeface="Times New Roman" panose="02020603050405020304" pitchFamily="18" charset="0"/>
                <a:cs typeface="B Nazanin" panose="00000400000000000000" pitchFamily="2" charset="-78"/>
              </a:rPr>
              <a:t>براي</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تهيه</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سلولهاي</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بنيادي</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انساني</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مي</a:t>
            </a:r>
            <a:r>
              <a:rPr lang="fa-IR" sz="2800" i="0" u="none" strike="noStrike" kern="100" baseline="0" dirty="0">
                <a:latin typeface="Times New Roman" panose="02020603050405020304" pitchFamily="18" charset="0"/>
                <a:cs typeface="B Nazanin" panose="00000400000000000000" pitchFamily="2" charset="-78"/>
              </a:rPr>
              <a:t> باشد به این صورت </a:t>
            </a:r>
            <a:r>
              <a:rPr lang="fa-IR" sz="2800" i="0" u="none" strike="noStrike" kern="100" baseline="0" dirty="0" err="1">
                <a:latin typeface="Times New Roman" panose="02020603050405020304" pitchFamily="18" charset="0"/>
                <a:cs typeface="B Nazanin" panose="00000400000000000000" pitchFamily="2" charset="-78"/>
              </a:rPr>
              <a:t>كه</a:t>
            </a:r>
            <a:r>
              <a:rPr lang="fa-IR" sz="2800" i="0" u="none" strike="noStrike" kern="100" baseline="0" dirty="0">
                <a:latin typeface="Times New Roman" panose="02020603050405020304" pitchFamily="18" charset="0"/>
                <a:cs typeface="B Nazanin" panose="00000400000000000000" pitchFamily="2" charset="-78"/>
              </a:rPr>
              <a:t> در آن </a:t>
            </a:r>
            <a:r>
              <a:rPr lang="fa-IR" sz="2800" i="0" u="none" strike="noStrike" kern="100" baseline="0" dirty="0">
                <a:solidFill>
                  <a:srgbClr val="FF0000"/>
                </a:solidFill>
                <a:latin typeface="Times New Roman" panose="02020603050405020304" pitchFamily="18" charset="0"/>
                <a:cs typeface="B Nazanin" panose="00000400000000000000" pitchFamily="2" charset="-78"/>
              </a:rPr>
              <a:t>هر سلول </a:t>
            </a:r>
            <a:r>
              <a:rPr lang="fa-IR" sz="2800" i="0" u="none" strike="noStrike" kern="100" baseline="0" dirty="0" err="1">
                <a:solidFill>
                  <a:srgbClr val="FF0000"/>
                </a:solidFill>
                <a:latin typeface="Times New Roman" panose="02020603050405020304" pitchFamily="18" charset="0"/>
                <a:cs typeface="B Nazanin" panose="00000400000000000000" pitchFamily="2" charset="-78"/>
              </a:rPr>
              <a:t>سوماتيك</a:t>
            </a:r>
            <a:r>
              <a:rPr lang="fa-IR" sz="2800" i="0" u="none" strike="noStrike" kern="100" baseline="0" dirty="0">
                <a:solidFill>
                  <a:srgbClr val="FF0000"/>
                </a:solidFill>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ميتواند</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a:solidFill>
                  <a:srgbClr val="FF0000"/>
                </a:solidFill>
                <a:latin typeface="Times New Roman" panose="02020603050405020304" pitchFamily="18" charset="0"/>
                <a:cs typeface="B Nazanin" panose="00000400000000000000" pitchFamily="2" charset="-78"/>
              </a:rPr>
              <a:t>با </a:t>
            </a:r>
            <a:r>
              <a:rPr lang="fa-IR" sz="2800" i="0" u="none" strike="noStrike" kern="100" baseline="0" dirty="0" err="1">
                <a:solidFill>
                  <a:srgbClr val="FF0000"/>
                </a:solidFill>
                <a:latin typeface="Times New Roman" panose="02020603050405020304" pitchFamily="18" charset="0"/>
                <a:cs typeface="B Nazanin" panose="00000400000000000000" pitchFamily="2" charset="-78"/>
              </a:rPr>
              <a:t>يك</a:t>
            </a:r>
            <a:r>
              <a:rPr lang="fa-IR" sz="2800" i="0" u="none" strike="noStrike" kern="100" baseline="0" dirty="0">
                <a:solidFill>
                  <a:srgbClr val="FF0000"/>
                </a:solidFill>
                <a:latin typeface="Times New Roman" panose="02020603050405020304" pitchFamily="18" charset="0"/>
                <a:cs typeface="B Nazanin" panose="00000400000000000000" pitchFamily="2" charset="-78"/>
              </a:rPr>
              <a:t> سلول تخم بدون هسته </a:t>
            </a:r>
            <a:r>
              <a:rPr lang="fa-IR" sz="2800" i="0" u="none" strike="noStrike" kern="100" baseline="0" dirty="0" err="1">
                <a:latin typeface="Times New Roman" panose="02020603050405020304" pitchFamily="18" charset="0"/>
                <a:cs typeface="B Nazanin" panose="00000400000000000000" pitchFamily="2" charset="-78"/>
              </a:rPr>
              <a:t>تركيب</a:t>
            </a:r>
            <a:r>
              <a:rPr lang="fa-IR" sz="2800" i="0" u="none" strike="noStrike" kern="100" baseline="0" dirty="0">
                <a:latin typeface="Times New Roman" panose="02020603050405020304" pitchFamily="18" charset="0"/>
                <a:cs typeface="B Nazanin" panose="00000400000000000000" pitchFamily="2" charset="-78"/>
              </a:rPr>
              <a:t> شده و </a:t>
            </a:r>
            <a:r>
              <a:rPr lang="fa-IR" sz="2800" i="0" u="none" strike="noStrike" kern="100" baseline="0" dirty="0" err="1">
                <a:latin typeface="Times New Roman" panose="02020603050405020304" pitchFamily="18" charset="0"/>
                <a:cs typeface="B Nazanin" panose="00000400000000000000" pitchFamily="2" charset="-78"/>
              </a:rPr>
              <a:t>تبديل</a:t>
            </a:r>
            <a:r>
              <a:rPr lang="fa-IR" sz="2800" i="0" u="none" strike="noStrike" kern="100" baseline="0" dirty="0">
                <a:latin typeface="Times New Roman" panose="02020603050405020304" pitchFamily="18" charset="0"/>
                <a:cs typeface="B Nazanin" panose="00000400000000000000" pitchFamily="2" charset="-78"/>
              </a:rPr>
              <a:t> به </a:t>
            </a:r>
            <a:r>
              <a:rPr lang="fa-IR" sz="2800" i="0" u="none" strike="noStrike" kern="100" baseline="0" dirty="0" err="1">
                <a:latin typeface="Times New Roman" panose="02020603050405020304" pitchFamily="18" charset="0"/>
                <a:cs typeface="B Nazanin" panose="00000400000000000000" pitchFamily="2" charset="-78"/>
              </a:rPr>
              <a:t>يك</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بلاستوسيت</a:t>
            </a:r>
            <a:r>
              <a:rPr lang="fa-IR" sz="2800" i="0" u="none" strike="noStrike" kern="100" baseline="0" dirty="0">
                <a:latin typeface="Times New Roman" panose="02020603050405020304" pitchFamily="18" charset="0"/>
                <a:cs typeface="B Nazanin" panose="00000400000000000000" pitchFamily="2" charset="-78"/>
              </a:rPr>
              <a:t> شود. </a:t>
            </a:r>
          </a:p>
          <a:p>
            <a:pPr lvl="1"/>
            <a:endParaRPr lang="fa-IR" sz="2800" kern="100" dirty="0">
              <a:latin typeface="Times New Roman" panose="02020603050405020304" pitchFamily="18" charset="0"/>
            </a:endParaRPr>
          </a:p>
          <a:p>
            <a:pPr marL="1371600" lvl="2" indent="-457200">
              <a:buFont typeface="+mj-lt"/>
              <a:buAutoNum type="arabicPeriod"/>
            </a:pPr>
            <a:r>
              <a:rPr lang="fa-IR" sz="2800" i="0" u="none" strike="noStrike" kern="100" baseline="0" dirty="0" err="1">
                <a:latin typeface="Times New Roman" panose="02020603050405020304" pitchFamily="18" charset="0"/>
                <a:cs typeface="B Nazanin" panose="00000400000000000000" pitchFamily="2" charset="-78"/>
              </a:rPr>
              <a:t>اين</a:t>
            </a:r>
            <a:r>
              <a:rPr lang="fa-IR" sz="2800" i="0" u="none" strike="noStrike" kern="100" baseline="0" dirty="0">
                <a:latin typeface="Times New Roman" panose="02020603050405020304" pitchFamily="18" charset="0"/>
                <a:cs typeface="B Nazanin" panose="00000400000000000000" pitchFamily="2" charset="-78"/>
              </a:rPr>
              <a:t> سلول </a:t>
            </a:r>
            <a:r>
              <a:rPr lang="fa-IR" sz="2800" i="0" u="none" strike="noStrike" kern="100" baseline="0" dirty="0" err="1">
                <a:latin typeface="Times New Roman" panose="02020603050405020304" pitchFamily="18" charset="0"/>
                <a:cs typeface="B Nazanin" panose="00000400000000000000" pitchFamily="2" charset="-78"/>
              </a:rPr>
              <a:t>هاي</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بنيادي</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امبريونيك</a:t>
            </a:r>
            <a:r>
              <a:rPr lang="fa-IR" sz="2800" i="0" u="none" strike="noStrike" kern="100" baseline="0" dirty="0">
                <a:latin typeface="Times New Roman" panose="02020603050405020304" pitchFamily="18" charset="0"/>
                <a:cs typeface="B Nazanin" panose="00000400000000000000" pitchFamily="2" charset="-78"/>
              </a:rPr>
              <a:t> حاصله، با بدن فرد </a:t>
            </a:r>
            <a:r>
              <a:rPr lang="fa-IR" sz="2800" i="0" u="none" strike="noStrike" kern="100" baseline="0" dirty="0">
                <a:solidFill>
                  <a:srgbClr val="FF0000"/>
                </a:solidFill>
                <a:latin typeface="Times New Roman" panose="02020603050405020304" pitchFamily="18" charset="0"/>
                <a:cs typeface="B Nazanin" panose="00000400000000000000" pitchFamily="2" charset="-78"/>
              </a:rPr>
              <a:t>سازگار</a:t>
            </a:r>
            <a:r>
              <a:rPr lang="fa-IR" sz="2800" i="0" u="none" strike="noStrike" kern="100" baseline="0" dirty="0">
                <a:latin typeface="Times New Roman" panose="02020603050405020304" pitchFamily="18" charset="0"/>
                <a:cs typeface="B Nazanin" panose="00000400000000000000" pitchFamily="2" charset="-78"/>
              </a:rPr>
              <a:t> خواهند بود. </a:t>
            </a:r>
          </a:p>
          <a:p>
            <a:pPr marL="1371600" lvl="2" indent="-457200">
              <a:buFont typeface="+mj-lt"/>
              <a:buAutoNum type="arabicPeriod"/>
            </a:pPr>
            <a:r>
              <a:rPr lang="fa-IR" sz="2800" i="0" u="none" strike="noStrike" kern="100" baseline="0" dirty="0" err="1">
                <a:latin typeface="Times New Roman" panose="02020603050405020304" pitchFamily="18" charset="0"/>
                <a:cs typeface="B Nazanin" panose="00000400000000000000" pitchFamily="2" charset="-78"/>
              </a:rPr>
              <a:t>اين</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شيوه</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ممكن</a:t>
            </a:r>
            <a:r>
              <a:rPr lang="fa-IR" sz="2800" i="0" u="none" strike="noStrike" kern="100" baseline="0" dirty="0">
                <a:latin typeface="Times New Roman" panose="02020603050405020304" pitchFamily="18" charset="0"/>
                <a:cs typeface="B Nazanin" panose="00000400000000000000" pitchFamily="2" charset="-78"/>
              </a:rPr>
              <a:t> است </a:t>
            </a:r>
            <a:r>
              <a:rPr lang="fa-IR" sz="2800" i="0" u="none" strike="noStrike" kern="100" baseline="0" dirty="0" err="1">
                <a:latin typeface="Times New Roman" panose="02020603050405020304" pitchFamily="18" charset="0"/>
                <a:cs typeface="B Nazanin" panose="00000400000000000000" pitchFamily="2" charset="-78"/>
              </a:rPr>
              <a:t>نياز</a:t>
            </a:r>
            <a:r>
              <a:rPr lang="fa-IR" sz="2800" i="0" u="none" strike="noStrike" kern="100" baseline="0" dirty="0">
                <a:latin typeface="Times New Roman" panose="02020603050405020304" pitchFamily="18" charset="0"/>
                <a:cs typeface="B Nazanin" panose="00000400000000000000" pitchFamily="2" charset="-78"/>
              </a:rPr>
              <a:t> به انجام </a:t>
            </a:r>
            <a:r>
              <a:rPr lang="fa-IR" sz="2800" i="0" u="none" strike="noStrike" kern="100" baseline="0" dirty="0" err="1">
                <a:latin typeface="Times New Roman" panose="02020603050405020304" pitchFamily="18" charset="0"/>
                <a:cs typeface="B Nazanin" panose="00000400000000000000" pitchFamily="2" charset="-78"/>
              </a:rPr>
              <a:t>تحقيقات</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latin typeface="Times New Roman" panose="02020603050405020304" pitchFamily="18" charset="0"/>
                <a:cs typeface="B Nazanin" panose="00000400000000000000" pitchFamily="2" charset="-78"/>
              </a:rPr>
              <a:t>روي</a:t>
            </a:r>
            <a:r>
              <a:rPr lang="fa-IR" sz="2800" i="0" u="none" strike="noStrike" kern="100" baseline="0" dirty="0">
                <a:latin typeface="Times New Roman" panose="02020603050405020304" pitchFamily="18" charset="0"/>
                <a:cs typeface="B Nazanin" panose="00000400000000000000" pitchFamily="2" charset="-78"/>
              </a:rPr>
              <a:t> </a:t>
            </a:r>
            <a:r>
              <a:rPr lang="fa-IR" sz="2800" i="0" u="none" strike="noStrike" kern="100" baseline="0" dirty="0" err="1">
                <a:solidFill>
                  <a:srgbClr val="FF0000"/>
                </a:solidFill>
                <a:latin typeface="Times New Roman" panose="02020603050405020304" pitchFamily="18" charset="0"/>
                <a:cs typeface="B Nazanin" panose="00000400000000000000" pitchFamily="2" charset="-78"/>
              </a:rPr>
              <a:t>رويان</a:t>
            </a:r>
            <a:r>
              <a:rPr lang="fa-IR" sz="2800" i="0" u="none" strike="noStrike" kern="100" baseline="0" dirty="0">
                <a:latin typeface="Times New Roman" panose="02020603050405020304" pitchFamily="18" charset="0"/>
                <a:cs typeface="B Nazanin" panose="00000400000000000000" pitchFamily="2" charset="-78"/>
              </a:rPr>
              <a:t> را از </a:t>
            </a:r>
            <a:r>
              <a:rPr lang="fa-IR" sz="2800" i="0" u="none" strike="noStrike" kern="100" baseline="0" dirty="0" err="1">
                <a:latin typeface="Times New Roman" panose="02020603050405020304" pitchFamily="18" charset="0"/>
                <a:cs typeface="B Nazanin" panose="00000400000000000000" pitchFamily="2" charset="-78"/>
              </a:rPr>
              <a:t>بين</a:t>
            </a:r>
            <a:r>
              <a:rPr lang="fa-IR" sz="2800" i="0" u="none" strike="noStrike" kern="100" baseline="0" dirty="0">
                <a:latin typeface="Times New Roman" panose="02020603050405020304" pitchFamily="18" charset="0"/>
                <a:cs typeface="B Nazanin" panose="00000400000000000000" pitchFamily="2" charset="-78"/>
              </a:rPr>
              <a:t> </a:t>
            </a:r>
            <a:r>
              <a:rPr lang="fa-IR" sz="2400" i="0" u="none" strike="noStrike" kern="100" baseline="0" dirty="0">
                <a:latin typeface="Times New Roman" panose="02020603050405020304" pitchFamily="18" charset="0"/>
                <a:cs typeface="B Nazanin" panose="00000400000000000000" pitchFamily="2" charset="-78"/>
              </a:rPr>
              <a:t>ببرد. </a:t>
            </a:r>
          </a:p>
        </p:txBody>
      </p:sp>
      <p:sp>
        <p:nvSpPr>
          <p:cNvPr id="4" name="Footer Placeholder 3">
            <a:extLst>
              <a:ext uri="{FF2B5EF4-FFF2-40B4-BE49-F238E27FC236}">
                <a16:creationId xmlns:a16="http://schemas.microsoft.com/office/drawing/2014/main" id="{3691E07A-A872-F22C-2BE2-3F7351FC440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3971015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2BAB-99BD-8298-FF40-D5B73365237E}"/>
              </a:ext>
            </a:extLst>
          </p:cNvPr>
          <p:cNvSpPr>
            <a:spLocks noGrp="1"/>
          </p:cNvSpPr>
          <p:nvPr>
            <p:ph type="title"/>
          </p:nvPr>
        </p:nvSpPr>
        <p:spPr/>
        <p:txBody>
          <a:bodyPr>
            <a:normAutofit/>
          </a:bodyPr>
          <a:lstStyle/>
          <a:p>
            <a:r>
              <a:rPr lang="fa-IR" b="0" i="0" u="none" strike="noStrike" kern="100" baseline="0" dirty="0">
                <a:solidFill>
                  <a:srgbClr val="7030A0"/>
                </a:solidFill>
                <a:cs typeface="B Titr" panose="00000700000000000000" pitchFamily="2" charset="-78"/>
              </a:rPr>
              <a:t>فناوري </a:t>
            </a:r>
            <a:r>
              <a:rPr lang="fa-IR" b="0" i="0" u="none" strike="noStrike" kern="100" baseline="0" dirty="0" err="1">
                <a:solidFill>
                  <a:srgbClr val="7030A0"/>
                </a:solidFill>
                <a:cs typeface="B Titr" panose="00000700000000000000" pitchFamily="2" charset="-78"/>
              </a:rPr>
              <a:t>جابجايي</a:t>
            </a:r>
            <a:r>
              <a:rPr lang="fa-IR" b="0" i="0" u="none" strike="noStrike" kern="100" baseline="0" dirty="0">
                <a:solidFill>
                  <a:srgbClr val="7030A0"/>
                </a:solidFill>
                <a:cs typeface="B Titr" panose="00000700000000000000" pitchFamily="2" charset="-78"/>
              </a:rPr>
              <a:t> هسته سلول </a:t>
            </a:r>
            <a:br>
              <a:rPr lang="en-US" b="0" i="0" u="none" strike="noStrike" kern="100" baseline="0" dirty="0">
                <a:solidFill>
                  <a:srgbClr val="7030A0"/>
                </a:solidFill>
                <a:cs typeface="B Titr" panose="00000700000000000000" pitchFamily="2" charset="-78"/>
              </a:rPr>
            </a:br>
            <a:r>
              <a:rPr lang="en-US" b="1" dirty="0">
                <a:solidFill>
                  <a:srgbClr val="FF0000"/>
                </a:solidFill>
              </a:rPr>
              <a:t>Cell Nuclear Technology Replacement</a:t>
            </a:r>
            <a:endParaRPr lang="fa-IR" b="1" dirty="0">
              <a:solidFill>
                <a:srgbClr val="FF0000"/>
              </a:solidFill>
            </a:endParaRPr>
          </a:p>
        </p:txBody>
      </p:sp>
      <p:pic>
        <p:nvPicPr>
          <p:cNvPr id="6" name="Picture 5" descr="A screenshot of a video game&#10;&#10;Description automatically generated">
            <a:extLst>
              <a:ext uri="{FF2B5EF4-FFF2-40B4-BE49-F238E27FC236}">
                <a16:creationId xmlns:a16="http://schemas.microsoft.com/office/drawing/2014/main" id="{9686BFCF-5927-AF5B-9767-8677033A8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432" y="1687745"/>
            <a:ext cx="7843623" cy="5170255"/>
          </a:xfrm>
          <a:prstGeom prst="rect">
            <a:avLst/>
          </a:prstGeom>
        </p:spPr>
      </p:pic>
      <p:sp>
        <p:nvSpPr>
          <p:cNvPr id="7" name="Speech Bubble: Rectangle with Corners Rounded 6">
            <a:extLst>
              <a:ext uri="{FF2B5EF4-FFF2-40B4-BE49-F238E27FC236}">
                <a16:creationId xmlns:a16="http://schemas.microsoft.com/office/drawing/2014/main" id="{C4AF363D-4C6A-5A4B-24C9-84B3ED908429}"/>
              </a:ext>
            </a:extLst>
          </p:cNvPr>
          <p:cNvSpPr/>
          <p:nvPr/>
        </p:nvSpPr>
        <p:spPr>
          <a:xfrm rot="19707467">
            <a:off x="754149" y="2855712"/>
            <a:ext cx="1924937" cy="944800"/>
          </a:xfrm>
          <a:prstGeom prst="wedgeRoundRectCallout">
            <a:avLst>
              <a:gd name="adj1" fmla="val 65182"/>
              <a:gd name="adj2" fmla="val 13206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fa-IR" b="1" dirty="0">
                <a:cs typeface="B Nazanin" panose="00000400000000000000" pitchFamily="2" charset="-78"/>
              </a:rPr>
              <a:t>صاحب این تخم باید رضایت بدهد</a:t>
            </a:r>
          </a:p>
        </p:txBody>
      </p:sp>
      <p:sp>
        <p:nvSpPr>
          <p:cNvPr id="3" name="Footer Placeholder 2">
            <a:extLst>
              <a:ext uri="{FF2B5EF4-FFF2-40B4-BE49-F238E27FC236}">
                <a16:creationId xmlns:a16="http://schemas.microsoft.com/office/drawing/2014/main" id="{6B0ED7EE-0A3E-475A-C20B-C4E1716083F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46556461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6FDB-B57A-ABEF-0450-B10F835F8850}"/>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فناوري </a:t>
            </a:r>
            <a:r>
              <a:rPr lang="fa-IR" b="0" i="0" u="none" strike="noStrike" kern="100" baseline="0" dirty="0" err="1">
                <a:solidFill>
                  <a:srgbClr val="7030A0"/>
                </a:solidFill>
                <a:cs typeface="B Titr" panose="00000700000000000000" pitchFamily="2" charset="-78"/>
              </a:rPr>
              <a:t>جابجايي</a:t>
            </a:r>
            <a:r>
              <a:rPr lang="fa-IR" b="0" i="0" u="none" strike="noStrike" kern="100" baseline="0" dirty="0">
                <a:solidFill>
                  <a:srgbClr val="7030A0"/>
                </a:solidFill>
                <a:cs typeface="B Titr" panose="00000700000000000000" pitchFamily="2" charset="-78"/>
              </a:rPr>
              <a:t> هسته سلول</a:t>
            </a:r>
            <a:br>
              <a:rPr lang="fa-IR" b="0" i="0" u="none" strike="noStrike" kern="100" baseline="0" dirty="0">
                <a:solidFill>
                  <a:srgbClr val="7030A0"/>
                </a:solidFill>
                <a:cs typeface="B Titr" panose="00000700000000000000" pitchFamily="2" charset="-78"/>
              </a:rPr>
            </a:br>
            <a:r>
              <a:rPr lang="en-US" sz="3200" b="1" kern="100" dirty="0">
                <a:solidFill>
                  <a:srgbClr val="FF0000"/>
                </a:solidFill>
                <a:latin typeface="Times New Roman" panose="02020603050405020304" pitchFamily="18" charset="0"/>
              </a:rPr>
              <a:t>Technology  Replacement </a:t>
            </a:r>
            <a:r>
              <a:rPr lang="fa-IR" sz="3200" b="1" kern="100" dirty="0">
                <a:solidFill>
                  <a:srgbClr val="FF0000"/>
                </a:solidFill>
                <a:latin typeface="Times New Roman" panose="02020603050405020304" pitchFamily="18" charset="0"/>
              </a:rPr>
              <a:t> </a:t>
            </a:r>
            <a:r>
              <a:rPr lang="en-US" sz="3200" b="1" kern="100" dirty="0">
                <a:solidFill>
                  <a:srgbClr val="FF0000"/>
                </a:solidFill>
                <a:latin typeface="Times New Roman" panose="02020603050405020304" pitchFamily="18" charset="0"/>
              </a:rPr>
              <a:t>Cell Nuclear</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13660FD3-EEBD-30C4-85B2-B83C9B1415E9}"/>
              </a:ext>
            </a:extLst>
          </p:cNvPr>
          <p:cNvSpPr>
            <a:spLocks noGrp="1"/>
          </p:cNvSpPr>
          <p:nvPr>
            <p:ph type="body" idx="1"/>
          </p:nvPr>
        </p:nvSpPr>
        <p:spPr>
          <a:xfrm>
            <a:off x="838200" y="2048256"/>
            <a:ext cx="10515600" cy="4553712"/>
          </a:xfrm>
        </p:spPr>
        <p:txBody>
          <a:bodyPr>
            <a:normAutofit/>
          </a:bodyPr>
          <a:lstStyle/>
          <a:p>
            <a:pPr marR="0" lvl="0" rtl="1"/>
            <a:r>
              <a:rPr lang="fa-IR" sz="2400" b="0" i="0" u="none" strike="noStrike" kern="100" baseline="0" dirty="0" err="1">
                <a:cs typeface="B Nazanin" panose="00000400000000000000" pitchFamily="2" charset="-78"/>
              </a:rPr>
              <a:t>پتانسيل</a:t>
            </a:r>
            <a:r>
              <a:rPr lang="fa-IR" sz="2400" b="0" i="0" u="none" strike="noStrike" kern="100" baseline="0" dirty="0">
                <a:cs typeface="B Nazanin" panose="00000400000000000000" pitchFamily="2" charset="-78"/>
              </a:rPr>
              <a:t> سلول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حاصله </a:t>
            </a:r>
            <a:r>
              <a:rPr lang="fa-IR" sz="2400" b="0" i="0" u="none" strike="noStrike" kern="100" baseline="0" dirty="0" err="1">
                <a:cs typeface="B Nazanin" panose="00000400000000000000" pitchFamily="2" charset="-78"/>
              </a:rPr>
              <a:t>زياد</a:t>
            </a:r>
            <a:r>
              <a:rPr lang="fa-IR" sz="2400" b="0" i="0" u="none" strike="noStrike" kern="100" baseline="0" dirty="0">
                <a:cs typeface="B Nazanin" panose="00000400000000000000" pitchFamily="2" charset="-78"/>
              </a:rPr>
              <a:t> </a:t>
            </a:r>
            <a:r>
              <a:rPr lang="fa-IR" sz="2400" kern="100" dirty="0"/>
              <a:t>می باشد.</a:t>
            </a:r>
          </a:p>
          <a:p>
            <a:pPr marR="0" lvl="0" rtl="1"/>
            <a:r>
              <a:rPr lang="fa-IR" sz="2400" kern="100" dirty="0"/>
              <a:t>می توان سلولهای حاصله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جايگزيني</a:t>
            </a: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سلول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لوزالمعده  </a:t>
            </a:r>
            <a:r>
              <a:rPr lang="fa-IR" sz="2400" b="0" i="0" u="none" strike="noStrike" kern="100" baseline="0" dirty="0">
                <a:cs typeface="B Nazanin" panose="00000400000000000000" pitchFamily="2" charset="-78"/>
              </a:rPr>
              <a:t>در </a:t>
            </a:r>
            <a:r>
              <a:rPr lang="fa-IR" sz="2400" b="0" i="0" u="none" strike="noStrike" kern="100" baseline="0" dirty="0" err="1">
                <a:cs typeface="B Nazanin" panose="00000400000000000000" pitchFamily="2" charset="-78"/>
              </a:rPr>
              <a:t>ديابت</a:t>
            </a:r>
            <a:r>
              <a:rPr lang="fa-IR" sz="2400" b="0" i="0" u="none" strike="noStrike" kern="100" baseline="0" dirty="0">
                <a:cs typeface="B Nazanin" panose="00000400000000000000" pitchFamily="2" charset="-78"/>
              </a:rPr>
              <a:t> و </a:t>
            </a:r>
            <a:r>
              <a:rPr lang="fa-IR" sz="2400" b="0" i="0" u="none" strike="noStrike" kern="100" baseline="0" dirty="0">
                <a:solidFill>
                  <a:srgbClr val="FF0000"/>
                </a:solidFill>
                <a:cs typeface="B Nazanin" panose="00000400000000000000" pitchFamily="2" charset="-78"/>
              </a:rPr>
              <a:t>سلول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قلب </a:t>
            </a:r>
            <a:r>
              <a:rPr lang="fa-IR" sz="2400" b="0" i="0" u="none" strike="noStrike" kern="100" baseline="0" dirty="0" err="1">
                <a:cs typeface="B Nazanin" panose="00000400000000000000" pitchFamily="2" charset="-78"/>
              </a:rPr>
              <a:t>آسيب</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ديده</a:t>
            </a:r>
            <a:r>
              <a:rPr lang="fa-IR" sz="2400" b="0" i="0" u="none" strike="noStrike" kern="100" baseline="0" dirty="0">
                <a:cs typeface="B Nazanin" panose="00000400000000000000" pitchFamily="2" charset="-78"/>
              </a:rPr>
              <a:t> به </a:t>
            </a:r>
            <a:r>
              <a:rPr lang="fa-IR" sz="2400" b="0" i="0" u="none" strike="noStrike" kern="100" baseline="0" dirty="0" err="1">
                <a:cs typeface="B Nazanin" panose="00000400000000000000" pitchFamily="2" charset="-78"/>
              </a:rPr>
              <a:t>كار</a:t>
            </a:r>
            <a:r>
              <a:rPr lang="fa-IR" sz="2400" b="0" i="0" u="none" strike="noStrike" kern="100" baseline="0" dirty="0">
                <a:cs typeface="B Nazanin" panose="00000400000000000000" pitchFamily="2" charset="-78"/>
              </a:rPr>
              <a:t> رود .</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فناوري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تواند با </a:t>
            </a:r>
            <a:r>
              <a:rPr lang="fa-IR" sz="2400" b="0" i="0" u="none" strike="noStrike" kern="100" baseline="0" dirty="0" err="1">
                <a:cs typeface="B Nazanin" panose="00000400000000000000" pitchFamily="2" charset="-78"/>
              </a:rPr>
              <a:t>ايجاد</a:t>
            </a:r>
            <a:r>
              <a:rPr lang="fa-IR" sz="2400" b="0" i="0" u="none" strike="noStrike" kern="100" baseline="0" dirty="0">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بانك</a:t>
            </a:r>
            <a:r>
              <a:rPr lang="fa-IR" sz="2400" b="0" i="0" u="none" strike="noStrike" kern="100" baseline="0" dirty="0">
                <a:solidFill>
                  <a:srgbClr val="FF0000"/>
                </a:solidFill>
                <a:cs typeface="B Nazanin" panose="00000400000000000000" pitchFamily="2" charset="-78"/>
              </a:rPr>
              <a:t> بافت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پيوندي</a:t>
            </a:r>
            <a:r>
              <a:rPr lang="fa-IR" sz="2400" b="0" i="0" u="none" strike="noStrike" kern="100" baseline="0" dirty="0">
                <a:solidFill>
                  <a:srgbClr val="FF0000"/>
                </a:solidFill>
                <a:cs typeface="B Nazanin" panose="00000400000000000000" pitchFamily="2" charset="-78"/>
              </a:rPr>
              <a:t>، بافت های </a:t>
            </a:r>
            <a:r>
              <a:rPr lang="fa-IR" sz="2400" b="0" i="0" u="none" strike="noStrike" kern="100" baseline="0" dirty="0">
                <a:cs typeface="B Nazanin" panose="00000400000000000000" pitchFamily="2" charset="-78"/>
              </a:rPr>
              <a:t>شامل</a:t>
            </a:r>
          </a:p>
          <a:p>
            <a:pPr marL="914400" lvl="2" indent="0">
              <a:buNone/>
            </a:pPr>
            <a:r>
              <a:rPr lang="fa-IR" sz="2400" b="0" i="0" u="none" strike="noStrike" kern="100" baseline="0" dirty="0">
                <a:cs typeface="B Nazanin" panose="00000400000000000000" pitchFamily="2" charset="-78"/>
              </a:rPr>
              <a:t>بافت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خون، </a:t>
            </a:r>
            <a:r>
              <a:rPr lang="fa-IR" sz="2400" b="0" i="0" u="none" strike="noStrike" kern="100" baseline="0" dirty="0" err="1">
                <a:cs typeface="B Nazanin" panose="00000400000000000000" pitchFamily="2" charset="-78"/>
              </a:rPr>
              <a:t>مغزاستخوان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ريه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كبد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تاندون</a:t>
            </a:r>
            <a:r>
              <a:rPr lang="fa-IR" sz="2400" b="0" i="0" u="none" strike="noStrike" kern="100" baseline="0" dirty="0">
                <a:cs typeface="B Nazanin" panose="00000400000000000000" pitchFamily="2" charset="-78"/>
              </a:rPr>
              <a:t> ها، </a:t>
            </a:r>
            <a:r>
              <a:rPr lang="fa-IR" sz="2400" b="0" i="0" u="none" strike="noStrike" kern="100" baseline="0" dirty="0" err="1">
                <a:cs typeface="B Nazanin" panose="00000400000000000000" pitchFamily="2" charset="-78"/>
              </a:rPr>
              <a:t>ليگامان</a:t>
            </a:r>
            <a:r>
              <a:rPr lang="fa-IR" sz="2400" b="0" i="0" u="none" strike="noStrike" kern="100" baseline="0" dirty="0">
                <a:cs typeface="B Nazanin" panose="00000400000000000000" pitchFamily="2" charset="-78"/>
              </a:rPr>
              <a:t> ها، عضله، پوست، استخوان، دندان، </a:t>
            </a:r>
            <a:r>
              <a:rPr lang="fa-IR" sz="2400" b="0" i="0" u="none" strike="noStrike" kern="100" baseline="0" dirty="0" err="1">
                <a:cs typeface="B Nazanin" panose="00000400000000000000" pitchFamily="2" charset="-78"/>
              </a:rPr>
              <a:t>شبكيه</a:t>
            </a:r>
            <a:r>
              <a:rPr lang="fa-IR" sz="2400" b="0" i="0" u="none" strike="noStrike" kern="100" baseline="0" dirty="0">
                <a:cs typeface="B Nazanin" panose="00000400000000000000" pitchFamily="2" charset="-78"/>
              </a:rPr>
              <a:t> و </a:t>
            </a:r>
            <a:r>
              <a:rPr lang="fa-IR" sz="2400" b="0" i="0" u="none" strike="noStrike" kern="100" baseline="0" dirty="0" err="1">
                <a:cs typeface="B Nazanin" panose="00000400000000000000" pitchFamily="2" charset="-78"/>
              </a:rPr>
              <a:t>عدسي</a:t>
            </a:r>
            <a:r>
              <a:rPr lang="fa-IR" sz="2400" b="0" i="0" u="none" strike="noStrike" kern="100" baseline="0" dirty="0">
                <a:cs typeface="B Nazanin" panose="00000400000000000000" pitchFamily="2" charset="-78"/>
              </a:rPr>
              <a:t> را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موارد زیر فراهم آورد:</a:t>
            </a:r>
          </a:p>
          <a:p>
            <a:pPr marL="4114800" lvl="8" indent="-457200">
              <a:buFont typeface="+mj-lt"/>
              <a:buAutoNum type="arabicPeriod"/>
            </a:pP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بيماران</a:t>
            </a:r>
            <a:endParaRPr lang="fa-IR" sz="2400" b="0" i="0" u="none" strike="noStrike" kern="100" baseline="0" dirty="0">
              <a:solidFill>
                <a:srgbClr val="FF0000"/>
              </a:solidFill>
              <a:cs typeface="B Nazanin" panose="00000400000000000000" pitchFamily="2" charset="-78"/>
            </a:endParaRPr>
          </a:p>
          <a:p>
            <a:pPr marL="4114800" lvl="8" indent="-457200">
              <a:buFont typeface="+mj-lt"/>
              <a:buAutoNum type="arabicPeriod"/>
            </a:pPr>
            <a:r>
              <a:rPr lang="fa-IR" sz="2400" b="0" i="0" u="none" strike="noStrike" kern="100" baseline="0" dirty="0" err="1">
                <a:solidFill>
                  <a:srgbClr val="FF0000"/>
                </a:solidFill>
                <a:cs typeface="B Nazanin" panose="00000400000000000000" pitchFamily="2" charset="-78"/>
              </a:rPr>
              <a:t>نيازهاي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پژوهشي</a:t>
            </a:r>
            <a:endParaRPr lang="fa-IR" sz="2400" b="0" i="0" u="none" strike="noStrike" kern="100" baseline="0" dirty="0">
              <a:solidFill>
                <a:srgbClr val="FF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C0A1C280-35AE-8D0A-475D-B0FA937D6A3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791985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6FDB-B57A-ABEF-0450-B10F835F8850}"/>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فناوري </a:t>
            </a:r>
            <a:r>
              <a:rPr lang="fa-IR" b="0" i="0" u="none" strike="noStrike" kern="100" baseline="0" dirty="0" err="1">
                <a:solidFill>
                  <a:srgbClr val="7030A0"/>
                </a:solidFill>
                <a:cs typeface="B Titr" panose="00000700000000000000" pitchFamily="2" charset="-78"/>
              </a:rPr>
              <a:t>جابجايي</a:t>
            </a:r>
            <a:r>
              <a:rPr lang="fa-IR" b="0" i="0" u="none" strike="noStrike" kern="100" baseline="0" dirty="0">
                <a:solidFill>
                  <a:srgbClr val="7030A0"/>
                </a:solidFill>
                <a:cs typeface="B Titr" panose="00000700000000000000" pitchFamily="2" charset="-78"/>
              </a:rPr>
              <a:t> هسته سلول</a:t>
            </a:r>
            <a:br>
              <a:rPr lang="fa-IR" b="0" i="0" u="none" strike="noStrike" kern="100" baseline="0" dirty="0">
                <a:solidFill>
                  <a:srgbClr val="7030A0"/>
                </a:solidFill>
                <a:cs typeface="B Titr" panose="00000700000000000000" pitchFamily="2" charset="-78"/>
              </a:rPr>
            </a:br>
            <a:r>
              <a:rPr lang="en-US" sz="3200" b="1" kern="100" dirty="0">
                <a:solidFill>
                  <a:srgbClr val="FF0000"/>
                </a:solidFill>
                <a:latin typeface="Times New Roman" panose="02020603050405020304" pitchFamily="18" charset="0"/>
              </a:rPr>
              <a:t>Technology  Replacement </a:t>
            </a:r>
            <a:r>
              <a:rPr lang="fa-IR" sz="3200" b="1" kern="100" dirty="0">
                <a:solidFill>
                  <a:srgbClr val="FF0000"/>
                </a:solidFill>
                <a:latin typeface="Times New Roman" panose="02020603050405020304" pitchFamily="18" charset="0"/>
              </a:rPr>
              <a:t> </a:t>
            </a:r>
            <a:r>
              <a:rPr lang="en-US" sz="3200" b="1" kern="100" dirty="0">
                <a:solidFill>
                  <a:srgbClr val="FF0000"/>
                </a:solidFill>
                <a:latin typeface="Times New Roman" panose="02020603050405020304" pitchFamily="18" charset="0"/>
              </a:rPr>
              <a:t>Cell Nuclear</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13660FD3-EEBD-30C4-85B2-B83C9B1415E9}"/>
              </a:ext>
            </a:extLst>
          </p:cNvPr>
          <p:cNvSpPr>
            <a:spLocks noGrp="1"/>
          </p:cNvSpPr>
          <p:nvPr>
            <p:ph type="body" idx="1"/>
          </p:nvPr>
        </p:nvSpPr>
        <p:spPr>
          <a:xfrm>
            <a:off x="838200" y="2130551"/>
            <a:ext cx="10515600" cy="4046411"/>
          </a:xfrm>
        </p:spPr>
        <p:txBody>
          <a:bodyPr>
            <a:normAutofit/>
          </a:bodyPr>
          <a:lstStyle/>
          <a:p>
            <a:pPr marR="0" lvl="0" rtl="1"/>
            <a:r>
              <a:rPr lang="fa-IR" sz="2800" i="0" u="none" strike="noStrike" kern="100" baseline="0" dirty="0">
                <a:cs typeface="B Nazanin" panose="00000400000000000000" pitchFamily="2" charset="-78"/>
              </a:rPr>
              <a:t>در </a:t>
            </a:r>
            <a:r>
              <a:rPr lang="fa-IR" sz="2800" i="0" u="none" strike="noStrike" kern="100" baseline="0" dirty="0" err="1">
                <a:cs typeface="B Nazanin" panose="00000400000000000000" pitchFamily="2" charset="-78"/>
              </a:rPr>
              <a:t>صورتي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دانش و فناوري لازم در </a:t>
            </a:r>
            <a:r>
              <a:rPr lang="fa-IR" sz="2800" i="0" u="none" strike="noStrike" kern="100" baseline="0" dirty="0" err="1">
                <a:cs typeface="B Nazanin" panose="00000400000000000000" pitchFamily="2" charset="-78"/>
              </a:rPr>
              <a:t>اين</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زمينه</a:t>
            </a:r>
            <a:r>
              <a:rPr lang="fa-IR" sz="2800" i="0" u="none" strike="noStrike" kern="100" baseline="0" dirty="0">
                <a:cs typeface="B Nazanin" panose="00000400000000000000" pitchFamily="2" charset="-78"/>
              </a:rPr>
              <a:t> به طور </a:t>
            </a:r>
            <a:r>
              <a:rPr lang="fa-IR" sz="2800" i="0" u="none" strike="noStrike" kern="100" baseline="0" dirty="0" err="1">
                <a:cs typeface="B Nazanin" panose="00000400000000000000" pitchFamily="2" charset="-78"/>
              </a:rPr>
              <a:t>كامل</a:t>
            </a:r>
            <a:r>
              <a:rPr lang="fa-IR" sz="2800" i="0" u="none" strike="noStrike" kern="100" baseline="0" dirty="0">
                <a:cs typeface="B Nazanin" panose="00000400000000000000" pitchFamily="2" charset="-78"/>
              </a:rPr>
              <a:t> در دسترس قرار </a:t>
            </a:r>
            <a:r>
              <a:rPr lang="fa-IR" sz="2800" i="0" u="none" strike="noStrike" kern="100" baseline="0" dirty="0" err="1">
                <a:cs typeface="B Nazanin" panose="00000400000000000000" pitchFamily="2" charset="-78"/>
              </a:rPr>
              <a:t>گيرد</a:t>
            </a:r>
            <a:r>
              <a:rPr lang="fa-IR" sz="2800" i="0" u="none" strike="noStrike" kern="100" baseline="0" dirty="0">
                <a:cs typeface="B Nazanin" panose="00000400000000000000" pitchFamily="2" charset="-78"/>
              </a:rPr>
              <a:t>، </a:t>
            </a:r>
            <a:r>
              <a:rPr lang="fa-IR" sz="2800" i="0" u="none" strike="noStrike" kern="100" baseline="0" dirty="0">
                <a:solidFill>
                  <a:srgbClr val="FF0000"/>
                </a:solidFill>
                <a:cs typeface="B Nazanin" panose="00000400000000000000" pitchFamily="2" charset="-78"/>
              </a:rPr>
              <a:t>مسائل </a:t>
            </a:r>
            <a:r>
              <a:rPr lang="fa-IR" sz="2800" i="0" u="none" strike="noStrike" kern="100" baseline="0" dirty="0" err="1">
                <a:solidFill>
                  <a:srgbClr val="FF0000"/>
                </a:solidFill>
                <a:cs typeface="B Nazanin" panose="00000400000000000000" pitchFamily="2" charset="-78"/>
              </a:rPr>
              <a:t>اخلاقي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این روش به طور </a:t>
            </a:r>
            <a:r>
              <a:rPr lang="fa-IR" sz="2800" i="0" u="none" strike="noStrike" kern="100" baseline="0" dirty="0" err="1">
                <a:cs typeface="B Nazanin" panose="00000400000000000000" pitchFamily="2" charset="-78"/>
              </a:rPr>
              <a:t>جدي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تري</a:t>
            </a:r>
            <a:r>
              <a:rPr lang="fa-IR" sz="2800" i="0" u="none" strike="noStrike" kern="100" baseline="0" dirty="0">
                <a:cs typeface="B Nazanin" panose="00000400000000000000" pitchFamily="2" charset="-78"/>
              </a:rPr>
              <a:t> مطرح خواهند شد که شامل:</a:t>
            </a:r>
          </a:p>
          <a:p>
            <a:pPr marR="0" lvl="0" rtl="1"/>
            <a:endParaRPr lang="fa-IR" sz="2800" i="0" u="none" strike="noStrike" kern="100" baseline="0" dirty="0">
              <a:cs typeface="B Nazanin" panose="00000400000000000000" pitchFamily="2" charset="-78"/>
            </a:endParaRPr>
          </a:p>
          <a:p>
            <a:pPr marL="2286000" lvl="5" indent="0">
              <a:buNone/>
            </a:pPr>
            <a:r>
              <a:rPr lang="fa-IR" sz="2800" i="0" u="none" strike="noStrike" kern="100" baseline="0" dirty="0">
                <a:cs typeface="B Nazanin" panose="00000400000000000000" pitchFamily="2" charset="-78"/>
              </a:rPr>
              <a:t>1) </a:t>
            </a:r>
            <a:r>
              <a:rPr lang="fa-IR" sz="2800" i="0" u="none" strike="noStrike" kern="100" baseline="0" dirty="0">
                <a:cs typeface="B Compset" panose="00000400000000000000" pitchFamily="2" charset="-78"/>
              </a:rPr>
              <a:t>اخذ </a:t>
            </a:r>
            <a:r>
              <a:rPr lang="fa-IR" sz="2800" i="0" u="none" strike="noStrike" kern="100" baseline="0" dirty="0" err="1">
                <a:solidFill>
                  <a:srgbClr val="FF0000"/>
                </a:solidFill>
                <a:cs typeface="B Compset" panose="00000400000000000000" pitchFamily="2" charset="-78"/>
              </a:rPr>
              <a:t>رضايت</a:t>
            </a:r>
            <a:r>
              <a:rPr lang="fa-IR" sz="2800" i="0" u="none" strike="noStrike" kern="100" baseline="0" dirty="0">
                <a:cs typeface="B Compset" panose="00000400000000000000" pitchFamily="2" charset="-78"/>
              </a:rPr>
              <a:t> آگاهانه از فرد </a:t>
            </a:r>
            <a:r>
              <a:rPr lang="fa-IR" sz="2800" i="0" u="none" strike="noStrike" kern="100" baseline="0" dirty="0">
                <a:solidFill>
                  <a:srgbClr val="FF0000"/>
                </a:solidFill>
                <a:cs typeface="B Compset" panose="00000400000000000000" pitchFamily="2" charset="-78"/>
              </a:rPr>
              <a:t>دهنده سلول تخم</a:t>
            </a:r>
            <a:r>
              <a:rPr lang="fa-IR" sz="2800" i="0" u="none" strike="noStrike" kern="100" baseline="0" dirty="0">
                <a:solidFill>
                  <a:srgbClr val="FF0000"/>
                </a:solidFill>
                <a:cs typeface="B Nazanin" panose="00000400000000000000" pitchFamily="2" charset="-78"/>
              </a:rPr>
              <a:t> </a:t>
            </a:r>
          </a:p>
          <a:p>
            <a:pPr marL="2286000" lvl="5" indent="0">
              <a:buNone/>
            </a:pPr>
            <a:r>
              <a:rPr lang="fa-IR" sz="2800" i="0" u="none" strike="noStrike" kern="100" baseline="0" dirty="0">
                <a:cs typeface="B Nazanin" panose="00000400000000000000" pitchFamily="2" charset="-78"/>
              </a:rPr>
              <a:t>2) </a:t>
            </a:r>
            <a:r>
              <a:rPr lang="fa-IR" sz="2800" i="0" u="none" strike="noStrike" kern="100" baseline="0" dirty="0" err="1">
                <a:solidFill>
                  <a:srgbClr val="FF0000"/>
                </a:solidFill>
                <a:cs typeface="B Compset" panose="00000400000000000000" pitchFamily="2" charset="-78"/>
              </a:rPr>
              <a:t>تدوين</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قوانين</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مورد </a:t>
            </a:r>
            <a:r>
              <a:rPr lang="fa-IR" sz="2800" i="0" u="none" strike="noStrike" kern="100" baseline="0" dirty="0" err="1">
                <a:cs typeface="B Nazanin" panose="00000400000000000000" pitchFamily="2" charset="-78"/>
              </a:rPr>
              <a:t>نياز</a:t>
            </a:r>
            <a:r>
              <a:rPr lang="fa-IR" sz="2800" i="0" u="none" strike="noStrike" kern="100" baseline="0" dirty="0">
                <a:cs typeface="B Nazanin" panose="00000400000000000000" pitchFamily="2" charset="-78"/>
              </a:rPr>
              <a:t> در </a:t>
            </a:r>
            <a:r>
              <a:rPr lang="fa-IR" sz="2800" i="0" u="none" strike="noStrike" kern="100" baseline="0" dirty="0" err="1">
                <a:cs typeface="B Nazanin" panose="00000400000000000000" pitchFamily="2" charset="-78"/>
              </a:rPr>
              <a:t>اين</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زمينه</a:t>
            </a:r>
            <a:r>
              <a:rPr lang="fa-IR" sz="2800" i="0" u="none" strike="noStrike" kern="100" baseline="0" dirty="0">
                <a:cs typeface="B Nazanin" panose="00000400000000000000" pitchFamily="2" charset="-78"/>
              </a:rPr>
              <a:t> </a:t>
            </a:r>
            <a:endParaRPr lang="en-US" sz="280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E4F0AE25-D1C3-6DC6-9B80-5D8F43D0095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95393431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18C83-F714-98A6-471F-9131E8725BAF}"/>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پيوند </a:t>
            </a:r>
            <a:r>
              <a:rPr lang="fa-IR" b="0" i="0" u="none" strike="noStrike" kern="100" baseline="0" dirty="0" err="1">
                <a:solidFill>
                  <a:srgbClr val="7030A0"/>
                </a:solidFill>
                <a:cs typeface="B Titr" panose="00000700000000000000" pitchFamily="2" charset="-78"/>
              </a:rPr>
              <a:t>بين</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حيوانات</a:t>
            </a:r>
            <a:r>
              <a:rPr lang="fa-IR" b="0" i="0" u="none" strike="noStrike" kern="100" baseline="0" dirty="0">
                <a:solidFill>
                  <a:srgbClr val="7030A0"/>
                </a:solidFill>
                <a:cs typeface="B Titr" panose="00000700000000000000" pitchFamily="2" charset="-78"/>
              </a:rPr>
              <a:t> و انسان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12C8D5B2-D293-6472-9139-0D3601D28E74}"/>
              </a:ext>
            </a:extLst>
          </p:cNvPr>
          <p:cNvSpPr>
            <a:spLocks noGrp="1"/>
          </p:cNvSpPr>
          <p:nvPr>
            <p:ph type="body" idx="1"/>
          </p:nvPr>
        </p:nvSpPr>
        <p:spPr/>
        <p:txBody>
          <a:bodyPr>
            <a:normAutofit lnSpcReduction="10000"/>
          </a:bodyPr>
          <a:lstStyle/>
          <a:p>
            <a:pPr marR="0" lvl="0" rtl="1"/>
            <a:r>
              <a:rPr lang="fa-IR" sz="2400" b="1" i="0" u="none" strike="noStrike" kern="100" baseline="0" dirty="0">
                <a:cs typeface="B Nazanin" panose="00000400000000000000" pitchFamily="2" charset="-78"/>
              </a:rPr>
              <a:t>پيوند </a:t>
            </a:r>
            <a:r>
              <a:rPr lang="fa-IR" sz="2400" b="1" i="0" u="none" strike="noStrike" kern="100" baseline="0" dirty="0" err="1">
                <a:cs typeface="B Nazanin" panose="00000400000000000000" pitchFamily="2" charset="-78"/>
              </a:rPr>
              <a:t>بين</a:t>
            </a:r>
            <a:r>
              <a:rPr lang="fa-IR" sz="2400" b="1" i="0" u="none" strike="noStrike" kern="100" baseline="0" dirty="0">
                <a:cs typeface="B Nazanin" panose="00000400000000000000" pitchFamily="2" charset="-78"/>
              </a:rPr>
              <a:t> </a:t>
            </a:r>
            <a:r>
              <a:rPr lang="fa-IR" sz="2400" b="1" i="0" u="none" strike="noStrike" kern="100" baseline="0" dirty="0" err="1">
                <a:cs typeface="B Nazanin" panose="00000400000000000000" pitchFamily="2" charset="-78"/>
              </a:rPr>
              <a:t>حيوانات</a:t>
            </a:r>
            <a:r>
              <a:rPr lang="fa-IR" sz="2400" b="1" i="0" u="none" strike="noStrike" kern="100" baseline="0" dirty="0">
                <a:cs typeface="B Nazanin" panose="00000400000000000000" pitchFamily="2" charset="-78"/>
              </a:rPr>
              <a:t> و انسان با </a:t>
            </a:r>
            <a:r>
              <a:rPr lang="fa-IR" sz="2400" b="1" i="0" u="none" strike="noStrike" kern="100" baseline="0" dirty="0">
                <a:solidFill>
                  <a:srgbClr val="FF0000"/>
                </a:solidFill>
                <a:cs typeface="B Compset" panose="00000400000000000000" pitchFamily="2" charset="-78"/>
              </a:rPr>
              <a:t>مخالفت </a:t>
            </a:r>
            <a:r>
              <a:rPr lang="fa-IR" sz="2400" b="1" i="0" u="none" strike="noStrike" kern="100" baseline="0" dirty="0" err="1">
                <a:solidFill>
                  <a:srgbClr val="FF0000"/>
                </a:solidFill>
                <a:cs typeface="B Compset" panose="00000400000000000000" pitchFamily="2" charset="-78"/>
              </a:rPr>
              <a:t>هاي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وسيعي</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a:cs typeface="B Nazanin" panose="00000400000000000000" pitchFamily="2" charset="-78"/>
              </a:rPr>
              <a:t>در </a:t>
            </a:r>
            <a:r>
              <a:rPr lang="fa-IR" sz="2400" b="1" i="0" u="none" strike="noStrike" kern="100" baseline="0" dirty="0" err="1">
                <a:cs typeface="B Nazanin" panose="00000400000000000000" pitchFamily="2" charset="-78"/>
              </a:rPr>
              <a:t>دنيا</a:t>
            </a:r>
            <a:r>
              <a:rPr lang="fa-IR" sz="2400" b="1" i="0" u="none" strike="noStrike" kern="100" baseline="0" dirty="0">
                <a:cs typeface="B Nazanin" panose="00000400000000000000" pitchFamily="2" charset="-78"/>
              </a:rPr>
              <a:t> رو به روست. </a:t>
            </a:r>
          </a:p>
          <a:p>
            <a:pPr marR="0" lvl="0" rtl="1"/>
            <a:endParaRPr lang="fa-IR" sz="2400" b="1" i="0" u="none" strike="noStrike" kern="100" baseline="0" dirty="0">
              <a:solidFill>
                <a:srgbClr val="FF0000"/>
              </a:solidFill>
              <a:cs typeface="B Nazanin" panose="00000400000000000000" pitchFamily="2" charset="-78"/>
            </a:endParaRPr>
          </a:p>
          <a:p>
            <a:pPr marR="0" lvl="0" rtl="1"/>
            <a:r>
              <a:rPr lang="fa-IR" sz="2400" b="1" i="0" u="none" strike="noStrike" kern="100" baseline="0" dirty="0" err="1">
                <a:solidFill>
                  <a:srgbClr val="FF0000"/>
                </a:solidFill>
                <a:cs typeface="B Compset" panose="00000400000000000000" pitchFamily="2" charset="-78"/>
              </a:rPr>
              <a:t>دلايل</a:t>
            </a:r>
            <a:r>
              <a:rPr lang="fa-IR" sz="2400" b="1" i="0" u="none" strike="noStrike" kern="100" baseline="0" dirty="0">
                <a:solidFill>
                  <a:srgbClr val="FF0000"/>
                </a:solidFill>
                <a:cs typeface="B Nazanin" panose="00000400000000000000" pitchFamily="2" charset="-78"/>
              </a:rPr>
              <a:t> مخالفت :</a:t>
            </a:r>
          </a:p>
          <a:p>
            <a:pPr marL="457200" lvl="1" indent="0">
              <a:buNone/>
            </a:pPr>
            <a:r>
              <a:rPr lang="fa-IR" sz="2400" b="0" i="0" u="none" strike="noStrike" kern="100" baseline="0" dirty="0">
                <a:cs typeface="B Nazanin" panose="00000400000000000000" pitchFamily="2" charset="-78"/>
              </a:rPr>
              <a:t>1)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گونه </a:t>
            </a:r>
            <a:r>
              <a:rPr lang="fa-IR" sz="2400" b="0" i="0" u="none" strike="noStrike" kern="100" baseline="0" dirty="0" err="1">
                <a:cs typeface="B Nazanin" panose="00000400000000000000" pitchFamily="2" charset="-78"/>
              </a:rPr>
              <a:t>پيوندها</a:t>
            </a:r>
            <a:r>
              <a:rPr lang="fa-IR" sz="2400" b="0" i="0" u="none" strike="noStrike" kern="100" baseline="0" dirty="0">
                <a:cs typeface="B Nazanin" panose="00000400000000000000" pitchFamily="2" charset="-78"/>
              </a:rPr>
              <a:t> بر خلاف </a:t>
            </a:r>
            <a:r>
              <a:rPr lang="fa-IR" sz="2400" b="0" i="0" u="none" strike="noStrike" kern="100" baseline="0" dirty="0">
                <a:solidFill>
                  <a:srgbClr val="FF0000"/>
                </a:solidFill>
                <a:cs typeface="B Nazanin" panose="00000400000000000000" pitchFamily="2" charset="-78"/>
              </a:rPr>
              <a:t>ساختار </a:t>
            </a:r>
            <a:r>
              <a:rPr lang="fa-IR" sz="2400" b="0" i="0" u="none" strike="noStrike" kern="100" baseline="0" dirty="0" err="1">
                <a:solidFill>
                  <a:srgbClr val="FF0000"/>
                </a:solidFill>
                <a:cs typeface="B Nazanin" panose="00000400000000000000" pitchFamily="2" charset="-78"/>
              </a:rPr>
              <a:t>طبيعت</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هستند.   </a:t>
            </a:r>
          </a:p>
          <a:p>
            <a:pPr marL="914400" lvl="1" indent="-457200">
              <a:buAutoNum type="arabicParenR" startAt="2"/>
            </a:pPr>
            <a:r>
              <a:rPr lang="fa-IR" sz="2400" b="0" i="0" u="none" strike="noStrike" kern="100" baseline="0" dirty="0">
                <a:solidFill>
                  <a:srgbClr val="FF0000"/>
                </a:solidFill>
                <a:cs typeface="B Nazanin" panose="00000400000000000000" pitchFamily="2" charset="-78"/>
              </a:rPr>
              <a:t>انتقال پاتوژن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مختلف از </a:t>
            </a:r>
            <a:r>
              <a:rPr lang="fa-IR" sz="2400" b="0" i="0" u="none" strike="noStrike" kern="100" baseline="0" dirty="0" err="1">
                <a:cs typeface="B Nazanin" panose="00000400000000000000" pitchFamily="2" charset="-78"/>
              </a:rPr>
              <a:t>حيوان</a:t>
            </a:r>
            <a:r>
              <a:rPr lang="fa-IR" sz="2400" b="0" i="0" u="none" strike="noStrike" kern="100" baseline="0" dirty="0">
                <a:cs typeface="B Nazanin" panose="00000400000000000000" pitchFamily="2" charset="-78"/>
              </a:rPr>
              <a:t> به انسان</a:t>
            </a:r>
          </a:p>
          <a:p>
            <a:pPr marL="914400" lvl="1" indent="-457200">
              <a:buAutoNum type="arabicParenR" startAt="2"/>
            </a:pPr>
            <a:r>
              <a:rPr lang="fa-IR" sz="2400" b="0" i="0" u="none" strike="noStrike" kern="100" baseline="0" dirty="0">
                <a:cs typeface="B Nazanin" panose="00000400000000000000" pitchFamily="2" charset="-78"/>
              </a:rPr>
              <a:t>انتقال عفونت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زئونوز (</a:t>
            </a:r>
            <a:r>
              <a:rPr lang="en-US" sz="2400" b="0" i="0" u="none" strike="noStrike" kern="100" baseline="0" dirty="0" err="1">
                <a:latin typeface="Times New Roman" panose="02020603050405020304" pitchFamily="18" charset="0"/>
                <a:cs typeface="B Nazanin" panose="00000400000000000000" pitchFamily="2" charset="-78"/>
              </a:rPr>
              <a:t>Xenosis</a:t>
            </a:r>
            <a:r>
              <a:rPr lang="en-US" sz="2400" b="0" i="0" u="none" strike="noStrike" kern="100" baseline="0" dirty="0">
                <a:latin typeface="Times New Roman" panose="02020603050405020304" pitchFamily="18" charset="0"/>
                <a:cs typeface="B Nazanin" panose="00000400000000000000" pitchFamily="2" charset="-78"/>
              </a:rPr>
              <a:t> or </a:t>
            </a:r>
            <a:r>
              <a:rPr lang="en-US" sz="2400" b="0" i="0" u="none" strike="noStrike" kern="100" baseline="0" dirty="0" err="1">
                <a:latin typeface="Times New Roman" panose="02020603050405020304" pitchFamily="18" charset="0"/>
                <a:cs typeface="B Nazanin" panose="00000400000000000000" pitchFamily="2" charset="-78"/>
              </a:rPr>
              <a:t>Xenozoonosis</a:t>
            </a:r>
            <a:r>
              <a:rPr lang="fa-IR" sz="2400" b="0" i="0" u="none" strike="noStrike" kern="100" baseline="0" dirty="0">
                <a:latin typeface="Times New Roman" panose="02020603050405020304" pitchFamily="18" charset="0"/>
                <a:cs typeface="B Nazanin" panose="00000400000000000000" pitchFamily="2" charset="-78"/>
              </a:rPr>
              <a:t>)  به فرد </a:t>
            </a:r>
            <a:r>
              <a:rPr lang="fa-IR" sz="2400" b="0" i="0" u="none" strike="noStrike" kern="100" baseline="0" dirty="0" err="1">
                <a:latin typeface="Times New Roman" panose="02020603050405020304" pitchFamily="18" charset="0"/>
                <a:cs typeface="B Nazanin" panose="00000400000000000000" pitchFamily="2" charset="-78"/>
              </a:rPr>
              <a:t>گيرنده</a:t>
            </a:r>
            <a:r>
              <a:rPr lang="fa-IR" sz="2400" b="0" i="0" u="none" strike="noStrike" kern="100" baseline="0" dirty="0">
                <a:latin typeface="Times New Roman" panose="02020603050405020304" pitchFamily="18" charset="0"/>
                <a:cs typeface="B Nazanin" panose="00000400000000000000" pitchFamily="2" charset="-78"/>
              </a:rPr>
              <a:t> پيوند از </a:t>
            </a:r>
            <a:r>
              <a:rPr lang="fa-IR" sz="2400" b="0" i="0" u="none" strike="noStrike" kern="100" baseline="0" dirty="0" err="1">
                <a:latin typeface="Times New Roman" panose="02020603050405020304" pitchFamily="18" charset="0"/>
                <a:cs typeface="B Nazanin" panose="00000400000000000000" pitchFamily="2" charset="-78"/>
              </a:rPr>
              <a:t>حيوان</a:t>
            </a:r>
            <a:r>
              <a:rPr lang="fa-IR" sz="2400" b="0" i="0" u="none" strike="noStrike" kern="100" baseline="0" dirty="0">
                <a:latin typeface="Times New Roman" panose="02020603050405020304" pitchFamily="18" charset="0"/>
                <a:cs typeface="B Nazanin" panose="00000400000000000000" pitchFamily="2" charset="-78"/>
              </a:rPr>
              <a:t> و </a:t>
            </a:r>
            <a:r>
              <a:rPr lang="fa-IR" sz="2400" b="0" i="0" u="none" strike="noStrike" kern="100" baseline="0" dirty="0" err="1">
                <a:latin typeface="Times New Roman" panose="02020603050405020304" pitchFamily="18" charset="0"/>
                <a:cs typeface="B Nazanin" panose="00000400000000000000" pitchFamily="2" charset="-78"/>
              </a:rPr>
              <a:t>اطرافيان</a:t>
            </a:r>
            <a:r>
              <a:rPr lang="fa-IR" sz="2400" b="0" i="0" u="none" strike="noStrike" kern="100" baseline="0" dirty="0">
                <a:latin typeface="Times New Roman" panose="02020603050405020304" pitchFamily="18" charset="0"/>
                <a:cs typeface="B Nazanin" panose="00000400000000000000" pitchFamily="2" charset="-78"/>
              </a:rPr>
              <a:t> و </a:t>
            </a:r>
            <a:r>
              <a:rPr lang="fa-IR" sz="2400" b="0" i="0" u="none" strike="noStrike" kern="100" baseline="0" dirty="0" err="1">
                <a:latin typeface="Times New Roman" panose="02020603050405020304" pitchFamily="18" charset="0"/>
                <a:cs typeface="B Nazanin" panose="00000400000000000000" pitchFamily="2" charset="-78"/>
              </a:rPr>
              <a:t>نيز</a:t>
            </a:r>
            <a:r>
              <a:rPr lang="fa-IR" sz="2400" b="0" i="0" u="none" strike="noStrike" kern="100" baseline="0" dirty="0">
                <a:latin typeface="Times New Roman" panose="02020603050405020304" pitchFamily="18" charset="0"/>
                <a:cs typeface="B Nazanin" panose="00000400000000000000" pitchFamily="2" charset="-78"/>
              </a:rPr>
              <a:t> جامعه   </a:t>
            </a:r>
          </a:p>
          <a:p>
            <a:pPr marL="457200" lvl="1" indent="0">
              <a:buNone/>
            </a:pPr>
            <a:r>
              <a:rPr lang="fa-IR" sz="2400" b="0" i="0" u="none" strike="noStrike" kern="100" baseline="0" dirty="0">
                <a:cs typeface="B Nazanin" panose="00000400000000000000" pitchFamily="2" charset="-78"/>
              </a:rPr>
              <a:t>4) </a:t>
            </a:r>
            <a:r>
              <a:rPr lang="fa-IR" sz="2400" b="0" i="0" u="none" strike="noStrike" kern="100" baseline="0" dirty="0">
                <a:solidFill>
                  <a:srgbClr val="FF0000"/>
                </a:solidFill>
                <a:cs typeface="B Nazanin" panose="00000400000000000000" pitchFamily="2" charset="-78"/>
              </a:rPr>
              <a:t>تعارض منافع </a:t>
            </a:r>
            <a:r>
              <a:rPr lang="fa-IR" sz="2400" b="0" i="0" u="none" strike="noStrike" kern="100" baseline="0" dirty="0">
                <a:cs typeface="B Nazanin" panose="00000400000000000000" pitchFamily="2" charset="-78"/>
              </a:rPr>
              <a:t>فرد با جامعه </a:t>
            </a:r>
            <a:r>
              <a:rPr lang="fa-IR" sz="2400" b="0" i="0" u="none" strike="noStrike" kern="100" baseline="0" dirty="0">
                <a:latin typeface="Times New Roman" panose="02020603050405020304" pitchFamily="18" charset="0"/>
                <a:cs typeface="B Nazanin" panose="00000400000000000000" pitchFamily="2" charset="-78"/>
              </a:rPr>
              <a:t> </a:t>
            </a:r>
          </a:p>
          <a:p>
            <a:pPr marL="457200" lvl="1" indent="0">
              <a:buNone/>
            </a:pPr>
            <a:r>
              <a:rPr lang="fa-IR" sz="2400" b="0" i="0" u="none" strike="noStrike" kern="100" baseline="0" dirty="0">
                <a:cs typeface="B Nazanin" panose="00000400000000000000" pitchFamily="2" charset="-78"/>
              </a:rPr>
              <a:t>5) از </a:t>
            </a:r>
            <a:r>
              <a:rPr lang="fa-IR" sz="2400" b="0" i="0" u="none" strike="noStrike" kern="100" baseline="0" dirty="0" err="1">
                <a:cs typeface="B Nazanin" panose="00000400000000000000" pitchFamily="2" charset="-78"/>
              </a:rPr>
              <a:t>بين</a:t>
            </a:r>
            <a:r>
              <a:rPr lang="fa-IR" sz="2400" b="0" i="0" u="none" strike="noStrike" kern="100" baseline="0" dirty="0">
                <a:cs typeface="B Nazanin" panose="00000400000000000000" pitchFamily="2" charset="-78"/>
              </a:rPr>
              <a:t> رفتن حدود و </a:t>
            </a:r>
            <a:r>
              <a:rPr lang="fa-IR" sz="2400" b="0" i="0" u="none" strike="noStrike" kern="100" baseline="0" dirty="0" err="1">
                <a:solidFill>
                  <a:srgbClr val="FF0000"/>
                </a:solidFill>
                <a:cs typeface="B Nazanin" panose="00000400000000000000" pitchFamily="2" charset="-78"/>
              </a:rPr>
              <a:t>مرزهاي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بين</a:t>
            </a:r>
            <a:r>
              <a:rPr lang="fa-IR" sz="2400" b="0" i="0" u="none" strike="noStrike" kern="100" baseline="0" dirty="0">
                <a:solidFill>
                  <a:srgbClr val="FF0000"/>
                </a:solidFill>
                <a:cs typeface="B Nazanin" panose="00000400000000000000" pitchFamily="2" charset="-78"/>
              </a:rPr>
              <a:t> گونه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حيواني</a:t>
            </a:r>
            <a:r>
              <a:rPr lang="fa-IR" sz="2400" b="0" i="0" u="none" strike="noStrike" kern="100" baseline="0" dirty="0">
                <a:cs typeface="B Nazanin" panose="00000400000000000000" pitchFamily="2" charset="-78"/>
              </a:rPr>
              <a:t>   </a:t>
            </a:r>
          </a:p>
          <a:p>
            <a:pPr marL="457200" lvl="1" indent="0">
              <a:buNone/>
            </a:pPr>
            <a:r>
              <a:rPr lang="fa-IR" sz="2400" b="0" i="0" u="none" strike="noStrike" kern="100" baseline="0" dirty="0">
                <a:cs typeface="B Nazanin" panose="00000400000000000000" pitchFamily="2" charset="-78"/>
              </a:rPr>
              <a:t>6) </a:t>
            </a:r>
            <a:r>
              <a:rPr lang="fa-IR" sz="2400" b="0" i="0" u="none" strike="noStrike" kern="100" baseline="0" dirty="0">
                <a:solidFill>
                  <a:srgbClr val="FF0000"/>
                </a:solidFill>
                <a:cs typeface="B Nazanin" panose="00000400000000000000" pitchFamily="2" charset="-78"/>
              </a:rPr>
              <a:t>حقوق </a:t>
            </a:r>
            <a:r>
              <a:rPr lang="fa-IR" sz="2400" b="0" i="0" u="none" strike="noStrike" kern="100" baseline="0" dirty="0" err="1">
                <a:solidFill>
                  <a:srgbClr val="FF0000"/>
                </a:solidFill>
                <a:cs typeface="B Nazanin" panose="00000400000000000000" pitchFamily="2" charset="-78"/>
              </a:rPr>
              <a:t>حيوانات</a:t>
            </a:r>
            <a:r>
              <a:rPr lang="fa-IR" sz="2400" b="0" i="0" u="none" strike="noStrike" kern="100" baseline="0" dirty="0">
                <a:solidFill>
                  <a:srgbClr val="FF0000"/>
                </a:solidFill>
                <a:latin typeface="Times New Roman" panose="02020603050405020304" pitchFamily="18" charset="0"/>
                <a:cs typeface="B Nazanin" panose="00000400000000000000" pitchFamily="2" charset="-78"/>
              </a:rPr>
              <a:t> </a:t>
            </a:r>
          </a:p>
          <a:p>
            <a:pPr marL="457200" lvl="1" indent="0">
              <a:buNone/>
            </a:pPr>
            <a:r>
              <a:rPr lang="fa-IR" sz="2400" b="0" i="0" u="none" strike="noStrike" kern="100" baseline="0" dirty="0">
                <a:cs typeface="B Nazanin" panose="00000400000000000000" pitchFamily="2" charset="-78"/>
              </a:rPr>
              <a:t>7) مسائل مربوط به انتقال عضو و بافت از </a:t>
            </a:r>
            <a:r>
              <a:rPr lang="fa-IR" sz="2400" b="0" i="0" u="none" strike="noStrike" kern="100" baseline="0" dirty="0">
                <a:solidFill>
                  <a:srgbClr val="FF0000"/>
                </a:solidFill>
                <a:cs typeface="B Nazanin" panose="00000400000000000000" pitchFamily="2" charset="-78"/>
              </a:rPr>
              <a:t>انسان به </a:t>
            </a:r>
            <a:r>
              <a:rPr lang="fa-IR" sz="2400" b="0" i="0" u="none" strike="noStrike" kern="100" baseline="0" dirty="0" err="1">
                <a:solidFill>
                  <a:srgbClr val="FF0000"/>
                </a:solidFill>
                <a:cs typeface="B Nazanin" panose="00000400000000000000" pitchFamily="2" charset="-78"/>
              </a:rPr>
              <a:t>حيوان</a:t>
            </a:r>
            <a:r>
              <a:rPr lang="fa-IR" sz="2400" b="0" i="0" u="none" strike="noStrike" kern="100" baseline="0" dirty="0">
                <a:solidFill>
                  <a:srgbClr val="FF0000"/>
                </a:solidFill>
                <a:cs typeface="B Nazanin" panose="00000400000000000000" pitchFamily="2" charset="-78"/>
              </a:rPr>
              <a:t>  </a:t>
            </a:r>
            <a:endParaRPr lang="en-US" sz="2400" b="0" i="0" u="none" strike="noStrike" kern="100" baseline="0" dirty="0">
              <a:solidFill>
                <a:srgbClr val="FF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2E7D71CE-DE57-82DF-4A4A-FBDD26F812F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427591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76C1-DB35-210C-61FF-57608B6012A9}"/>
              </a:ext>
            </a:extLst>
          </p:cNvPr>
          <p:cNvSpPr>
            <a:spLocks noGrp="1"/>
          </p:cNvSpPr>
          <p:nvPr>
            <p:ph type="title"/>
          </p:nvPr>
        </p:nvSpPr>
        <p:spPr/>
        <p:txBody>
          <a:bodyPr/>
          <a:lstStyle/>
          <a:p>
            <a:r>
              <a:rPr lang="fa-IR" dirty="0">
                <a:solidFill>
                  <a:srgbClr val="7030A0"/>
                </a:solidFill>
              </a:rPr>
              <a:t>آنچه گفته خواهد آمد</a:t>
            </a:r>
          </a:p>
        </p:txBody>
      </p:sp>
      <p:sp>
        <p:nvSpPr>
          <p:cNvPr id="3" name="Text Placeholder 2">
            <a:extLst>
              <a:ext uri="{FF2B5EF4-FFF2-40B4-BE49-F238E27FC236}">
                <a16:creationId xmlns:a16="http://schemas.microsoft.com/office/drawing/2014/main" id="{47A9E5AB-D655-DF95-22BE-3C1BD292915C}"/>
              </a:ext>
            </a:extLst>
          </p:cNvPr>
          <p:cNvSpPr>
            <a:spLocks noGrp="1"/>
          </p:cNvSpPr>
          <p:nvPr>
            <p:ph type="body" idx="1"/>
          </p:nvPr>
        </p:nvSpPr>
        <p:spPr/>
        <p:txBody>
          <a:bodyPr>
            <a:normAutofit/>
          </a:bodyPr>
          <a:lstStyle/>
          <a:p>
            <a:r>
              <a:rPr lang="fa-IR" sz="2400" dirty="0">
                <a:solidFill>
                  <a:srgbClr val="FF0000"/>
                </a:solidFill>
              </a:rPr>
              <a:t>اهم موضوعات: </a:t>
            </a:r>
          </a:p>
          <a:p>
            <a:pPr marL="1828800" lvl="3" indent="-457200">
              <a:buFont typeface="+mj-lt"/>
              <a:buAutoNum type="arabicPeriod"/>
            </a:pPr>
            <a:r>
              <a:rPr lang="fa-IR" sz="2400" dirty="0"/>
              <a:t>آمار</a:t>
            </a:r>
          </a:p>
          <a:p>
            <a:pPr marL="1828800" lvl="3" indent="-457200">
              <a:buFont typeface="+mj-lt"/>
              <a:buAutoNum type="arabicPeriod"/>
            </a:pPr>
            <a:r>
              <a:rPr lang="fa-IR" sz="2400" dirty="0"/>
              <a:t>تاریخچه</a:t>
            </a:r>
          </a:p>
          <a:p>
            <a:pPr marL="1828800" lvl="3" indent="-457200">
              <a:buFont typeface="+mj-lt"/>
              <a:buAutoNum type="arabicPeriod"/>
            </a:pPr>
            <a:r>
              <a:rPr lang="fa-IR" sz="2400" dirty="0"/>
              <a:t>مرگ </a:t>
            </a:r>
          </a:p>
          <a:p>
            <a:pPr marL="1828800" lvl="3" indent="-457200">
              <a:buFont typeface="+mj-lt"/>
              <a:buAutoNum type="arabicPeriod"/>
            </a:pPr>
            <a:r>
              <a:rPr lang="fa-IR" sz="2400" dirty="0"/>
              <a:t>رضایت</a:t>
            </a:r>
          </a:p>
          <a:p>
            <a:pPr marL="1828800" lvl="3" indent="-457200">
              <a:buFont typeface="+mj-lt"/>
              <a:buAutoNum type="arabicPeriod"/>
            </a:pPr>
            <a:r>
              <a:rPr lang="fa-IR" sz="2400" dirty="0"/>
              <a:t>خرید و فروش</a:t>
            </a:r>
          </a:p>
          <a:p>
            <a:pPr marL="1828800" lvl="3" indent="-457200">
              <a:buFont typeface="+mj-lt"/>
              <a:buAutoNum type="arabicPeriod"/>
            </a:pPr>
            <a:r>
              <a:rPr lang="fa-IR" sz="2400" dirty="0"/>
              <a:t>اولویت</a:t>
            </a:r>
          </a:p>
          <a:p>
            <a:pPr marL="1828800" lvl="3" indent="-457200">
              <a:buFont typeface="+mj-lt"/>
              <a:buAutoNum type="arabicPeriod"/>
            </a:pPr>
            <a:r>
              <a:rPr lang="fa-IR" sz="2400" dirty="0"/>
              <a:t>انواع پیوند عضو و  بافت ، زنده و مرده</a:t>
            </a:r>
          </a:p>
          <a:p>
            <a:pPr marL="1828800" lvl="3" indent="-457200">
              <a:buFont typeface="+mj-lt"/>
              <a:buAutoNum type="arabicPeriod"/>
            </a:pPr>
            <a:r>
              <a:rPr lang="fa-IR" sz="2400" dirty="0"/>
              <a:t>قانون پیوند در ایران</a:t>
            </a:r>
          </a:p>
          <a:p>
            <a:pPr marL="1828800" lvl="3" indent="-457200">
              <a:buFont typeface="+mj-lt"/>
              <a:buAutoNum type="arabicPeriod"/>
            </a:pPr>
            <a:r>
              <a:rPr lang="fa-IR" sz="2400" dirty="0"/>
              <a:t>پیوند فقه و حقوق</a:t>
            </a:r>
          </a:p>
          <a:p>
            <a:pPr marL="1828800" lvl="3" indent="-457200">
              <a:buFont typeface="+mj-lt"/>
              <a:buAutoNum type="arabicPeriod"/>
            </a:pPr>
            <a:endParaRPr lang="fa-IR" sz="2400" dirty="0"/>
          </a:p>
        </p:txBody>
      </p:sp>
      <p:sp>
        <p:nvSpPr>
          <p:cNvPr id="4" name="Footer Placeholder 3">
            <a:extLst>
              <a:ext uri="{FF2B5EF4-FFF2-40B4-BE49-F238E27FC236}">
                <a16:creationId xmlns:a16="http://schemas.microsoft.com/office/drawing/2014/main" id="{5BEBB511-666E-B0E3-11F7-F6FEB485D3F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018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0" i="0" u="none" strike="noStrike" kern="1400" baseline="0" dirty="0">
                <a:solidFill>
                  <a:srgbClr val="7030A0"/>
                </a:solidFill>
                <a:latin typeface="Times New Roman"/>
              </a:rPr>
              <a:t>مروری خلاصه بر تاریخ های مهم پیوند اعضا در جهان</a:t>
            </a:r>
            <a:endParaRPr lang="ar-SA" b="0" i="0" u="none" strike="noStrike" kern="1400" baseline="0" dirty="0">
              <a:solidFill>
                <a:srgbClr val="7030A0"/>
              </a:solidFill>
              <a:latin typeface="Times New Roman"/>
              <a:cs typeface="Times New Roman"/>
            </a:endParaRPr>
          </a:p>
        </p:txBody>
      </p:sp>
      <p:sp>
        <p:nvSpPr>
          <p:cNvPr id="3" name="Text Placeholder 2"/>
          <p:cNvSpPr>
            <a:spLocks noGrp="1"/>
          </p:cNvSpPr>
          <p:nvPr>
            <p:ph type="body" idx="1"/>
          </p:nvPr>
        </p:nvSpPr>
        <p:spPr/>
        <p:txBody>
          <a:bodyPr>
            <a:normAutofit/>
          </a:bodyPr>
          <a:lstStyle/>
          <a:p>
            <a:r>
              <a:rPr lang="ar-SA" b="1" i="0" u="none" strike="noStrike" baseline="0" dirty="0">
                <a:solidFill>
                  <a:srgbClr val="0D0D0D"/>
                </a:solidFill>
                <a:cs typeface="B Nazanin"/>
              </a:rPr>
              <a:t>سال 1969:</a:t>
            </a:r>
            <a:r>
              <a:rPr lang="ar-SA" b="1" i="0" u="none" strike="noStrike" baseline="0" dirty="0">
                <a:solidFill>
                  <a:srgbClr val="0D0D0D"/>
                </a:solidFill>
                <a:latin typeface="Times New Roman"/>
                <a:cs typeface="B Nazanin"/>
              </a:rPr>
              <a:t>  اولین پیوند موفق پانکراس توسط </a:t>
            </a:r>
            <a:r>
              <a:rPr lang="en-US" b="1" i="0" u="none" strike="noStrike" baseline="0" dirty="0" err="1">
                <a:solidFill>
                  <a:srgbClr val="0D0D0D"/>
                </a:solidFill>
                <a:latin typeface="Times New Roman"/>
                <a:cs typeface="B Nazanin"/>
              </a:rPr>
              <a:t>Lillehi</a:t>
            </a:r>
            <a:r>
              <a:rPr lang="ar-SA" b="1" i="0" u="none" strike="noStrike" baseline="0" dirty="0">
                <a:solidFill>
                  <a:srgbClr val="0D0D0D"/>
                </a:solidFill>
                <a:latin typeface="Times New Roman"/>
                <a:cs typeface="B Nazanin"/>
              </a:rPr>
              <a:t> و </a:t>
            </a:r>
            <a:r>
              <a:rPr lang="en-US" b="1" i="0" u="none" strike="noStrike" baseline="0" dirty="0">
                <a:solidFill>
                  <a:srgbClr val="0D0D0D"/>
                </a:solidFill>
                <a:latin typeface="Times New Roman"/>
                <a:cs typeface="B Nazanin"/>
              </a:rPr>
              <a:t>Kelly</a:t>
            </a:r>
            <a:r>
              <a:rPr lang="ar-SA" b="1" i="0" u="none" strike="noStrike" baseline="0" dirty="0">
                <a:solidFill>
                  <a:srgbClr val="0D0D0D"/>
                </a:solidFill>
                <a:latin typeface="Times New Roman"/>
                <a:cs typeface="B Nazanin"/>
              </a:rPr>
              <a:t> در میناپولیس  </a:t>
            </a:r>
          </a:p>
          <a:p>
            <a:r>
              <a:rPr lang="ar-SA" b="1" i="0" u="none" strike="noStrike" baseline="0" dirty="0">
                <a:solidFill>
                  <a:srgbClr val="0D0D0D"/>
                </a:solidFill>
                <a:cs typeface="B Nazanin"/>
              </a:rPr>
              <a:t>دهه 1970:</a:t>
            </a:r>
            <a:r>
              <a:rPr lang="ar-SA" b="1" i="0" u="none" strike="noStrike" baseline="0" dirty="0">
                <a:solidFill>
                  <a:srgbClr val="0D0D0D"/>
                </a:solidFill>
                <a:latin typeface="Times New Roman"/>
                <a:cs typeface="B Nazanin"/>
              </a:rPr>
              <a:t>  اولین استفاده از دریچه های قلبی منجمد (یخ زده) توسط دکتر </a:t>
            </a:r>
            <a:r>
              <a:rPr lang="en-US" b="1" i="0" u="none" strike="noStrike" baseline="0" dirty="0">
                <a:solidFill>
                  <a:srgbClr val="0D0D0D"/>
                </a:solidFill>
                <a:latin typeface="Times New Roman"/>
                <a:cs typeface="B Nazanin"/>
              </a:rPr>
              <a:t>Mark O’Brien</a:t>
            </a:r>
            <a:r>
              <a:rPr lang="ar-SA" b="1" i="0" u="none" strike="noStrike" baseline="0" dirty="0">
                <a:solidFill>
                  <a:srgbClr val="0D0D0D"/>
                </a:solidFill>
                <a:latin typeface="Times New Roman"/>
                <a:cs typeface="B Nazanin"/>
              </a:rPr>
              <a:t> (استرالیا) و دکتر </a:t>
            </a:r>
            <a:r>
              <a:rPr lang="en-US" b="1" i="0" u="none" strike="noStrike" baseline="0" dirty="0">
                <a:solidFill>
                  <a:srgbClr val="0D0D0D"/>
                </a:solidFill>
                <a:latin typeface="Times New Roman"/>
                <a:cs typeface="B Nazanin"/>
              </a:rPr>
              <a:t>William Angell</a:t>
            </a:r>
            <a:r>
              <a:rPr lang="ar-SA" b="1" i="0" u="none" strike="noStrike" baseline="0" dirty="0">
                <a:solidFill>
                  <a:srgbClr val="0D0D0D"/>
                </a:solidFill>
                <a:latin typeface="Times New Roman"/>
                <a:cs typeface="B Nazanin"/>
              </a:rPr>
              <a:t> (مرکز پزشکی استنفورد ، پالو آلتو ، کالیفرنیا).</a:t>
            </a:r>
          </a:p>
          <a:p>
            <a:r>
              <a:rPr lang="ar-SA" b="1" i="0" u="none" strike="noStrike" baseline="0" dirty="0">
                <a:solidFill>
                  <a:srgbClr val="0D0D0D"/>
                </a:solidFill>
                <a:cs typeface="B Nazanin"/>
              </a:rPr>
              <a:t>سال 1972:</a:t>
            </a:r>
            <a:r>
              <a:rPr lang="ar-SA" b="1" i="0" u="none" strike="noStrike" baseline="0" dirty="0">
                <a:solidFill>
                  <a:srgbClr val="0D0D0D"/>
                </a:solidFill>
                <a:latin typeface="Times New Roman"/>
                <a:cs typeface="B Nazanin"/>
              </a:rPr>
              <a:t> معرفی آلوگرافت های  </a:t>
            </a:r>
            <a:r>
              <a:rPr lang="en-US" b="1" i="0" u="none" strike="noStrike" baseline="0" dirty="0">
                <a:solidFill>
                  <a:srgbClr val="0D0D0D"/>
                </a:solidFill>
                <a:latin typeface="Times New Roman"/>
                <a:cs typeface="B Nazanin"/>
              </a:rPr>
              <a:t>cryopreserved</a:t>
            </a:r>
            <a:r>
              <a:rPr lang="ar-SA" b="1" i="0" u="none" strike="noStrike" baseline="0" dirty="0">
                <a:solidFill>
                  <a:srgbClr val="0D0D0D"/>
                </a:solidFill>
                <a:latin typeface="Times New Roman"/>
                <a:cs typeface="B Nazanin"/>
              </a:rPr>
              <a:t> پوست توسط </a:t>
            </a:r>
            <a:r>
              <a:rPr lang="en-US" b="1" i="0" u="none" strike="noStrike" baseline="0" dirty="0" err="1">
                <a:solidFill>
                  <a:srgbClr val="0D0D0D"/>
                </a:solidFill>
                <a:latin typeface="Times New Roman"/>
                <a:cs typeface="B Nazanin"/>
              </a:rPr>
              <a:t>Wilmut</a:t>
            </a:r>
            <a:r>
              <a:rPr lang="ar-SA" b="1" i="0" u="none" strike="noStrike" baseline="0" dirty="0">
                <a:solidFill>
                  <a:srgbClr val="0D0D0D"/>
                </a:solidFill>
                <a:latin typeface="Times New Roman"/>
                <a:cs typeface="B Nazanin"/>
              </a:rPr>
              <a:t>  و  </a:t>
            </a:r>
            <a:r>
              <a:rPr lang="en-US" b="1" i="0" u="none" strike="noStrike" baseline="0" dirty="0">
                <a:solidFill>
                  <a:srgbClr val="0D0D0D"/>
                </a:solidFill>
                <a:latin typeface="Times New Roman"/>
                <a:cs typeface="B Nazanin"/>
              </a:rPr>
              <a:t>Whittingham</a:t>
            </a:r>
          </a:p>
          <a:p>
            <a:r>
              <a:rPr lang="ar-SA" b="1" i="0" u="none" strike="noStrike" baseline="0" dirty="0">
                <a:solidFill>
                  <a:srgbClr val="0D0D0D"/>
                </a:solidFill>
                <a:cs typeface="B Nazanin"/>
              </a:rPr>
              <a:t>سال 1973:</a:t>
            </a:r>
            <a:r>
              <a:rPr lang="ar-SA" b="1" i="0" u="none" strike="noStrike" baseline="0" dirty="0">
                <a:solidFill>
                  <a:srgbClr val="0D0D0D"/>
                </a:solidFill>
                <a:latin typeface="Times New Roman"/>
                <a:cs typeface="B Nazanin"/>
              </a:rPr>
              <a:t> استفاده از آلوگرافت وریدی رمزنگاری شده ، توسط دکتر</a:t>
            </a:r>
            <a:r>
              <a:rPr lang="en-US" b="1" i="0" u="none" strike="noStrike" baseline="0" dirty="0">
                <a:solidFill>
                  <a:srgbClr val="0D0D0D"/>
                </a:solidFill>
                <a:latin typeface="Times New Roman"/>
                <a:cs typeface="B Nazanin"/>
              </a:rPr>
              <a:t>Dent</a:t>
            </a:r>
            <a:r>
              <a:rPr lang="ar-SA" b="1" i="0" u="none" strike="noStrike" baseline="0" dirty="0">
                <a:solidFill>
                  <a:srgbClr val="0D0D0D"/>
                </a:solidFill>
                <a:latin typeface="Times New Roman"/>
                <a:cs typeface="B Nazanin"/>
              </a:rPr>
              <a:t> و دکتر  </a:t>
            </a:r>
            <a:r>
              <a:rPr lang="en-US" b="1" i="0" u="none" strike="noStrike" baseline="0" dirty="0">
                <a:solidFill>
                  <a:srgbClr val="0D0D0D"/>
                </a:solidFill>
                <a:latin typeface="Times New Roman"/>
                <a:cs typeface="B Nazanin"/>
              </a:rPr>
              <a:t>Weber</a:t>
            </a:r>
          </a:p>
          <a:p>
            <a:r>
              <a:rPr lang="ar-SA" b="1" i="0" u="none" strike="noStrike" baseline="0" dirty="0">
                <a:solidFill>
                  <a:srgbClr val="0D0D0D"/>
                </a:solidFill>
                <a:cs typeface="B Nazanin"/>
              </a:rPr>
              <a:t>سال1976:</a:t>
            </a:r>
            <a:r>
              <a:rPr lang="ar-SA" b="1" i="0" u="none" strike="noStrike" baseline="0" dirty="0">
                <a:solidFill>
                  <a:srgbClr val="0D0D0D"/>
                </a:solidFill>
                <a:latin typeface="Times New Roman"/>
                <a:cs typeface="B Nazanin"/>
              </a:rPr>
              <a:t> کشف داروی سیکلوسپورین به عنوان سرکوب گر سیستم ایمنی توسط </a:t>
            </a:r>
            <a:r>
              <a:rPr lang="en-US" b="1" i="0" u="none" strike="noStrike" baseline="0" dirty="0">
                <a:solidFill>
                  <a:srgbClr val="0D0D0D"/>
                </a:solidFill>
                <a:latin typeface="Times New Roman"/>
                <a:cs typeface="B Nazanin"/>
              </a:rPr>
              <a:t>J. F. Borel</a:t>
            </a:r>
            <a:r>
              <a:rPr lang="ar-SA" b="1" i="0" u="none" strike="noStrike" baseline="0" dirty="0">
                <a:solidFill>
                  <a:srgbClr val="0D0D0D"/>
                </a:solidFill>
                <a:latin typeface="Times New Roman"/>
                <a:cs typeface="B Nazanin"/>
              </a:rPr>
              <a:t> (در سال 1983 این دارو برای استفاده بالینی به منظور جلوگیری از رد پیوند تایید گردید)</a:t>
            </a:r>
          </a:p>
        </p:txBody>
      </p:sp>
      <p:sp>
        <p:nvSpPr>
          <p:cNvPr id="4" name="Footer Placeholder 3">
            <a:extLst>
              <a:ext uri="{FF2B5EF4-FFF2-40B4-BE49-F238E27FC236}">
                <a16:creationId xmlns:a16="http://schemas.microsoft.com/office/drawing/2014/main" id="{2F5EFFDB-CFDA-D61A-72B0-CA59E333CFC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05463119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96BE-7446-D408-4438-06C05015021A}"/>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پيوند </a:t>
            </a:r>
            <a:r>
              <a:rPr lang="fa-IR" b="0" i="0" u="none" strike="noStrike" kern="100" baseline="0" dirty="0" err="1">
                <a:solidFill>
                  <a:srgbClr val="7030A0"/>
                </a:solidFill>
                <a:cs typeface="B Titr" panose="00000700000000000000" pitchFamily="2" charset="-78"/>
              </a:rPr>
              <a:t>بين</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حيوانات</a:t>
            </a:r>
            <a:r>
              <a:rPr lang="fa-IR" b="0" i="0" u="none" strike="noStrike" kern="100" baseline="0" dirty="0">
                <a:solidFill>
                  <a:srgbClr val="7030A0"/>
                </a:solidFill>
                <a:cs typeface="B Titr" panose="00000700000000000000" pitchFamily="2" charset="-78"/>
              </a:rPr>
              <a:t> و انسان   </a:t>
            </a:r>
          </a:p>
        </p:txBody>
      </p:sp>
      <p:sp>
        <p:nvSpPr>
          <p:cNvPr id="3" name="Text Placeholder 2">
            <a:extLst>
              <a:ext uri="{FF2B5EF4-FFF2-40B4-BE49-F238E27FC236}">
                <a16:creationId xmlns:a16="http://schemas.microsoft.com/office/drawing/2014/main" id="{13E78960-233E-0923-680B-1B5CC5A91C37}"/>
              </a:ext>
            </a:extLst>
          </p:cNvPr>
          <p:cNvSpPr>
            <a:spLocks noGrp="1"/>
          </p:cNvSpPr>
          <p:nvPr>
            <p:ph type="body" idx="1"/>
          </p:nvPr>
        </p:nvSpPr>
        <p:spPr/>
        <p:txBody>
          <a:bodyPr>
            <a:normAutofit/>
          </a:bodyPr>
          <a:lstStyle/>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پيوند </a:t>
            </a:r>
            <a:r>
              <a:rPr lang="fa-IR" sz="2400" b="0" i="0" u="none" strike="noStrike" kern="100" baseline="0" dirty="0" err="1">
                <a:cs typeface="B Nazanin" panose="00000400000000000000" pitchFamily="2" charset="-78"/>
              </a:rPr>
              <a:t>بين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حيوان</a:t>
            </a:r>
            <a:r>
              <a:rPr lang="fa-IR" sz="2400" b="0" i="0" u="none" strike="noStrike" kern="100" baseline="0" dirty="0">
                <a:cs typeface="B Nazanin" panose="00000400000000000000" pitchFamily="2" charset="-78"/>
              </a:rPr>
              <a:t> و انسان، شامل </a:t>
            </a:r>
            <a:r>
              <a:rPr lang="fa-IR" sz="2400" b="1" i="0" u="none" strike="noStrike" kern="100" baseline="0" dirty="0">
                <a:solidFill>
                  <a:srgbClr val="FF0000"/>
                </a:solidFill>
                <a:cs typeface="B Compset" panose="00000400000000000000" pitchFamily="2" charset="-78"/>
              </a:rPr>
              <a:t>انتقال هر نوع بافت</a:t>
            </a:r>
            <a:r>
              <a:rPr lang="fa-IR" sz="2400" b="0" i="0" u="none" strike="noStrike" kern="100" baseline="0" dirty="0">
                <a:solidFill>
                  <a:srgbClr val="FF0000"/>
                </a:solidFill>
                <a:cs typeface="B Nazanin" panose="00000400000000000000" pitchFamily="2" charset="-78"/>
              </a:rPr>
              <a:t> </a:t>
            </a:r>
            <a:r>
              <a:rPr lang="fa-IR" sz="2400" kern="100" dirty="0" err="1"/>
              <a:t>مي</a:t>
            </a:r>
            <a:r>
              <a:rPr lang="fa-IR" sz="2400" kern="100" dirty="0"/>
              <a:t> باشد از جمله</a:t>
            </a:r>
            <a:r>
              <a:rPr lang="fa-IR" sz="2400" b="0" i="0" u="none" strike="noStrike" kern="100" baseline="0" dirty="0">
                <a:solidFill>
                  <a:srgbClr val="FF0000"/>
                </a:solidFill>
                <a:cs typeface="B Nazanin" panose="00000400000000000000" pitchFamily="2" charset="-78"/>
              </a:rPr>
              <a:t>:</a:t>
            </a:r>
          </a:p>
          <a:p>
            <a:pPr marR="0" lvl="0" rtl="1"/>
            <a:endParaRPr lang="fa-IR" sz="2400" b="0" i="0" u="none" strike="noStrike" kern="100" baseline="0" dirty="0">
              <a:solidFill>
                <a:srgbClr val="FF0000"/>
              </a:solidFill>
              <a:cs typeface="B Nazanin" panose="00000400000000000000" pitchFamily="2" charset="-78"/>
            </a:endParaRPr>
          </a:p>
          <a:p>
            <a:pPr marL="457200" lvl="1" indent="0">
              <a:buNone/>
            </a:pPr>
            <a:r>
              <a:rPr lang="fa-IR" sz="2400" b="0" i="0" u="none" strike="noStrike" kern="100" baseline="0" dirty="0">
                <a:cs typeface="B Nazanin" panose="00000400000000000000" pitchFamily="2" charset="-78"/>
              </a:rPr>
              <a:t>1) پيوند </a:t>
            </a:r>
            <a:r>
              <a:rPr lang="fa-IR" sz="2400" b="0" i="0" u="none" strike="noStrike" kern="100" baseline="0" dirty="0" err="1">
                <a:solidFill>
                  <a:srgbClr val="FF0000"/>
                </a:solidFill>
                <a:cs typeface="B Nazanin" panose="00000400000000000000" pitchFamily="2" charset="-78"/>
              </a:rPr>
              <a:t>دريچه</a:t>
            </a:r>
            <a:r>
              <a:rPr lang="fa-IR" sz="2400" b="0" i="0" u="none" strike="noStrike" kern="100" baseline="0" dirty="0">
                <a:solidFill>
                  <a:srgbClr val="FF0000"/>
                </a:solidFill>
                <a:cs typeface="B Nazanin" panose="00000400000000000000" pitchFamily="2" charset="-78"/>
              </a:rPr>
              <a:t> قلب </a:t>
            </a:r>
            <a:r>
              <a:rPr lang="fa-IR" sz="2400" b="0" i="0" u="none" strike="noStrike" kern="100" baseline="0" dirty="0" err="1">
                <a:cs typeface="B Nazanin" panose="00000400000000000000" pitchFamily="2" charset="-78"/>
              </a:rPr>
              <a:t>خوك</a:t>
            </a:r>
            <a:r>
              <a:rPr lang="fa-IR" sz="2400" b="0" i="0" u="none" strike="noStrike" kern="100" baseline="0" dirty="0">
                <a:cs typeface="B Nazanin" panose="00000400000000000000" pitchFamily="2" charset="-78"/>
              </a:rPr>
              <a:t> به انسان</a:t>
            </a:r>
          </a:p>
          <a:p>
            <a:pPr marL="457200" lvl="1" indent="0">
              <a:buNone/>
            </a:pPr>
            <a:r>
              <a:rPr lang="fa-IR" sz="2400" b="0" i="0" u="none" strike="noStrike" kern="100" baseline="0" dirty="0">
                <a:cs typeface="B Nazanin" panose="00000400000000000000" pitchFamily="2" charset="-78"/>
              </a:rPr>
              <a:t>2) </a:t>
            </a:r>
            <a:r>
              <a:rPr lang="fa-IR" sz="2400" b="0" i="0" u="none" strike="noStrike" kern="100" baseline="0" dirty="0" err="1">
                <a:cs typeface="B Nazanin" panose="00000400000000000000" pitchFamily="2" charset="-78"/>
              </a:rPr>
              <a:t>كاشت</a:t>
            </a: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سلول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عصبي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جنين</a:t>
            </a:r>
            <a:r>
              <a:rPr lang="fa-IR" sz="2400" b="0" i="0" u="none" strike="noStrike" kern="100" baseline="0" dirty="0">
                <a:cs typeface="B Nazanin" panose="00000400000000000000" pitchFamily="2" charset="-78"/>
              </a:rPr>
              <a:t> انسان در بدن موش </a:t>
            </a:r>
          </a:p>
          <a:p>
            <a:pPr marL="457200" lvl="1" indent="0">
              <a:buNone/>
            </a:pPr>
            <a:r>
              <a:rPr lang="fa-IR" sz="2400" b="0" i="0" u="none" strike="noStrike" kern="100" baseline="0" dirty="0">
                <a:cs typeface="B Nazanin" panose="00000400000000000000" pitchFamily="2" charset="-78"/>
              </a:rPr>
              <a:t>3) </a:t>
            </a:r>
            <a:r>
              <a:rPr lang="fa-IR" sz="2400" b="0" i="0" u="none" strike="noStrike" kern="100" baseline="0" dirty="0" err="1">
                <a:cs typeface="B Nazanin" panose="00000400000000000000" pitchFamily="2" charset="-78"/>
              </a:rPr>
              <a:t>تزريق</a:t>
            </a: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ژن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انساني</a:t>
            </a:r>
            <a:r>
              <a:rPr lang="fa-IR" sz="2400" b="0" i="0" u="none" strike="noStrike" kern="100" baseline="0" dirty="0">
                <a:cs typeface="B Nazanin" panose="00000400000000000000" pitchFamily="2" charset="-78"/>
              </a:rPr>
              <a:t> به </a:t>
            </a:r>
            <a:r>
              <a:rPr lang="fa-IR" sz="2400" b="0" i="0" u="none" strike="noStrike" kern="100" baseline="0" dirty="0" err="1">
                <a:cs typeface="B Nazanin" panose="00000400000000000000" pitchFamily="2" charset="-78"/>
              </a:rPr>
              <a:t>حيوانات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كاهش</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ميزان</a:t>
            </a:r>
            <a:r>
              <a:rPr lang="fa-IR" sz="2400" b="0" i="0" u="none" strike="noStrike" kern="100" baseline="0" dirty="0">
                <a:cs typeface="B Nazanin" panose="00000400000000000000" pitchFamily="2" charset="-78"/>
              </a:rPr>
              <a:t> پس زدن بافت پيوند شده </a:t>
            </a:r>
            <a:r>
              <a:rPr lang="fa-IR" sz="2400" b="0" i="0" u="none" strike="noStrike" kern="100" baseline="0" dirty="0" err="1">
                <a:cs typeface="B Nazanin" panose="00000400000000000000" pitchFamily="2" charset="-78"/>
              </a:rPr>
              <a:t>حيوان</a:t>
            </a:r>
            <a:r>
              <a:rPr lang="fa-IR" sz="2400" b="0" i="0" u="none" strike="noStrike" kern="100" baseline="0" dirty="0">
                <a:cs typeface="B Nazanin" panose="00000400000000000000" pitchFamily="2" charset="-78"/>
              </a:rPr>
              <a:t> به انسان .</a:t>
            </a:r>
          </a:p>
        </p:txBody>
      </p:sp>
      <p:sp>
        <p:nvSpPr>
          <p:cNvPr id="4" name="Footer Placeholder 3">
            <a:extLst>
              <a:ext uri="{FF2B5EF4-FFF2-40B4-BE49-F238E27FC236}">
                <a16:creationId xmlns:a16="http://schemas.microsoft.com/office/drawing/2014/main" id="{D4D1B5B9-FBC1-BA28-9E82-E71F1C638C1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80582269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D210C-A212-43EA-6E47-F198D0BC35D8}"/>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پيوند </a:t>
            </a:r>
            <a:r>
              <a:rPr lang="fa-IR" b="0" i="0" u="none" strike="noStrike" kern="100" baseline="0" dirty="0" err="1">
                <a:solidFill>
                  <a:srgbClr val="7030A0"/>
                </a:solidFill>
                <a:cs typeface="B Titr" panose="00000700000000000000" pitchFamily="2" charset="-78"/>
              </a:rPr>
              <a:t>بين</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حيوانات</a:t>
            </a:r>
            <a:r>
              <a:rPr lang="fa-IR" b="0" i="0" u="none" strike="noStrike" kern="100" baseline="0" dirty="0">
                <a:solidFill>
                  <a:srgbClr val="7030A0"/>
                </a:solidFill>
                <a:cs typeface="B Titr" panose="00000700000000000000" pitchFamily="2" charset="-78"/>
              </a:rPr>
              <a:t> و انسان   </a:t>
            </a:r>
          </a:p>
        </p:txBody>
      </p:sp>
      <p:sp>
        <p:nvSpPr>
          <p:cNvPr id="3" name="Text Placeholder 2">
            <a:extLst>
              <a:ext uri="{FF2B5EF4-FFF2-40B4-BE49-F238E27FC236}">
                <a16:creationId xmlns:a16="http://schemas.microsoft.com/office/drawing/2014/main" id="{80122EAB-C24E-479A-D7A4-64D1E17DE272}"/>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در دهه </a:t>
            </a:r>
            <a:r>
              <a:rPr lang="fa-IR" sz="2400" b="0" i="0" u="none" strike="noStrike" kern="100" baseline="0" dirty="0" err="1">
                <a:cs typeface="B Nazanin" panose="00000400000000000000" pitchFamily="2" charset="-78"/>
              </a:rPr>
              <a:t>اخير</a:t>
            </a:r>
            <a:r>
              <a:rPr lang="fa-IR" sz="2400" b="0" i="0" u="none" strike="noStrike" kern="100" baseline="0" dirty="0">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پيشرفت</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سريعي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در مورد پيوند "</a:t>
            </a:r>
            <a:r>
              <a:rPr lang="fa-IR" sz="2400" b="0" i="0" u="none" strike="noStrike" kern="100" baseline="0" dirty="0" err="1">
                <a:cs typeface="B Nazanin" panose="00000400000000000000" pitchFamily="2" charset="-78"/>
              </a:rPr>
              <a:t>كليه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حيوانات</a:t>
            </a:r>
            <a:r>
              <a:rPr lang="fa-IR" sz="2400" b="0" i="0" u="none" strike="noStrike" kern="100" baseline="0" dirty="0">
                <a:cs typeface="B Nazanin" panose="00000400000000000000" pitchFamily="2" charset="-78"/>
              </a:rPr>
              <a:t> به انسان صورت </a:t>
            </a:r>
            <a:r>
              <a:rPr lang="fa-IR" sz="2400" b="0" i="0" u="none" strike="noStrike" kern="100" baseline="0" dirty="0" err="1">
                <a:cs typeface="B Nazanin" panose="00000400000000000000" pitchFamily="2" charset="-78"/>
              </a:rPr>
              <a:t>پذيرفته</a:t>
            </a:r>
            <a:r>
              <a:rPr lang="fa-IR" sz="2400" b="0" i="0" u="none" strike="noStrike" kern="100" baseline="0" dirty="0">
                <a:cs typeface="B Nazanin" panose="00000400000000000000" pitchFamily="2" charset="-78"/>
              </a:rPr>
              <a:t> است.</a:t>
            </a:r>
          </a:p>
          <a:p>
            <a:pPr marR="0" lvl="0" rtl="1"/>
            <a:endParaRPr lang="fa-IR" sz="2400" b="0" i="0" u="none" strike="noStrike" kern="100" baseline="0" dirty="0">
              <a:latin typeface="Arial" panose="020B0604020202020204" pitchFamily="34" charset="0"/>
              <a:cs typeface="B Nazanin" panose="00000400000000000000" pitchFamily="2" charset="-78"/>
            </a:endParaRPr>
          </a:p>
          <a:p>
            <a:pPr marR="0" lvl="0" rtl="1"/>
            <a:r>
              <a:rPr lang="fa-IR" sz="2400" b="0" i="0" u="none" strike="noStrike" kern="100" baseline="0" dirty="0">
                <a:cs typeface="B Nazanin" panose="00000400000000000000" pitchFamily="2" charset="-78"/>
              </a:rPr>
              <a:t>از مسائل اخلاقی مطرح شده در پيوند </a:t>
            </a:r>
            <a:r>
              <a:rPr lang="fa-IR" sz="2400" b="0" i="0" u="none" strike="noStrike" kern="100" baseline="0" dirty="0" err="1">
                <a:cs typeface="B Nazanin" panose="00000400000000000000" pitchFamily="2" charset="-78"/>
              </a:rPr>
              <a:t>بين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حيوانات</a:t>
            </a:r>
            <a:r>
              <a:rPr lang="fa-IR" sz="2400" b="0" i="0" u="none" strike="noStrike" kern="100" baseline="0" dirty="0">
                <a:cs typeface="B Nazanin" panose="00000400000000000000" pitchFamily="2" charset="-78"/>
              </a:rPr>
              <a:t> و انسان:</a:t>
            </a:r>
          </a:p>
          <a:p>
            <a:pPr marL="914400" lvl="2" indent="0">
              <a:buNone/>
            </a:pPr>
            <a:r>
              <a:rPr lang="fa-IR" sz="2400" b="0" i="0" u="none" strike="noStrike" kern="100" baseline="0" dirty="0">
                <a:cs typeface="B Nazanin" panose="00000400000000000000" pitchFamily="2" charset="-78"/>
              </a:rPr>
              <a:t>1) مسأله </a:t>
            </a:r>
            <a:r>
              <a:rPr lang="fa-IR" sz="2400" b="0" i="0" u="none" strike="noStrike" kern="100" baseline="0" dirty="0">
                <a:solidFill>
                  <a:srgbClr val="FF0000"/>
                </a:solidFill>
                <a:cs typeface="B Nazanin" panose="00000400000000000000" pitchFamily="2" charset="-78"/>
              </a:rPr>
              <a:t>حقوق </a:t>
            </a:r>
            <a:r>
              <a:rPr lang="fa-IR" sz="2400" b="0" i="0" u="none" strike="noStrike" kern="100" baseline="0" dirty="0" err="1">
                <a:solidFill>
                  <a:srgbClr val="FF0000"/>
                </a:solidFill>
                <a:cs typeface="B Nazanin" panose="00000400000000000000" pitchFamily="2" charset="-78"/>
              </a:rPr>
              <a:t>حيوانات</a:t>
            </a:r>
            <a:endParaRPr lang="fa-IR" sz="2400" b="0" i="0" u="none" strike="noStrike" kern="100" baseline="0" dirty="0">
              <a:solidFill>
                <a:srgbClr val="FF0000"/>
              </a:solidFill>
              <a:cs typeface="B Nazanin" panose="00000400000000000000" pitchFamily="2" charset="-78"/>
            </a:endParaRPr>
          </a:p>
          <a:p>
            <a:pPr marL="914400" lvl="2" indent="0">
              <a:buNone/>
            </a:pPr>
            <a:r>
              <a:rPr lang="fa-IR" sz="2400" b="0" i="0" u="none" strike="noStrike" kern="100" baseline="0" dirty="0">
                <a:cs typeface="B Nazanin" panose="00000400000000000000" pitchFamily="2" charset="-78"/>
              </a:rPr>
              <a:t>2) به هم زدن </a:t>
            </a:r>
            <a:r>
              <a:rPr lang="fa-IR" sz="2400" b="0" i="0" u="none" strike="noStrike" kern="100" baseline="0" dirty="0" err="1">
                <a:solidFill>
                  <a:srgbClr val="FF0000"/>
                </a:solidFill>
                <a:cs typeface="B Nazanin" panose="00000400000000000000" pitchFamily="2" charset="-78"/>
              </a:rPr>
              <a:t>آسايش</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حیوانها</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سودمندي</a:t>
            </a:r>
            <a:r>
              <a:rPr lang="fa-IR" sz="2400" b="0" i="0" u="none" strike="noStrike" kern="100" baseline="0" dirty="0">
                <a:cs typeface="B Nazanin" panose="00000400000000000000" pitchFamily="2" charset="-78"/>
              </a:rPr>
              <a:t> انسانها </a:t>
            </a:r>
          </a:p>
          <a:p>
            <a:pPr marL="914400" lvl="2" indent="0">
              <a:buNone/>
            </a:pPr>
            <a:r>
              <a:rPr lang="fa-IR" sz="2400" b="0" i="0" u="none" strike="noStrike" kern="100" baseline="0" dirty="0">
                <a:cs typeface="B Nazanin" panose="00000400000000000000" pitchFamily="2" charset="-78"/>
              </a:rPr>
              <a:t>3) احتمال بهره </a:t>
            </a:r>
            <a:r>
              <a:rPr lang="fa-IR" sz="2400" b="0" i="0" u="none" strike="noStrike" kern="100" baseline="0" dirty="0" err="1">
                <a:cs typeface="B Nazanin" panose="00000400000000000000" pitchFamily="2" charset="-78"/>
              </a:rPr>
              <a:t>كشي</a:t>
            </a:r>
            <a:r>
              <a:rPr lang="fa-IR" sz="2400" b="0" i="0" u="none" strike="noStrike" kern="100" baseline="0" dirty="0">
                <a:cs typeface="B Nazanin" panose="00000400000000000000" pitchFamily="2" charset="-78"/>
              </a:rPr>
              <a:t> و </a:t>
            </a:r>
            <a:r>
              <a:rPr lang="fa-IR" sz="2400" b="0" i="0" u="none" strike="noStrike" kern="100" baseline="0" dirty="0">
                <a:solidFill>
                  <a:srgbClr val="FF0000"/>
                </a:solidFill>
                <a:cs typeface="B Nazanin" panose="00000400000000000000" pitchFamily="2" charset="-78"/>
              </a:rPr>
              <a:t>استثمار </a:t>
            </a:r>
            <a:r>
              <a:rPr lang="fa-IR" sz="2400" b="0" i="0" u="none" strike="noStrike" kern="100" baseline="0" dirty="0" err="1">
                <a:solidFill>
                  <a:srgbClr val="FF0000"/>
                </a:solidFill>
                <a:cs typeface="B Nazanin" panose="00000400000000000000" pitchFamily="2" charset="-78"/>
              </a:rPr>
              <a:t>حيوانات</a:t>
            </a:r>
            <a:r>
              <a:rPr lang="fa-IR" sz="2400" b="0" i="0" u="none" strike="noStrike" kern="100" baseline="0" dirty="0">
                <a:solidFill>
                  <a:srgbClr val="FF0000"/>
                </a:solidFill>
                <a:cs typeface="B Nazanin" panose="00000400000000000000" pitchFamily="2" charset="-78"/>
              </a:rPr>
              <a:t> </a:t>
            </a:r>
          </a:p>
        </p:txBody>
      </p:sp>
      <p:sp>
        <p:nvSpPr>
          <p:cNvPr id="4" name="Footer Placeholder 3">
            <a:extLst>
              <a:ext uri="{FF2B5EF4-FFF2-40B4-BE49-F238E27FC236}">
                <a16:creationId xmlns:a16="http://schemas.microsoft.com/office/drawing/2014/main" id="{1AF9FAE7-FB60-A3A0-476E-D58848C0E89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145298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ED26-55C6-0DD5-1842-7DE89AAE2CFD}"/>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پيوند </a:t>
            </a:r>
            <a:r>
              <a:rPr lang="fa-IR" b="0" i="0" u="none" strike="noStrike" kern="100" baseline="0" dirty="0" err="1">
                <a:solidFill>
                  <a:srgbClr val="7030A0"/>
                </a:solidFill>
                <a:cs typeface="B Titr" panose="00000700000000000000" pitchFamily="2" charset="-78"/>
              </a:rPr>
              <a:t>بين</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حيوانات</a:t>
            </a:r>
            <a:r>
              <a:rPr lang="fa-IR" b="0" i="0" u="none" strike="noStrike" kern="100" baseline="0" dirty="0">
                <a:solidFill>
                  <a:srgbClr val="7030A0"/>
                </a:solidFill>
                <a:cs typeface="B Titr" panose="00000700000000000000" pitchFamily="2" charset="-78"/>
              </a:rPr>
              <a:t> و انسان   </a:t>
            </a:r>
          </a:p>
        </p:txBody>
      </p:sp>
      <p:sp>
        <p:nvSpPr>
          <p:cNvPr id="3" name="Text Placeholder 2">
            <a:extLst>
              <a:ext uri="{FF2B5EF4-FFF2-40B4-BE49-F238E27FC236}">
                <a16:creationId xmlns:a16="http://schemas.microsoft.com/office/drawing/2014/main" id="{797DC426-2FBE-BC67-4596-C5A8AEC46544}"/>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به </a:t>
            </a:r>
            <a:r>
              <a:rPr lang="fa-IR" sz="2800" b="0" i="0" u="none" strike="noStrike" kern="100" baseline="0" dirty="0" err="1">
                <a:cs typeface="B Nazanin" panose="00000400000000000000" pitchFamily="2" charset="-78"/>
              </a:rPr>
              <a:t>دلايل</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عملي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فيزيولوژيك</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وايمونولوژيك</a:t>
            </a:r>
            <a:r>
              <a:rPr lang="fa-IR" sz="2800" b="0" i="0" u="none" strike="noStrike" kern="100" baseline="0" dirty="0">
                <a:cs typeface="B Nazanin" panose="00000400000000000000" pitchFamily="2" charset="-78"/>
              </a:rPr>
              <a:t>، </a:t>
            </a:r>
            <a:r>
              <a:rPr lang="fa-IR" sz="2800" b="1" i="0" u="none" strike="noStrike" kern="100" baseline="0" dirty="0" err="1">
                <a:solidFill>
                  <a:srgbClr val="FF0000"/>
                </a:solidFill>
                <a:cs typeface="B Compset" panose="00000400000000000000" pitchFamily="2" charset="-78"/>
              </a:rPr>
              <a:t>خوك</a:t>
            </a:r>
            <a:r>
              <a:rPr lang="fa-IR" sz="2800" b="1" i="0" u="none" strike="noStrike" kern="100" baseline="0" dirty="0">
                <a:solidFill>
                  <a:srgbClr val="FF0000"/>
                </a:solidFill>
                <a:cs typeface="B Compset" panose="00000400000000000000" pitchFamily="2" charset="-78"/>
              </a:rPr>
              <a:t> مناسب </a:t>
            </a:r>
            <a:r>
              <a:rPr lang="fa-IR" sz="2800" b="1" i="0" u="none" strike="noStrike" kern="100" baseline="0" dirty="0" err="1">
                <a:solidFill>
                  <a:srgbClr val="FF0000"/>
                </a:solidFill>
                <a:cs typeface="B Compset" panose="00000400000000000000" pitchFamily="2" charset="-78"/>
              </a:rPr>
              <a:t>ترين</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گونه </a:t>
            </a:r>
            <a:r>
              <a:rPr lang="fa-IR" sz="2800" b="0" i="0" u="none" strike="noStrike" kern="100" baseline="0" dirty="0" err="1">
                <a:cs typeface="B Nazanin" panose="00000400000000000000" pitchFamily="2" charset="-78"/>
              </a:rPr>
              <a:t>براي</a:t>
            </a:r>
            <a:r>
              <a:rPr lang="fa-IR" sz="2800" b="0" i="0" u="none" strike="noStrike" kern="100" baseline="0" dirty="0">
                <a:cs typeface="B Nazanin" panose="00000400000000000000" pitchFamily="2" charset="-78"/>
              </a:rPr>
              <a:t> دادن عضو به انسان </a:t>
            </a:r>
            <a:r>
              <a:rPr lang="fa-IR" sz="2800" b="0" i="0" u="none" strike="noStrike" kern="100" baseline="0" dirty="0" err="1">
                <a:cs typeface="B Nazanin" panose="00000400000000000000" pitchFamily="2" charset="-78"/>
              </a:rPr>
              <a:t>مي</a:t>
            </a:r>
            <a:r>
              <a:rPr lang="fa-IR" sz="2800" b="0" i="0" u="none" strike="noStrike" kern="100" baseline="0" dirty="0">
                <a:cs typeface="B Nazanin" panose="00000400000000000000" pitchFamily="2" charset="-78"/>
              </a:rPr>
              <a:t> باشد.</a:t>
            </a:r>
          </a:p>
          <a:p>
            <a:pPr marR="0" lvl="0" rtl="1"/>
            <a:r>
              <a:rPr lang="fa-IR" sz="2800" b="0" i="0" u="none" strike="noStrike" kern="100" baseline="0" dirty="0" err="1">
                <a:cs typeface="B Nazanin" panose="00000400000000000000" pitchFamily="2" charset="-78"/>
              </a:rPr>
              <a:t>دستكاري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ژنتيك</a:t>
            </a:r>
            <a:r>
              <a:rPr lang="fa-IR" sz="2800" b="0" i="0" u="none" strike="noStrike" kern="100" baseline="0" dirty="0">
                <a:cs typeface="B Nazanin" panose="00000400000000000000" pitchFamily="2" charset="-78"/>
              </a:rPr>
              <a:t> در خوک </a:t>
            </a:r>
            <a:r>
              <a:rPr lang="fa-IR" sz="2800" b="0" i="0" u="none" strike="noStrike" kern="100" baseline="0" dirty="0" err="1">
                <a:cs typeface="B Nazanin" panose="00000400000000000000" pitchFamily="2" charset="-78"/>
              </a:rPr>
              <a:t>ممكن</a:t>
            </a:r>
            <a:r>
              <a:rPr lang="fa-IR" sz="2800" b="0" i="0" u="none" strike="noStrike" kern="100" baseline="0" dirty="0">
                <a:cs typeface="B Nazanin" panose="00000400000000000000" pitchFamily="2" charset="-78"/>
              </a:rPr>
              <a:t> است </a:t>
            </a:r>
            <a:r>
              <a:rPr lang="fa-IR" sz="2800" b="0" i="0" u="none" strike="noStrike" kern="100" baseline="0" dirty="0" err="1">
                <a:cs typeface="B Nazanin" panose="00000400000000000000" pitchFamily="2" charset="-78"/>
              </a:rPr>
              <a:t>اعضايي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ايجاد</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كند</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كه</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فوراً</a:t>
            </a:r>
            <a:r>
              <a:rPr lang="fa-IR" sz="2800" b="0" i="0" u="none" strike="noStrike" kern="100" baseline="0" dirty="0">
                <a:cs typeface="B Nazanin" panose="00000400000000000000" pitchFamily="2" charset="-78"/>
              </a:rPr>
              <a:t> توسط بدن انسان پس زده نشوند.   </a:t>
            </a:r>
          </a:p>
          <a:p>
            <a:pPr marR="0" lvl="0" rtl="1"/>
            <a:r>
              <a:rPr lang="fa-IR" sz="2800" b="0" i="0" u="none" strike="noStrike" kern="100" baseline="0" dirty="0">
                <a:cs typeface="B Nazanin" panose="00000400000000000000" pitchFamily="2" charset="-78"/>
              </a:rPr>
              <a:t>اما </a:t>
            </a:r>
            <a:r>
              <a:rPr lang="fa-IR" sz="2800" b="0" i="0" u="none" strike="noStrike" kern="100" baseline="0" dirty="0" err="1">
                <a:cs typeface="B Nazanin" panose="00000400000000000000" pitchFamily="2" charset="-78"/>
              </a:rPr>
              <a:t>حتي</a:t>
            </a:r>
            <a:r>
              <a:rPr lang="fa-IR" sz="2800" b="0" i="0" u="none" strike="noStrike" kern="100" baseline="0" dirty="0">
                <a:cs typeface="B Nazanin" panose="00000400000000000000" pitchFamily="2" charset="-78"/>
              </a:rPr>
              <a:t> اگر </a:t>
            </a:r>
            <a:r>
              <a:rPr lang="fa-IR" sz="2800" b="0" i="0" u="none" strike="noStrike" kern="100" baseline="0" dirty="0" err="1">
                <a:cs typeface="B Nazanin" panose="00000400000000000000" pitchFamily="2" charset="-78"/>
              </a:rPr>
              <a:t>اشكالات</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عملي</a:t>
            </a:r>
            <a:r>
              <a:rPr lang="fa-IR" sz="2800" b="0" i="0" u="none" strike="noStrike" kern="100" baseline="0" dirty="0">
                <a:cs typeface="B Nazanin" panose="00000400000000000000" pitchFamily="2" charset="-78"/>
              </a:rPr>
              <a:t> و </a:t>
            </a:r>
            <a:r>
              <a:rPr lang="fa-IR" sz="2800" b="0" i="0" u="none" strike="noStrike" kern="100" baseline="0" dirty="0" err="1">
                <a:cs typeface="B Nazanin" panose="00000400000000000000" pitchFamily="2" charset="-78"/>
              </a:rPr>
              <a:t>فيزيولوژيك</a:t>
            </a:r>
            <a:r>
              <a:rPr lang="fa-IR" sz="2800" b="0" i="0" u="none" strike="noStrike" kern="100" baseline="0" dirty="0">
                <a:cs typeface="B Nazanin" panose="00000400000000000000" pitchFamily="2" charset="-78"/>
              </a:rPr>
              <a:t> و </a:t>
            </a:r>
            <a:r>
              <a:rPr lang="fa-IR" sz="2800" b="0" i="0" u="none" strike="noStrike" kern="100" baseline="0" dirty="0" err="1">
                <a:cs typeface="B Nazanin" panose="00000400000000000000" pitchFamily="2" charset="-78"/>
              </a:rPr>
              <a:t>ايمونولوژيك</a:t>
            </a:r>
            <a:r>
              <a:rPr lang="fa-IR" sz="2800" b="0" i="0" u="none" strike="noStrike" kern="100" baseline="0" dirty="0">
                <a:cs typeface="B Nazanin" panose="00000400000000000000" pitchFamily="2" charset="-78"/>
              </a:rPr>
              <a:t> موجود رفع شود، </a:t>
            </a:r>
            <a:r>
              <a:rPr lang="fa-IR" sz="2800" b="0" i="0" u="none" strike="noStrike" kern="100" baseline="0" dirty="0">
                <a:solidFill>
                  <a:srgbClr val="FF0000"/>
                </a:solidFill>
                <a:cs typeface="B Nazanin" panose="00000400000000000000" pitchFamily="2" charset="-78"/>
              </a:rPr>
              <a:t>خطرات بس </a:t>
            </a:r>
            <a:r>
              <a:rPr lang="fa-IR" sz="2800" b="0" i="0" u="none" strike="noStrike" kern="100" baseline="0" dirty="0" err="1">
                <a:solidFill>
                  <a:srgbClr val="FF0000"/>
                </a:solidFill>
                <a:cs typeface="B Nazanin" panose="00000400000000000000" pitchFamily="2" charset="-78"/>
              </a:rPr>
              <a:t>وحشتناكي</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مانع عمده </a:t>
            </a:r>
            <a:r>
              <a:rPr lang="fa-IR" sz="2800" b="0" i="0" u="none" strike="noStrike" kern="100" baseline="0" dirty="0" err="1">
                <a:cs typeface="B Nazanin" panose="00000400000000000000" pitchFamily="2" charset="-78"/>
              </a:rPr>
              <a:t>اين</a:t>
            </a:r>
            <a:r>
              <a:rPr lang="fa-IR" sz="2800" b="0" i="0" u="none" strike="noStrike" kern="100" baseline="0" dirty="0">
                <a:cs typeface="B Nazanin" panose="00000400000000000000" pitchFamily="2" charset="-78"/>
              </a:rPr>
              <a:t> نوع پيوند </a:t>
            </a:r>
            <a:r>
              <a:rPr lang="fa-IR" sz="2800" b="0" i="0" u="none" strike="noStrike" kern="100" baseline="0" dirty="0" err="1">
                <a:cs typeface="B Nazanin" panose="00000400000000000000" pitchFamily="2" charset="-78"/>
              </a:rPr>
              <a:t>مي‌باشد</a:t>
            </a:r>
            <a:r>
              <a:rPr lang="fa-IR" sz="2800" b="0" i="0" u="none" strike="noStrike" kern="100" baseline="0" dirty="0">
                <a:cs typeface="B Nazanin" panose="00000400000000000000" pitchFamily="2" charset="-78"/>
              </a:rPr>
              <a:t> از جمله:</a:t>
            </a:r>
          </a:p>
          <a:p>
            <a:pPr marR="0" lvl="0" rtl="1"/>
            <a:endParaRPr lang="fa-IR" sz="2800" b="0" i="0" u="none" strike="noStrike" kern="100" baseline="0" dirty="0">
              <a:cs typeface="B Nazanin" panose="00000400000000000000" pitchFamily="2" charset="-78"/>
            </a:endParaRPr>
          </a:p>
          <a:p>
            <a:pPr marR="0" lvl="0" algn="ctr" rtl="1">
              <a:buFont typeface="Wingdings" panose="05000000000000000000" pitchFamily="2" charset="2"/>
              <a:buChar char="q"/>
            </a:pPr>
            <a:r>
              <a:rPr lang="fa-IR"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انتقال </a:t>
            </a:r>
            <a:r>
              <a:rPr lang="fa-IR" sz="2800" b="1" i="0" u="none" strike="noStrike" kern="100" baseline="0" dirty="0" err="1">
                <a:cs typeface="B Nazanin" panose="00000400000000000000" pitchFamily="2" charset="-78"/>
              </a:rPr>
              <a:t>ويروس</a:t>
            </a:r>
            <a:r>
              <a:rPr lang="fa-IR" sz="2800" b="1" i="0" u="none" strike="noStrike" kern="100" baseline="0" dirty="0">
                <a:cs typeface="B Nazanin" panose="00000400000000000000" pitchFamily="2" charset="-78"/>
              </a:rPr>
              <a:t> ها و </a:t>
            </a:r>
            <a:r>
              <a:rPr lang="fa-IR" sz="2800" b="1" i="0" u="none" strike="noStrike" kern="100" baseline="0" dirty="0" err="1">
                <a:cs typeface="B Nazanin" panose="00000400000000000000" pitchFamily="2" charset="-78"/>
              </a:rPr>
              <a:t>ساير</a:t>
            </a:r>
            <a:r>
              <a:rPr lang="fa-IR" sz="2800" b="1" i="0" u="none" strike="noStrike" kern="100" baseline="0" dirty="0">
                <a:cs typeface="B Nazanin" panose="00000400000000000000" pitchFamily="2" charset="-78"/>
              </a:rPr>
              <a:t> </a:t>
            </a:r>
            <a:r>
              <a:rPr lang="fa-IR" sz="2800" b="1" i="0" u="none" strike="noStrike" kern="100" baseline="0" dirty="0" err="1">
                <a:cs typeface="B Nazanin" panose="00000400000000000000" pitchFamily="2" charset="-78"/>
              </a:rPr>
              <a:t>پاتوژ</a:t>
            </a:r>
            <a:r>
              <a:rPr lang="fa-IR" sz="2800" b="1" i="0" u="none" strike="noStrike" kern="100" baseline="0" dirty="0">
                <a:cs typeface="B Nazanin" panose="00000400000000000000" pitchFamily="2" charset="-78"/>
              </a:rPr>
              <a:t> </a:t>
            </a:r>
            <a:r>
              <a:rPr lang="fa-IR" sz="2800" b="1" i="0" u="none" strike="noStrike" kern="100" baseline="0" dirty="0" err="1">
                <a:cs typeface="B Nazanin" panose="00000400000000000000" pitchFamily="2" charset="-78"/>
              </a:rPr>
              <a:t>نهاي</a:t>
            </a:r>
            <a:r>
              <a:rPr lang="fa-IR" sz="2800" b="1" i="0" u="none" strike="noStrike" kern="100" baseline="0" dirty="0">
                <a:cs typeface="B Nazanin" panose="00000400000000000000" pitchFamily="2" charset="-78"/>
              </a:rPr>
              <a:t> </a:t>
            </a:r>
            <a:r>
              <a:rPr lang="fa-IR" sz="2800" b="1" i="0" u="none" strike="noStrike" kern="100" baseline="0" dirty="0" err="1">
                <a:cs typeface="B Nazanin" panose="00000400000000000000" pitchFamily="2" charset="-78"/>
              </a:rPr>
              <a:t>حيواني</a:t>
            </a:r>
            <a:r>
              <a:rPr lang="fa-IR" sz="2800" b="1" i="0" u="none" strike="noStrike" kern="100" baseline="0" dirty="0">
                <a:cs typeface="B Nazanin" panose="00000400000000000000" pitchFamily="2" charset="-78"/>
              </a:rPr>
              <a:t> به انسان </a:t>
            </a:r>
            <a:endParaRPr lang="en-US" sz="2800" b="1"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8A8B419C-737F-AB0A-8149-D15B54146A0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38625011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B0F4-C58F-5606-2562-FD8101727B37}"/>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پيوند </a:t>
            </a:r>
            <a:r>
              <a:rPr lang="fa-IR" b="0" i="0" u="none" strike="noStrike" kern="100" baseline="0" dirty="0" err="1">
                <a:solidFill>
                  <a:srgbClr val="7030A0"/>
                </a:solidFill>
                <a:cs typeface="B Titr" panose="00000700000000000000" pitchFamily="2" charset="-78"/>
              </a:rPr>
              <a:t>بين</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حيوانات</a:t>
            </a:r>
            <a:r>
              <a:rPr lang="fa-IR" b="0" i="0" u="none" strike="noStrike" kern="100" baseline="0" dirty="0">
                <a:solidFill>
                  <a:srgbClr val="7030A0"/>
                </a:solidFill>
                <a:cs typeface="B Titr" panose="00000700000000000000" pitchFamily="2" charset="-78"/>
              </a:rPr>
              <a:t> و انسان   </a:t>
            </a:r>
          </a:p>
        </p:txBody>
      </p:sp>
      <p:sp>
        <p:nvSpPr>
          <p:cNvPr id="3" name="Text Placeholder 2">
            <a:extLst>
              <a:ext uri="{FF2B5EF4-FFF2-40B4-BE49-F238E27FC236}">
                <a16:creationId xmlns:a16="http://schemas.microsoft.com/office/drawing/2014/main" id="{78815BD6-BAED-ECDA-E691-9FBDD5220F28}"/>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خطرات انتقال عفونت:</a:t>
            </a:r>
          </a:p>
          <a:p>
            <a:pPr marR="0" lvl="0" rtl="1"/>
            <a:r>
              <a:rPr lang="fa-IR" sz="2400" b="0" i="0" u="none" strike="noStrike" kern="100" baseline="0" dirty="0">
                <a:cs typeface="B Nazanin" panose="00000400000000000000" pitchFamily="2" charset="-78"/>
              </a:rPr>
              <a:t>پيوند </a:t>
            </a:r>
            <a:r>
              <a:rPr lang="fa-IR" sz="2400" b="0" i="0" u="none" strike="noStrike" kern="100" baseline="0" dirty="0" err="1">
                <a:cs typeface="B Nazanin" panose="00000400000000000000" pitchFamily="2" charset="-78"/>
              </a:rPr>
              <a:t>بين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حيوان</a:t>
            </a:r>
            <a:r>
              <a:rPr lang="fa-IR" sz="2400" b="0" i="0" u="none" strike="noStrike" kern="100" baseline="0" dirty="0">
                <a:cs typeface="B Nazanin" panose="00000400000000000000" pitchFamily="2" charset="-78"/>
              </a:rPr>
              <a:t> و انسان، باعث </a:t>
            </a:r>
            <a:r>
              <a:rPr lang="fa-IR" sz="2400" b="1" i="0" u="none" strike="noStrike" kern="100" baseline="0" dirty="0">
                <a:solidFill>
                  <a:srgbClr val="FF0000"/>
                </a:solidFill>
                <a:cs typeface="B Compset" panose="00000400000000000000" pitchFamily="2" charset="-78"/>
              </a:rPr>
              <a:t>انتقال آسان </a:t>
            </a:r>
            <a:r>
              <a:rPr lang="fa-IR" sz="2400" b="1" i="0" u="none" strike="noStrike" kern="100" baseline="0" dirty="0" err="1">
                <a:solidFill>
                  <a:srgbClr val="FF0000"/>
                </a:solidFill>
                <a:cs typeface="B Compset" panose="00000400000000000000" pitchFamily="2" charset="-78"/>
              </a:rPr>
              <a:t>ويروسها</a:t>
            </a:r>
            <a:r>
              <a:rPr lang="fa-IR" sz="2400" b="1" i="0" u="none" strike="noStrike" kern="100" baseline="0" dirty="0">
                <a:solidFill>
                  <a:srgbClr val="FF0000"/>
                </a:solidFill>
                <a:cs typeface="B Compset" panose="00000400000000000000" pitchFamily="2" charset="-78"/>
              </a:rPr>
              <a:t> </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به انسان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شود چرا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موانع </a:t>
            </a:r>
            <a:r>
              <a:rPr lang="fa-IR" sz="2400" b="0" i="0" u="none" strike="noStrike" kern="100" baseline="0" dirty="0" err="1">
                <a:cs typeface="B Nazanin" panose="00000400000000000000" pitchFamily="2" charset="-78"/>
              </a:rPr>
              <a:t>فيزيولوژيك</a:t>
            </a:r>
            <a:r>
              <a:rPr lang="fa-IR" sz="2400" b="0" i="0" u="none" strike="noStrike" kern="100" baseline="0" dirty="0">
                <a:cs typeface="B Nazanin" panose="00000400000000000000" pitchFamily="2" charset="-78"/>
              </a:rPr>
              <a:t> و </a:t>
            </a:r>
            <a:r>
              <a:rPr lang="fa-IR" sz="2400" b="0" i="0" u="none" strike="noStrike" kern="100" baseline="0" dirty="0" err="1">
                <a:cs typeface="B Nazanin" panose="00000400000000000000" pitchFamily="2" charset="-78"/>
              </a:rPr>
              <a:t>طبيعي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ايمني</a:t>
            </a:r>
            <a:r>
              <a:rPr lang="fa-IR" sz="2400" b="0" i="0" u="none" strike="noStrike" kern="100" baseline="0" dirty="0">
                <a:cs typeface="B Nazanin" panose="00000400000000000000" pitchFamily="2" charset="-78"/>
              </a:rPr>
              <a:t> بدن در فرد </a:t>
            </a:r>
            <a:r>
              <a:rPr lang="fa-IR" sz="2400" b="0" i="0" u="none" strike="noStrike" kern="100" baseline="0" dirty="0" err="1">
                <a:cs typeface="B Nazanin" panose="00000400000000000000" pitchFamily="2" charset="-78"/>
              </a:rPr>
              <a:t>گيرنده</a:t>
            </a:r>
            <a:r>
              <a:rPr lang="fa-IR" sz="2400" b="0" i="0" u="none" strike="noStrike" kern="100" baseline="0" dirty="0">
                <a:cs typeface="B Nazanin" panose="00000400000000000000" pitchFamily="2" charset="-78"/>
              </a:rPr>
              <a:t> پيوند به </a:t>
            </a:r>
            <a:r>
              <a:rPr lang="fa-IR" sz="2400" b="0" i="0" u="none" strike="noStrike" kern="100" baseline="0" dirty="0" err="1">
                <a:cs typeface="B Nazanin" panose="00000400000000000000" pitchFamily="2" charset="-78"/>
              </a:rPr>
              <a:t>عللي</a:t>
            </a:r>
            <a:r>
              <a:rPr lang="fa-IR" sz="2400" b="0" i="0" u="none" strike="noStrike" kern="100" baseline="0" dirty="0">
                <a:cs typeface="B Nazanin" panose="00000400000000000000" pitchFamily="2" charset="-78"/>
              </a:rPr>
              <a:t> از </a:t>
            </a:r>
            <a:r>
              <a:rPr lang="fa-IR" sz="2400" b="1" i="0" u="none" strike="noStrike" kern="100" baseline="0" dirty="0">
                <a:cs typeface="B Compset" panose="00000400000000000000" pitchFamily="2" charset="-78"/>
              </a:rPr>
              <a:t>جمله </a:t>
            </a:r>
            <a:r>
              <a:rPr lang="fa-IR" sz="2400" b="1" i="0" u="none" strike="noStrike" kern="100" baseline="0" dirty="0" err="1">
                <a:solidFill>
                  <a:srgbClr val="FF0000"/>
                </a:solidFill>
                <a:cs typeface="B Compset" panose="00000400000000000000" pitchFamily="2" charset="-78"/>
              </a:rPr>
              <a:t>شيمي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درماني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تضعيف</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ميگردد</a:t>
            </a:r>
            <a:r>
              <a:rPr lang="fa-IR" sz="2400" b="0" i="0" u="none" strike="noStrike" kern="100" baseline="0" dirty="0">
                <a:cs typeface="B Nazanin" panose="00000400000000000000" pitchFamily="2" charset="-78"/>
              </a:rPr>
              <a:t>. </a:t>
            </a:r>
          </a:p>
          <a:p>
            <a:pPr marR="0" lvl="0" rtl="1"/>
            <a:r>
              <a:rPr lang="fa-IR" sz="2400" b="0" i="0" u="none" strike="noStrike" kern="100" baseline="0" dirty="0">
                <a:cs typeface="B Nazanin" panose="00000400000000000000" pitchFamily="2" charset="-78"/>
              </a:rPr>
              <a:t>از </a:t>
            </a:r>
            <a:r>
              <a:rPr lang="fa-IR" sz="2400" b="0" i="0" u="none" strike="noStrike" kern="100" baseline="0" dirty="0" err="1">
                <a:cs typeface="B Nazanin" panose="00000400000000000000" pitchFamily="2" charset="-78"/>
              </a:rPr>
              <a:t>سوي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ديگر</a:t>
            </a:r>
            <a:r>
              <a:rPr lang="fa-IR" sz="2400" b="0" i="0" u="none" strike="noStrike" kern="100" baseline="0" dirty="0">
                <a:cs typeface="B Nazanin" panose="00000400000000000000" pitchFamily="2" charset="-78"/>
              </a:rPr>
              <a:t> انتقال پاتوژن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عفونت </a:t>
            </a:r>
            <a:r>
              <a:rPr lang="fa-IR" sz="2400" b="1" i="0" u="none" strike="noStrike" kern="100" baseline="0" dirty="0" err="1">
                <a:solidFill>
                  <a:srgbClr val="FF0000"/>
                </a:solidFill>
                <a:cs typeface="B Compset" panose="00000400000000000000" pitchFamily="2" charset="-78"/>
              </a:rPr>
              <a:t>هاي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زنوز</a:t>
            </a:r>
            <a:r>
              <a:rPr lang="fa-IR" sz="2400" b="1" i="0" u="none" strike="noStrike" kern="100" baseline="0" dirty="0">
                <a:solidFill>
                  <a:srgbClr val="FF0000"/>
                </a:solidFill>
                <a:cs typeface="B Compset" panose="00000400000000000000" pitchFamily="2" charset="-78"/>
              </a:rPr>
              <a:t> به انسان</a:t>
            </a:r>
            <a:r>
              <a:rPr lang="fa-IR" sz="2400" b="0" i="0" u="none" strike="noStrike" kern="100" baseline="0" dirty="0">
                <a:cs typeface="B Nazanin" panose="00000400000000000000" pitchFamily="2" charset="-78"/>
              </a:rPr>
              <a:t>، از خطرات </a:t>
            </a:r>
            <a:r>
              <a:rPr lang="fa-IR" sz="2400" b="0" i="0" u="none" strike="noStrike" kern="100" baseline="0" dirty="0" err="1">
                <a:cs typeface="B Nazanin" panose="00000400000000000000" pitchFamily="2" charset="-78"/>
              </a:rPr>
              <a:t>بسيار</a:t>
            </a:r>
            <a:r>
              <a:rPr lang="fa-IR" sz="2400" b="0" i="0" u="none" strike="noStrike" kern="100" baseline="0" dirty="0">
                <a:cs typeface="B Nazanin" panose="00000400000000000000" pitchFamily="2" charset="-78"/>
              </a:rPr>
              <a:t> مهم </a:t>
            </a:r>
            <a:r>
              <a:rPr lang="fa-IR" sz="2400" b="0" i="0" u="none" strike="noStrike" kern="100" baseline="0" dirty="0" err="1">
                <a:cs typeface="B Nazanin" panose="00000400000000000000" pitchFamily="2" charset="-78"/>
              </a:rPr>
              <a:t>اينگونه</a:t>
            </a:r>
            <a:r>
              <a:rPr lang="fa-IR" sz="2400" b="0" i="0" u="none" strike="noStrike" kern="100" baseline="0" dirty="0">
                <a:cs typeface="B Nazanin" panose="00000400000000000000" pitchFamily="2" charset="-78"/>
              </a:rPr>
              <a:t> پيوند محسوب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شود. </a:t>
            </a:r>
          </a:p>
          <a:p>
            <a:pPr marR="0" lvl="0" rtl="1"/>
            <a:r>
              <a:rPr lang="fa-IR" sz="2400" b="1" i="0" u="none" strike="noStrike" kern="100" baseline="0" dirty="0" err="1">
                <a:solidFill>
                  <a:srgbClr val="FF0000"/>
                </a:solidFill>
                <a:cs typeface="B Compset" panose="00000400000000000000" pitchFamily="2" charset="-78"/>
              </a:rPr>
              <a:t>پاتوژ</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نهاي</a:t>
            </a:r>
            <a:r>
              <a:rPr lang="fa-IR" sz="2400" b="1" i="0" u="none" strike="noStrike" kern="100" baseline="0" dirty="0">
                <a:solidFill>
                  <a:srgbClr val="FF0000"/>
                </a:solidFill>
                <a:cs typeface="B Compset" panose="00000400000000000000" pitchFamily="2" charset="-78"/>
              </a:rPr>
              <a:t> خاموش</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بدن </a:t>
            </a:r>
            <a:r>
              <a:rPr lang="fa-IR" sz="2400" b="0" i="0" u="none" strike="noStrike" kern="100" baseline="0" dirty="0" err="1">
                <a:cs typeface="B Nazanin" panose="00000400000000000000" pitchFamily="2" charset="-78"/>
              </a:rPr>
              <a:t>حيوانات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ممكن</a:t>
            </a:r>
            <a:r>
              <a:rPr lang="fa-IR" sz="2400" b="0" i="0" u="none" strike="noStrike" kern="100" baseline="0" dirty="0">
                <a:cs typeface="B Nazanin" panose="00000400000000000000" pitchFamily="2" charset="-78"/>
              </a:rPr>
              <a:t> است به </a:t>
            </a:r>
            <a:r>
              <a:rPr lang="fa-IR" sz="2400" b="0" i="0" u="none" strike="noStrike" kern="100" baseline="0" dirty="0" err="1">
                <a:cs typeface="B Nazanin" panose="00000400000000000000" pitchFamily="2" charset="-78"/>
              </a:rPr>
              <a:t>بيماريهاي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خطرناكي</a:t>
            </a:r>
            <a:r>
              <a:rPr lang="fa-IR" sz="2400" b="0" i="0" u="none" strike="noStrike" kern="100" baseline="0" dirty="0">
                <a:cs typeface="B Nazanin" panose="00000400000000000000" pitchFamily="2" charset="-78"/>
              </a:rPr>
              <a:t> در انسان منجر شوند( جهش).</a:t>
            </a:r>
          </a:p>
          <a:p>
            <a:pPr marR="0" lvl="0" rtl="1"/>
            <a:endParaRPr lang="fa-IR" sz="2400" kern="100" dirty="0"/>
          </a:p>
          <a:p>
            <a:r>
              <a:rPr lang="fa-IR" sz="2400" b="0" i="0" u="none" strike="noStrike" kern="100" baseline="0" dirty="0">
                <a:solidFill>
                  <a:srgbClr val="FF0000"/>
                </a:solidFill>
                <a:cs typeface="B Nazanin" panose="00000400000000000000" pitchFamily="2" charset="-78"/>
              </a:rPr>
              <a:t>خطر انتقال عفونت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خطرناك</a:t>
            </a:r>
            <a:r>
              <a:rPr lang="fa-IR" sz="2400" b="0" i="0" u="none" strike="noStrike" kern="100" baseline="0" dirty="0">
                <a:cs typeface="B Nazanin" panose="00000400000000000000" pitchFamily="2" charset="-78"/>
              </a:rPr>
              <a:t> بودن پيوند عضو از </a:t>
            </a:r>
            <a:r>
              <a:rPr lang="fa-IR" sz="2400" b="0" i="0" u="none" strike="noStrike" kern="100" baseline="0" dirty="0" err="1">
                <a:cs typeface="B Nazanin" panose="00000400000000000000" pitchFamily="2" charset="-78"/>
              </a:rPr>
              <a:t>حيوان</a:t>
            </a:r>
            <a:r>
              <a:rPr lang="fa-IR" sz="2400" b="0" i="0" u="none" strike="noStrike" kern="100" baseline="0" dirty="0">
                <a:cs typeface="B Nazanin" panose="00000400000000000000" pitchFamily="2" charset="-78"/>
              </a:rPr>
              <a:t> به انسان را نه تنها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انسان </a:t>
            </a:r>
            <a:r>
              <a:rPr lang="fa-IR" sz="2400" b="0" i="0" u="none" strike="noStrike" kern="100" baseline="0" dirty="0" err="1">
                <a:cs typeface="B Nazanin" panose="00000400000000000000" pitchFamily="2" charset="-78"/>
              </a:rPr>
              <a:t>گيرنده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حتي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ساير</a:t>
            </a:r>
            <a:r>
              <a:rPr lang="fa-IR" sz="2400" b="1" i="0" u="none" strike="noStrike" kern="100" baseline="0" dirty="0">
                <a:solidFill>
                  <a:srgbClr val="FF0000"/>
                </a:solidFill>
                <a:cs typeface="B Compset" panose="00000400000000000000" pitchFamily="2" charset="-78"/>
              </a:rPr>
              <a:t> انسانها به </a:t>
            </a:r>
            <a:r>
              <a:rPr lang="fa-IR" sz="2400" b="1" i="0" u="none" strike="noStrike" kern="100" baseline="0" dirty="0" err="1">
                <a:solidFill>
                  <a:srgbClr val="FF0000"/>
                </a:solidFill>
                <a:cs typeface="B Compset" panose="00000400000000000000" pitchFamily="2" charset="-78"/>
              </a:rPr>
              <a:t>ويژه</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اطرافيان</a:t>
            </a:r>
            <a:r>
              <a:rPr lang="fa-IR" sz="2400" b="1" i="0" u="none" strike="noStrike" kern="100" baseline="0" dirty="0">
                <a:solidFill>
                  <a:srgbClr val="FF0000"/>
                </a:solidFill>
                <a:cs typeface="B Compset" panose="00000400000000000000" pitchFamily="2" charset="-78"/>
              </a:rPr>
              <a:t> فرد </a:t>
            </a:r>
            <a:r>
              <a:rPr lang="fa-IR" sz="2400" b="1" i="0" u="none" strike="noStrike" kern="100" baseline="0" dirty="0" err="1">
                <a:solidFill>
                  <a:srgbClr val="FF0000"/>
                </a:solidFill>
                <a:cs typeface="B Compset" panose="00000400000000000000" pitchFamily="2" charset="-78"/>
              </a:rPr>
              <a:t>گيرنده</a:t>
            </a:r>
            <a:r>
              <a:rPr lang="fa-IR" sz="2400" b="1" i="0" u="none" strike="noStrike" kern="100" baseline="0" dirty="0">
                <a:solidFill>
                  <a:srgbClr val="FF0000"/>
                </a:solidFill>
                <a:cs typeface="B Compset" panose="00000400000000000000" pitchFamily="2" charset="-78"/>
              </a:rPr>
              <a:t> پيوند</a:t>
            </a:r>
            <a:r>
              <a:rPr lang="fa-IR" sz="2400" b="0" i="0" u="none" strike="noStrike" kern="100" baseline="0" dirty="0">
                <a:cs typeface="B Nazanin" panose="00000400000000000000" pitchFamily="2" charset="-78"/>
              </a:rPr>
              <a:t>  به طور </a:t>
            </a:r>
            <a:r>
              <a:rPr lang="fa-IR" sz="2400" b="0" i="0" u="none" strike="noStrike" kern="100" baseline="0" dirty="0" err="1">
                <a:cs typeface="B Nazanin" panose="00000400000000000000" pitchFamily="2" charset="-78"/>
              </a:rPr>
              <a:t>جدي</a:t>
            </a:r>
            <a:r>
              <a:rPr lang="fa-IR" sz="2400" b="0" i="0" u="none" strike="noStrike" kern="100" baseline="0" dirty="0">
                <a:cs typeface="B Nazanin" panose="00000400000000000000" pitchFamily="2" charset="-78"/>
              </a:rPr>
              <a:t> مطرح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سازد.</a:t>
            </a:r>
          </a:p>
          <a:p>
            <a:pPr marR="0" lvl="0" rtl="1"/>
            <a:endParaRPr lang="fa-IR"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2176A547-F677-ABC8-B9F1-E3B04930EE5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06299564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94D68-6E1E-9CB7-63C1-2155565453F0}"/>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پيوند </a:t>
            </a:r>
            <a:r>
              <a:rPr lang="fa-IR" b="0" i="0" u="none" strike="noStrike" kern="100" baseline="0" dirty="0" err="1">
                <a:solidFill>
                  <a:srgbClr val="7030A0"/>
                </a:solidFill>
                <a:cs typeface="B Titr" panose="00000700000000000000" pitchFamily="2" charset="-78"/>
              </a:rPr>
              <a:t>بين</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حيوانات</a:t>
            </a:r>
            <a:r>
              <a:rPr lang="fa-IR" b="0" i="0" u="none" strike="noStrike" kern="100" baseline="0" dirty="0">
                <a:solidFill>
                  <a:srgbClr val="7030A0"/>
                </a:solidFill>
                <a:cs typeface="B Titr" panose="00000700000000000000" pitchFamily="2" charset="-78"/>
              </a:rPr>
              <a:t> و انسان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24DEA9C0-8EED-D895-1A8A-BFBFF64ECF8D}"/>
              </a:ext>
            </a:extLst>
          </p:cNvPr>
          <p:cNvSpPr>
            <a:spLocks noGrp="1"/>
          </p:cNvSpPr>
          <p:nvPr>
            <p:ph type="body" idx="1"/>
          </p:nvPr>
        </p:nvSpPr>
        <p:spPr/>
        <p:txBody>
          <a:bodyPr>
            <a:normAutofit/>
          </a:bodyPr>
          <a:lstStyle/>
          <a:p>
            <a:pPr marR="0" lvl="0" rtl="1"/>
            <a:endParaRPr lang="fa-IR" sz="2800" b="0" i="0" u="none" strike="noStrike" kern="100" baseline="0" dirty="0">
              <a:cs typeface="B Nazanin" panose="00000400000000000000" pitchFamily="2" charset="-78"/>
            </a:endParaRPr>
          </a:p>
          <a:p>
            <a:pPr marR="0" lvl="0" rtl="1"/>
            <a:r>
              <a:rPr lang="fa-IR" sz="2800" b="1" i="0" u="none" strike="noStrike" kern="100" baseline="0" dirty="0" err="1">
                <a:solidFill>
                  <a:srgbClr val="FF0000"/>
                </a:solidFill>
                <a:cs typeface="B Compset" panose="00000400000000000000" pitchFamily="2" charset="-78"/>
              </a:rPr>
              <a:t>مسائله</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باليني</a:t>
            </a:r>
            <a:r>
              <a:rPr lang="fa-IR" sz="2800" b="1" i="0" u="none" strike="noStrike" kern="100" baseline="0" dirty="0">
                <a:solidFill>
                  <a:srgbClr val="FF0000"/>
                </a:solidFill>
                <a:cs typeface="B Compset" panose="00000400000000000000" pitchFamily="2" charset="-78"/>
              </a:rPr>
              <a:t> و </a:t>
            </a:r>
            <a:r>
              <a:rPr lang="fa-IR" sz="2800" b="1" i="0" u="none" strike="noStrike" kern="100" baseline="0" dirty="0" err="1">
                <a:solidFill>
                  <a:srgbClr val="FF0000"/>
                </a:solidFill>
                <a:cs typeface="B Compset" panose="00000400000000000000" pitchFamily="2" charset="-78"/>
              </a:rPr>
              <a:t>اخلاقي</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فراواني</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a:t>
            </a:r>
          </a:p>
          <a:p>
            <a:pPr marR="0" lvl="0" algn="ctr" rtl="1">
              <a:buFont typeface="Wingdings" panose="05000000000000000000" pitchFamily="2" charset="2"/>
              <a:buChar char="q"/>
            </a:pPr>
            <a:r>
              <a:rPr lang="fa-IR" sz="2800" b="0" i="0" u="none" strike="noStrike" kern="100" baseline="0" dirty="0">
                <a:cs typeface="B Nazanin" panose="00000400000000000000" pitchFamily="2" charset="-78"/>
              </a:rPr>
              <a:t>تعارض </a:t>
            </a:r>
            <a:r>
              <a:rPr lang="fa-IR" sz="2800" b="0" i="0" u="none" strike="noStrike" kern="100" baseline="0" dirty="0" err="1">
                <a:cs typeface="B Nazanin" panose="00000400000000000000" pitchFamily="2" charset="-78"/>
              </a:rPr>
              <a:t>بين</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اتونومي</a:t>
            </a:r>
            <a:r>
              <a:rPr lang="fa-IR" sz="2800" b="0" i="0" u="none" strike="noStrike" kern="100" baseline="0" dirty="0">
                <a:cs typeface="B Nazanin" panose="00000400000000000000" pitchFamily="2" charset="-78"/>
              </a:rPr>
              <a:t> و </a:t>
            </a:r>
            <a:r>
              <a:rPr lang="fa-IR" sz="2800" b="0" i="0" u="none" strike="noStrike" kern="100" baseline="0" dirty="0" err="1">
                <a:cs typeface="B Nazanin" panose="00000400000000000000" pitchFamily="2" charset="-78"/>
              </a:rPr>
              <a:t>خواسته‌هاي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فردي</a:t>
            </a:r>
            <a:r>
              <a:rPr lang="fa-IR" sz="2800" b="0" i="0" u="none" strike="noStrike" kern="100" baseline="0" dirty="0">
                <a:cs typeface="B Nazanin" panose="00000400000000000000" pitchFamily="2" charset="-78"/>
              </a:rPr>
              <a:t> با خواسته </a:t>
            </a:r>
            <a:r>
              <a:rPr lang="fa-IR" sz="2800" b="0" i="0" u="none" strike="noStrike" kern="100" baseline="0" dirty="0" err="1">
                <a:cs typeface="B Nazanin" panose="00000400000000000000" pitchFamily="2" charset="-78"/>
              </a:rPr>
              <a:t>هاي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عمومي</a:t>
            </a:r>
            <a:r>
              <a:rPr lang="fa-IR" sz="2800" b="0" i="0" u="none" strike="noStrike" kern="100" baseline="0" dirty="0">
                <a:cs typeface="B Nazanin" panose="00000400000000000000" pitchFamily="2" charset="-78"/>
              </a:rPr>
              <a:t> جامعه </a:t>
            </a:r>
            <a:endParaRPr lang="en-US"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6253814E-A2F2-3603-F65E-24FBF6FB91F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5733552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08186-9EDB-F5B2-38DA-B7C073420EE1}"/>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سایر علل مخالفت با پيوند </a:t>
            </a:r>
            <a:r>
              <a:rPr lang="fa-IR" b="0" i="0" u="none" strike="noStrike" kern="100" baseline="0" dirty="0" err="1">
                <a:solidFill>
                  <a:srgbClr val="7030A0"/>
                </a:solidFill>
                <a:cs typeface="B Titr" panose="00000700000000000000" pitchFamily="2" charset="-78"/>
              </a:rPr>
              <a:t>بين</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حيوانات</a:t>
            </a:r>
            <a:r>
              <a:rPr lang="fa-IR" b="0" i="0" u="none" strike="noStrike" kern="100" baseline="0" dirty="0">
                <a:solidFill>
                  <a:srgbClr val="7030A0"/>
                </a:solidFill>
                <a:cs typeface="B Titr" panose="00000700000000000000" pitchFamily="2" charset="-78"/>
              </a:rPr>
              <a:t> و انسان   </a:t>
            </a:r>
          </a:p>
        </p:txBody>
      </p:sp>
      <p:sp>
        <p:nvSpPr>
          <p:cNvPr id="3" name="Text Placeholder 2">
            <a:extLst>
              <a:ext uri="{FF2B5EF4-FFF2-40B4-BE49-F238E27FC236}">
                <a16:creationId xmlns:a16="http://schemas.microsoft.com/office/drawing/2014/main" id="{127F6190-779C-A480-ABD1-8CC0B6EF4219}"/>
              </a:ext>
            </a:extLst>
          </p:cNvPr>
          <p:cNvSpPr>
            <a:spLocks noGrp="1"/>
          </p:cNvSpPr>
          <p:nvPr>
            <p:ph type="body" idx="1"/>
          </p:nvPr>
        </p:nvSpPr>
        <p:spPr>
          <a:xfrm>
            <a:off x="838200" y="2167127"/>
            <a:ext cx="10515600" cy="4009835"/>
          </a:xfrm>
        </p:spPr>
        <p:txBody>
          <a:bodyPr>
            <a:normAutofit/>
          </a:bodyPr>
          <a:lstStyle/>
          <a:p>
            <a:pPr marR="0" lvl="0" rtl="1"/>
            <a:r>
              <a:rPr lang="fa-IR" sz="2800" b="1" i="0" u="none" strike="noStrike" kern="100" baseline="0" dirty="0">
                <a:cs typeface="B Nazanin" panose="00000400000000000000" pitchFamily="2" charset="-78"/>
              </a:rPr>
              <a:t>سایر علل مخالفت با پيوند </a:t>
            </a:r>
            <a:r>
              <a:rPr lang="fa-IR" sz="2800" b="1" i="0" u="none" strike="noStrike" kern="100" baseline="0" dirty="0" err="1">
                <a:cs typeface="B Nazanin" panose="00000400000000000000" pitchFamily="2" charset="-78"/>
              </a:rPr>
              <a:t>بين</a:t>
            </a:r>
            <a:r>
              <a:rPr lang="fa-IR" sz="2800" b="1" i="0" u="none" strike="noStrike" kern="100" baseline="0" dirty="0">
                <a:cs typeface="B Nazanin" panose="00000400000000000000" pitchFamily="2" charset="-78"/>
              </a:rPr>
              <a:t> </a:t>
            </a:r>
            <a:r>
              <a:rPr lang="fa-IR" sz="2800" b="1" i="0" u="none" strike="noStrike" kern="100" baseline="0" dirty="0" err="1">
                <a:cs typeface="B Nazanin" panose="00000400000000000000" pitchFamily="2" charset="-78"/>
              </a:rPr>
              <a:t>حيوان</a:t>
            </a:r>
            <a:r>
              <a:rPr lang="fa-IR" sz="2800" b="1" i="0" u="none" strike="noStrike" kern="100" baseline="0" dirty="0">
                <a:cs typeface="B Nazanin" panose="00000400000000000000" pitchFamily="2" charset="-78"/>
              </a:rPr>
              <a:t> و انسان:</a:t>
            </a:r>
          </a:p>
          <a:p>
            <a:pPr marR="0" lvl="0" rtl="1"/>
            <a:endParaRPr lang="fa-IR" sz="2800" b="1" i="0" u="none" strike="noStrike" kern="100" baseline="0" dirty="0">
              <a:cs typeface="B Nazanin" panose="00000400000000000000" pitchFamily="2" charset="-78"/>
            </a:endParaRPr>
          </a:p>
          <a:p>
            <a:pPr marL="914400" lvl="2" indent="0">
              <a:buNone/>
            </a:pPr>
            <a:r>
              <a:rPr lang="fa-IR" sz="2800" b="0" i="0" u="none" strike="noStrike" kern="100" baseline="0" dirty="0">
                <a:cs typeface="B Nazanin" panose="00000400000000000000" pitchFamily="2" charset="-78"/>
              </a:rPr>
              <a:t>1</a:t>
            </a:r>
            <a:r>
              <a:rPr lang="fa-IR" sz="2600" b="0" i="0" u="none" strike="noStrike" kern="100" baseline="0" dirty="0">
                <a:cs typeface="B Nazanin" panose="00000400000000000000" pitchFamily="2" charset="-78"/>
              </a:rPr>
              <a:t>) بحث</a:t>
            </a:r>
            <a:r>
              <a:rPr lang="fa-IR" sz="2600" b="0" i="0" u="none" strike="noStrike" kern="100" baseline="30000" dirty="0">
                <a:latin typeface="Times New Roman" panose="02020603050405020304" pitchFamily="18" charset="0"/>
                <a:cs typeface="B Nazanin" panose="00000400000000000000" pitchFamily="2" charset="-78"/>
              </a:rPr>
              <a:t> </a:t>
            </a:r>
            <a:r>
              <a:rPr lang="en-US" sz="2600" b="0" i="0" u="none" strike="noStrike" kern="100" baseline="0" dirty="0">
                <a:latin typeface="Times New Roman" panose="02020603050405020304" pitchFamily="18" charset="0"/>
                <a:cs typeface="B Nazanin" panose="00000400000000000000" pitchFamily="2" charset="-78"/>
              </a:rPr>
              <a:t>'</a:t>
            </a:r>
            <a:r>
              <a:rPr lang="en-US" sz="2600" b="0" i="0" u="none" strike="noStrike" kern="100" baseline="0" dirty="0">
                <a:latin typeface="Calibri" panose="020F0502020204030204" pitchFamily="34" charset="0"/>
                <a:cs typeface="B Compset" panose="00000400000000000000" pitchFamily="2" charset="-78"/>
              </a:rPr>
              <a:t>Unnaturalness</a:t>
            </a:r>
            <a:r>
              <a:rPr lang="en-US" sz="2600" b="0" i="0" u="none" strike="noStrike" kern="100" baseline="0" dirty="0">
                <a:latin typeface="Times New Roman" panose="02020603050405020304" pitchFamily="18" charset="0"/>
                <a:cs typeface="B Nazanin" panose="00000400000000000000" pitchFamily="2" charset="-78"/>
              </a:rPr>
              <a:t>'</a:t>
            </a:r>
            <a:r>
              <a:rPr lang="fa-IR" sz="2600" b="0" i="0" u="none" strike="noStrike" kern="100" baseline="0" dirty="0">
                <a:latin typeface="Times New Roman" panose="02020603050405020304" pitchFamily="18" charset="0"/>
                <a:cs typeface="B Nazanin" panose="00000400000000000000" pitchFamily="2" charset="-78"/>
              </a:rPr>
              <a:t> </a:t>
            </a:r>
            <a:r>
              <a:rPr lang="fa-IR" sz="2600" b="0" i="0" u="none" strike="noStrike" kern="100" baseline="0" dirty="0" err="1">
                <a:latin typeface="Times New Roman" panose="02020603050405020304" pitchFamily="18" charset="0"/>
                <a:cs typeface="B Nazanin" panose="00000400000000000000" pitchFamily="2" charset="-78"/>
              </a:rPr>
              <a:t>يا</a:t>
            </a:r>
            <a:r>
              <a:rPr lang="fa-IR" sz="2600" b="0" i="0" u="none" strike="noStrike" kern="100" baseline="0" dirty="0">
                <a:latin typeface="Times New Roman" panose="02020603050405020304" pitchFamily="18" charset="0"/>
                <a:cs typeface="B Nazanin" panose="00000400000000000000" pitchFamily="2" charset="-78"/>
              </a:rPr>
              <a:t> به </a:t>
            </a:r>
            <a:r>
              <a:rPr lang="fa-IR" sz="2600" b="0" i="0" u="none" strike="noStrike" kern="100" baseline="0" dirty="0" err="1">
                <a:latin typeface="Times New Roman" panose="02020603050405020304" pitchFamily="18" charset="0"/>
                <a:cs typeface="B Nazanin" panose="00000400000000000000" pitchFamily="2" charset="-78"/>
              </a:rPr>
              <a:t>عبارتي</a:t>
            </a:r>
            <a:r>
              <a:rPr lang="fa-IR" sz="2600" b="0" i="0" u="none" strike="noStrike" kern="100" baseline="0" dirty="0">
                <a:latin typeface="Times New Roman" panose="02020603050405020304" pitchFamily="18" charset="0"/>
                <a:cs typeface="B Nazanin" panose="00000400000000000000" pitchFamily="2" charset="-78"/>
              </a:rPr>
              <a:t>؛ برخلاف </a:t>
            </a:r>
            <a:r>
              <a:rPr lang="fa-IR" sz="2600" b="0" i="0" u="none" strike="noStrike" kern="100" baseline="0" dirty="0">
                <a:solidFill>
                  <a:srgbClr val="FF0000"/>
                </a:solidFill>
                <a:latin typeface="Times New Roman" panose="02020603050405020304" pitchFamily="18" charset="0"/>
                <a:cs typeface="B Nazanin" panose="00000400000000000000" pitchFamily="2" charset="-78"/>
              </a:rPr>
              <a:t>اصول </a:t>
            </a:r>
            <a:r>
              <a:rPr lang="fa-IR" sz="2600" b="0" i="0" u="none" strike="noStrike" kern="100" baseline="0" dirty="0" err="1">
                <a:solidFill>
                  <a:srgbClr val="FF0000"/>
                </a:solidFill>
                <a:latin typeface="Times New Roman" panose="02020603050405020304" pitchFamily="18" charset="0"/>
                <a:cs typeface="B Nazanin" panose="00000400000000000000" pitchFamily="2" charset="-78"/>
              </a:rPr>
              <a:t>طبيعت</a:t>
            </a:r>
            <a:r>
              <a:rPr lang="fa-IR" sz="2600" b="0" i="0" u="none" strike="noStrike" kern="100" baseline="0" dirty="0">
                <a:solidFill>
                  <a:srgbClr val="FF0000"/>
                </a:solidFill>
                <a:latin typeface="Times New Roman" panose="02020603050405020304" pitchFamily="18" charset="0"/>
                <a:cs typeface="B Nazanin" panose="00000400000000000000" pitchFamily="2" charset="-78"/>
              </a:rPr>
              <a:t> ( خلقت) </a:t>
            </a:r>
            <a:r>
              <a:rPr lang="fa-IR" sz="2600" b="0" i="0" u="none" strike="noStrike" kern="100" baseline="0" dirty="0">
                <a:latin typeface="Times New Roman" panose="02020603050405020304" pitchFamily="18" charset="0"/>
                <a:cs typeface="B Nazanin" panose="00000400000000000000" pitchFamily="2" charset="-78"/>
              </a:rPr>
              <a:t>بودن </a:t>
            </a:r>
            <a:r>
              <a:rPr lang="fa-IR" sz="2600" b="0" i="0" u="none" strike="noStrike" kern="100" baseline="0" dirty="0" err="1">
                <a:latin typeface="Times New Roman" panose="02020603050405020304" pitchFamily="18" charset="0"/>
                <a:cs typeface="B Nazanin" panose="00000400000000000000" pitchFamily="2" charset="-78"/>
              </a:rPr>
              <a:t>اين</a:t>
            </a:r>
            <a:r>
              <a:rPr lang="fa-IR" sz="2600" b="0" i="0" u="none" strike="noStrike" kern="100" baseline="0" dirty="0">
                <a:latin typeface="Times New Roman" panose="02020603050405020304" pitchFamily="18" charset="0"/>
                <a:cs typeface="B Nazanin" panose="00000400000000000000" pitchFamily="2" charset="-78"/>
              </a:rPr>
              <a:t> عمل </a:t>
            </a:r>
          </a:p>
          <a:p>
            <a:pPr marL="914400" lvl="2" indent="0">
              <a:buNone/>
            </a:pPr>
            <a:r>
              <a:rPr lang="fa-IR" sz="2600" b="0" i="0" u="none" strike="noStrike" kern="100" baseline="0" dirty="0">
                <a:cs typeface="B Nazanin" panose="00000400000000000000" pitchFamily="2" charset="-78"/>
              </a:rPr>
              <a:t>2) بحث نامشخص شدن </a:t>
            </a:r>
            <a:r>
              <a:rPr lang="fa-IR" sz="2600" b="0" i="0" u="none" strike="noStrike" kern="100" baseline="0" dirty="0">
                <a:solidFill>
                  <a:srgbClr val="FF0000"/>
                </a:solidFill>
                <a:cs typeface="B Nazanin" panose="00000400000000000000" pitchFamily="2" charset="-78"/>
              </a:rPr>
              <a:t>حد و مرز </a:t>
            </a:r>
            <a:r>
              <a:rPr lang="fa-IR" sz="2600" b="0" i="0" u="none" strike="noStrike" kern="100" baseline="0" dirty="0" err="1">
                <a:solidFill>
                  <a:srgbClr val="FF0000"/>
                </a:solidFill>
                <a:cs typeface="B Nazanin" panose="00000400000000000000" pitchFamily="2" charset="-78"/>
              </a:rPr>
              <a:t>بين</a:t>
            </a:r>
            <a:r>
              <a:rPr lang="fa-IR" sz="2600" b="0" i="0" u="none" strike="noStrike" kern="100" baseline="0" dirty="0">
                <a:solidFill>
                  <a:srgbClr val="FF0000"/>
                </a:solidFill>
                <a:cs typeface="B Nazanin" panose="00000400000000000000" pitchFamily="2" charset="-78"/>
              </a:rPr>
              <a:t> گونه </a:t>
            </a:r>
            <a:r>
              <a:rPr lang="fa-IR" sz="2600" b="0" i="0" u="none" strike="noStrike" kern="100" baseline="0" dirty="0" err="1">
                <a:solidFill>
                  <a:srgbClr val="FF0000"/>
                </a:solidFill>
                <a:cs typeface="B Nazanin" panose="00000400000000000000" pitchFamily="2" charset="-78"/>
              </a:rPr>
              <a:t>هاي</a:t>
            </a:r>
            <a:r>
              <a:rPr lang="fa-IR" sz="2600" b="0" i="0" u="none" strike="noStrike" kern="100" baseline="0" dirty="0">
                <a:solidFill>
                  <a:srgbClr val="FF0000"/>
                </a:solidFill>
                <a:cs typeface="B Nazanin" panose="00000400000000000000" pitchFamily="2" charset="-78"/>
              </a:rPr>
              <a:t> </a:t>
            </a:r>
            <a:r>
              <a:rPr lang="fa-IR" sz="2600" b="0" i="0" u="none" strike="noStrike" kern="100" baseline="0" dirty="0" err="1">
                <a:solidFill>
                  <a:srgbClr val="FF0000"/>
                </a:solidFill>
                <a:cs typeface="B Nazanin" panose="00000400000000000000" pitchFamily="2" charset="-78"/>
              </a:rPr>
              <a:t>حيواني</a:t>
            </a:r>
            <a:r>
              <a:rPr lang="fa-IR" sz="2600" b="0" i="0" u="none" strike="noStrike" kern="100" baseline="0" dirty="0">
                <a:solidFill>
                  <a:srgbClr val="FF0000"/>
                </a:solidFill>
                <a:cs typeface="B Nazanin" panose="00000400000000000000" pitchFamily="2" charset="-78"/>
              </a:rPr>
              <a:t> </a:t>
            </a:r>
          </a:p>
          <a:p>
            <a:pPr marL="914400" lvl="2" indent="0">
              <a:buNone/>
            </a:pPr>
            <a:r>
              <a:rPr lang="fa-IR" sz="2600" b="0" i="0" u="none" strike="noStrike" kern="100" baseline="0" dirty="0">
                <a:cs typeface="B Nazanin" panose="00000400000000000000" pitchFamily="2" charset="-78"/>
              </a:rPr>
              <a:t> 3) </a:t>
            </a:r>
            <a:r>
              <a:rPr lang="fa-IR" sz="2600" b="0" i="0" u="none" strike="noStrike" kern="100" baseline="0" dirty="0" err="1">
                <a:cs typeface="B Nazanin" panose="00000400000000000000" pitchFamily="2" charset="-78"/>
              </a:rPr>
              <a:t>چگونگي</a:t>
            </a:r>
            <a:r>
              <a:rPr lang="fa-IR" sz="2600" b="0" i="0" u="none" strike="noStrike" kern="100" baseline="0" dirty="0">
                <a:cs typeface="B Nazanin" panose="00000400000000000000" pitchFamily="2" charset="-78"/>
              </a:rPr>
              <a:t> </a:t>
            </a:r>
            <a:r>
              <a:rPr lang="fa-IR" sz="2600" b="0" i="0" u="none" strike="noStrike" kern="100" baseline="0" dirty="0" err="1">
                <a:cs typeface="B Nazanin" panose="00000400000000000000" pitchFamily="2" charset="-78"/>
              </a:rPr>
              <a:t>تأثير</a:t>
            </a:r>
            <a:r>
              <a:rPr lang="fa-IR" sz="2600" b="0" i="0" u="none" strike="noStrike" kern="100" baseline="0" dirty="0">
                <a:cs typeface="B Nazanin" panose="00000400000000000000" pitchFamily="2" charset="-78"/>
              </a:rPr>
              <a:t> بر </a:t>
            </a:r>
            <a:r>
              <a:rPr lang="fa-IR" sz="2600" b="0" i="0" u="none" strike="noStrike" kern="100" baseline="0" dirty="0" err="1">
                <a:solidFill>
                  <a:srgbClr val="FF0000"/>
                </a:solidFill>
                <a:cs typeface="B Nazanin" panose="00000400000000000000" pitchFamily="2" charset="-78"/>
              </a:rPr>
              <a:t>شخصيت</a:t>
            </a:r>
            <a:r>
              <a:rPr lang="fa-IR" sz="2600" b="0" i="0" u="none" strike="noStrike" kern="100" baseline="0" dirty="0">
                <a:solidFill>
                  <a:srgbClr val="FF0000"/>
                </a:solidFill>
                <a:cs typeface="B Nazanin" panose="00000400000000000000" pitchFamily="2" charset="-78"/>
              </a:rPr>
              <a:t> و </a:t>
            </a:r>
            <a:r>
              <a:rPr lang="fa-IR" sz="2600" b="0" i="0" u="none" strike="noStrike" kern="100" baseline="0" dirty="0" err="1">
                <a:solidFill>
                  <a:srgbClr val="FF0000"/>
                </a:solidFill>
                <a:cs typeface="B Nazanin" panose="00000400000000000000" pitchFamily="2" charset="-78"/>
              </a:rPr>
              <a:t>انسانيت</a:t>
            </a:r>
            <a:r>
              <a:rPr lang="fa-IR" sz="2600" b="0" i="0" u="none" strike="noStrike" kern="100" baseline="0" dirty="0">
                <a:solidFill>
                  <a:srgbClr val="FF0000"/>
                </a:solidFill>
                <a:cs typeface="B Nazanin" panose="00000400000000000000" pitchFamily="2" charset="-78"/>
              </a:rPr>
              <a:t> انسان</a:t>
            </a:r>
          </a:p>
        </p:txBody>
      </p:sp>
      <p:sp>
        <p:nvSpPr>
          <p:cNvPr id="4" name="Footer Placeholder 3">
            <a:extLst>
              <a:ext uri="{FF2B5EF4-FFF2-40B4-BE49-F238E27FC236}">
                <a16:creationId xmlns:a16="http://schemas.microsoft.com/office/drawing/2014/main" id="{F80B43ED-40A9-B4E9-8CB2-50ECC2B0151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80466880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133DC-636E-E160-2750-A1897CF8840C}"/>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پژوهش  در پيوند </a:t>
            </a:r>
            <a:r>
              <a:rPr lang="fa-IR" b="0" i="0" u="none" strike="noStrike" kern="100" baseline="0" dirty="0" err="1">
                <a:solidFill>
                  <a:srgbClr val="7030A0"/>
                </a:solidFill>
                <a:cs typeface="B Titr" panose="00000700000000000000" pitchFamily="2" charset="-78"/>
              </a:rPr>
              <a:t>بين</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حيوانات</a:t>
            </a:r>
            <a:r>
              <a:rPr lang="fa-IR" b="0" i="0" u="none" strike="noStrike" kern="100" baseline="0" dirty="0">
                <a:solidFill>
                  <a:srgbClr val="7030A0"/>
                </a:solidFill>
                <a:cs typeface="B Titr" panose="00000700000000000000" pitchFamily="2" charset="-78"/>
              </a:rPr>
              <a:t> و انسان   </a:t>
            </a:r>
          </a:p>
        </p:txBody>
      </p:sp>
      <p:sp>
        <p:nvSpPr>
          <p:cNvPr id="3" name="Text Placeholder 2">
            <a:extLst>
              <a:ext uri="{FF2B5EF4-FFF2-40B4-BE49-F238E27FC236}">
                <a16:creationId xmlns:a16="http://schemas.microsoft.com/office/drawing/2014/main" id="{BCD57FC6-321F-157C-8168-A6666E3D97D3}"/>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در حال حاضر، سازمان غذا و </a:t>
            </a:r>
            <a:r>
              <a:rPr lang="fa-IR" sz="2400" b="0" i="0" u="none" strike="noStrike" kern="100" baseline="0" dirty="0" err="1">
                <a:cs typeface="B Nazanin" panose="00000400000000000000" pitchFamily="2" charset="-78"/>
              </a:rPr>
              <a:t>داروي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آمريكا</a:t>
            </a:r>
            <a:r>
              <a:rPr lang="fa-IR" sz="2400" b="0" i="0" u="none" strike="noStrike" kern="100" baseline="0" dirty="0">
                <a:cs typeface="B Nazanin" panose="00000400000000000000" pitchFamily="2" charset="-78"/>
              </a:rPr>
              <a:t> (</a:t>
            </a:r>
            <a:r>
              <a:rPr lang="en-US" sz="2400" b="0" i="0" u="none" strike="noStrike" kern="100" baseline="0" dirty="0">
                <a:latin typeface="Times New Roman" panose="02020603050405020304" pitchFamily="18" charset="0"/>
                <a:cs typeface="B Nazanin" panose="00000400000000000000" pitchFamily="2" charset="-78"/>
              </a:rPr>
              <a:t>FDA</a:t>
            </a:r>
            <a:r>
              <a:rPr lang="fa-IR" sz="2400" b="0" i="0" u="none" strike="noStrike" kern="100" baseline="0" dirty="0">
                <a:latin typeface="Times New Roman" panose="02020603050405020304" pitchFamily="18" charset="0"/>
                <a:cs typeface="B Nazanin" panose="00000400000000000000" pitchFamily="2" charset="-78"/>
              </a:rPr>
              <a:t>) </a:t>
            </a:r>
            <a:r>
              <a:rPr lang="fa-IR" sz="2400" b="1" i="0" u="none" strike="noStrike" kern="100" baseline="0" dirty="0" err="1">
                <a:solidFill>
                  <a:srgbClr val="FF0000"/>
                </a:solidFill>
                <a:latin typeface="Times New Roman" panose="02020603050405020304" pitchFamily="18" charset="0"/>
                <a:cs typeface="B Compset" panose="00000400000000000000" pitchFamily="2" charset="-78"/>
              </a:rPr>
              <a:t>ممنوعيت</a:t>
            </a:r>
            <a:r>
              <a:rPr lang="fa-IR" sz="2400" b="1" i="0" u="none" strike="noStrike" kern="100" baseline="0" dirty="0">
                <a:solidFill>
                  <a:srgbClr val="FF0000"/>
                </a:solidFill>
                <a:latin typeface="Times New Roman" panose="02020603050405020304" pitchFamily="18" charset="0"/>
                <a:cs typeface="B Compset" panose="00000400000000000000" pitchFamily="2" charset="-78"/>
              </a:rPr>
              <a:t> و </a:t>
            </a:r>
            <a:r>
              <a:rPr lang="fa-IR" sz="2400" b="1" i="0" u="none" strike="noStrike" kern="100" baseline="0" dirty="0" err="1">
                <a:solidFill>
                  <a:srgbClr val="FF0000"/>
                </a:solidFill>
                <a:latin typeface="Times New Roman" panose="02020603050405020304" pitchFamily="18" charset="0"/>
                <a:cs typeface="B Compset" panose="00000400000000000000" pitchFamily="2" charset="-78"/>
              </a:rPr>
              <a:t>غيرقانوني</a:t>
            </a:r>
            <a:r>
              <a:rPr lang="fa-IR" sz="2400" b="1" i="0" u="none" strike="noStrike" kern="100" baseline="0" dirty="0">
                <a:solidFill>
                  <a:srgbClr val="FF0000"/>
                </a:solidFill>
                <a:latin typeface="Times New Roman" panose="02020603050405020304" pitchFamily="18" charset="0"/>
                <a:cs typeface="B Compset" panose="00000400000000000000" pitchFamily="2" charset="-78"/>
              </a:rPr>
              <a:t> بودن </a:t>
            </a:r>
            <a:r>
              <a:rPr lang="fa-IR" sz="2400" b="1" i="0" u="none" strike="noStrike" kern="100" baseline="0" dirty="0" err="1">
                <a:solidFill>
                  <a:srgbClr val="FF0000"/>
                </a:solidFill>
                <a:latin typeface="Times New Roman" panose="02020603050405020304" pitchFamily="18" charset="0"/>
                <a:cs typeface="B Compset" panose="00000400000000000000" pitchFamily="2" charset="-78"/>
              </a:rPr>
              <a:t>كارآزمايي</a:t>
            </a:r>
            <a:r>
              <a:rPr lang="fa-IR" sz="2400" b="1" i="0" u="none" strike="noStrike" kern="100" baseline="0" dirty="0">
                <a:solidFill>
                  <a:srgbClr val="FF0000"/>
                </a:solidFill>
                <a:latin typeface="Times New Roman" panose="02020603050405020304" pitchFamily="18" charset="0"/>
                <a:cs typeface="B Compset" panose="00000400000000000000" pitchFamily="2" charset="-78"/>
              </a:rPr>
              <a:t> </a:t>
            </a:r>
            <a:r>
              <a:rPr lang="fa-IR" sz="2400" b="1" i="0" u="none" strike="noStrike" kern="100" baseline="0" dirty="0" err="1">
                <a:solidFill>
                  <a:srgbClr val="FF0000"/>
                </a:solidFill>
                <a:latin typeface="Times New Roman" panose="02020603050405020304" pitchFamily="18" charset="0"/>
                <a:cs typeface="B Compset" panose="00000400000000000000" pitchFamily="2" charset="-78"/>
              </a:rPr>
              <a:t>هاي</a:t>
            </a:r>
            <a:r>
              <a:rPr lang="fa-IR" sz="2400" b="0" i="0" u="none" strike="noStrike" kern="100" baseline="0" dirty="0">
                <a:solidFill>
                  <a:srgbClr val="FF0000"/>
                </a:solidFill>
                <a:latin typeface="Times New Roman" panose="02020603050405020304" pitchFamily="18" charset="0"/>
                <a:cs typeface="B Nazanin" panose="00000400000000000000" pitchFamily="2" charset="-78"/>
              </a:rPr>
              <a:t> </a:t>
            </a:r>
            <a:r>
              <a:rPr lang="fa-IR" sz="2400" b="0" i="0" u="none" strike="noStrike" kern="100" baseline="0" dirty="0" err="1">
                <a:solidFill>
                  <a:srgbClr val="FF0000"/>
                </a:solidFill>
                <a:latin typeface="Times New Roman" panose="02020603050405020304" pitchFamily="18" charset="0"/>
                <a:cs typeface="B Nazanin" panose="00000400000000000000" pitchFamily="2" charset="-78"/>
              </a:rPr>
              <a:t>باليني</a:t>
            </a:r>
            <a:r>
              <a:rPr lang="fa-IR" sz="2400" b="0" i="0" u="none" strike="noStrike" kern="100" baseline="0" dirty="0">
                <a:solidFill>
                  <a:srgbClr val="FF0000"/>
                </a:solidFill>
                <a:latin typeface="Times New Roman" panose="02020603050405020304" pitchFamily="18" charset="0"/>
                <a:cs typeface="B Nazanin" panose="00000400000000000000" pitchFamily="2" charset="-78"/>
              </a:rPr>
              <a:t> </a:t>
            </a:r>
            <a:r>
              <a:rPr lang="fa-IR" sz="2400" b="0" i="0" u="none" strike="noStrike" kern="100" baseline="0" dirty="0">
                <a:latin typeface="Times New Roman" panose="02020603050405020304" pitchFamily="18" charset="0"/>
                <a:cs typeface="B Nazanin" panose="00000400000000000000" pitchFamily="2" charset="-78"/>
              </a:rPr>
              <a:t>پيوند </a:t>
            </a:r>
            <a:r>
              <a:rPr lang="fa-IR" sz="2400" b="0" i="0" u="none" strike="noStrike" kern="100" baseline="0" dirty="0" err="1">
                <a:latin typeface="Times New Roman" panose="02020603050405020304" pitchFamily="18" charset="0"/>
                <a:cs typeface="B Nazanin" panose="00000400000000000000" pitchFamily="2" charset="-78"/>
              </a:rPr>
              <a:t>بين</a:t>
            </a:r>
            <a:r>
              <a:rPr lang="fa-IR" sz="2400" b="0" i="0" u="none" strike="noStrike" kern="100" baseline="0" dirty="0">
                <a:latin typeface="Times New Roman" panose="02020603050405020304" pitchFamily="18" charset="0"/>
                <a:cs typeface="B Nazanin" panose="00000400000000000000" pitchFamily="2" charset="-78"/>
              </a:rPr>
              <a:t> </a:t>
            </a:r>
            <a:r>
              <a:rPr lang="fa-IR" sz="2400" b="0" i="0" u="none" strike="noStrike" kern="100" baseline="0" dirty="0" err="1">
                <a:latin typeface="Times New Roman" panose="02020603050405020304" pitchFamily="18" charset="0"/>
                <a:cs typeface="B Nazanin" panose="00000400000000000000" pitchFamily="2" charset="-78"/>
              </a:rPr>
              <a:t>حيوان</a:t>
            </a:r>
            <a:r>
              <a:rPr lang="fa-IR" sz="2400" b="0" i="0" u="none" strike="noStrike" kern="100" baseline="0" dirty="0">
                <a:latin typeface="Times New Roman" panose="02020603050405020304" pitchFamily="18" charset="0"/>
                <a:cs typeface="B Nazanin" panose="00000400000000000000" pitchFamily="2" charset="-78"/>
              </a:rPr>
              <a:t> و انسان را اعلام نموده است.</a:t>
            </a:r>
          </a:p>
          <a:p>
            <a:pPr marR="0" lvl="0" rtl="1"/>
            <a:endParaRPr lang="fa-IR" sz="2400" b="0" i="0" u="none" strike="noStrike" kern="100" baseline="0" dirty="0">
              <a:latin typeface="Times New Roman" panose="02020603050405020304" pitchFamily="18" charset="0"/>
              <a:cs typeface="B Nazanin" panose="00000400000000000000" pitchFamily="2" charset="-78"/>
            </a:endParaRPr>
          </a:p>
          <a:p>
            <a:pPr marR="0" lvl="0" rtl="1"/>
            <a:r>
              <a:rPr lang="fa-IR" sz="2400" b="0" i="0" u="none" strike="noStrike" kern="100" baseline="0" dirty="0">
                <a:cs typeface="B Nazanin" panose="00000400000000000000" pitchFamily="2" charset="-78"/>
              </a:rPr>
              <a:t>اما </a:t>
            </a:r>
            <a:r>
              <a:rPr lang="fa-IR" sz="2400" b="0" i="0" u="none" strike="noStrike" kern="100" baseline="0" dirty="0" err="1">
                <a:cs typeface="B Nazanin" panose="00000400000000000000" pitchFamily="2" charset="-78"/>
              </a:rPr>
              <a:t>بسياري</a:t>
            </a:r>
            <a:r>
              <a:rPr lang="fa-IR" sz="2400" b="0" i="0" u="none" strike="noStrike" kern="100" baseline="0" dirty="0">
                <a:cs typeface="B Nazanin" panose="00000400000000000000" pitchFamily="2" charset="-78"/>
              </a:rPr>
              <a:t> از </a:t>
            </a:r>
            <a:r>
              <a:rPr lang="fa-IR" sz="2400" b="1" i="0" u="none" strike="noStrike" kern="100" baseline="0" dirty="0">
                <a:solidFill>
                  <a:srgbClr val="FF0000"/>
                </a:solidFill>
                <a:cs typeface="B Compset" panose="00000400000000000000" pitchFamily="2" charset="-78"/>
              </a:rPr>
              <a:t>دانشمندان معتقدند </a:t>
            </a:r>
            <a:r>
              <a:rPr lang="fa-IR" sz="2400" b="0" i="0" u="none" strike="noStrike" kern="100" baseline="0" dirty="0" err="1">
                <a:cs typeface="B Nazanin" panose="00000400000000000000" pitchFamily="2" charset="-78"/>
              </a:rPr>
              <a:t>تجربيات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حيواني</a:t>
            </a:r>
            <a:r>
              <a:rPr lang="fa-IR" sz="2400" b="0" i="0" u="none" strike="noStrike" kern="100" baseline="0" dirty="0">
                <a:cs typeface="B Nazanin" panose="00000400000000000000" pitchFamily="2" charset="-78"/>
              </a:rPr>
              <a:t> در </a:t>
            </a:r>
            <a:r>
              <a:rPr lang="fa-IR" sz="2400" b="0" i="0" u="none" strike="noStrike" kern="100" baseline="0" dirty="0" err="1">
                <a:cs typeface="B Nazanin" panose="00000400000000000000" pitchFamily="2" charset="-78"/>
              </a:rPr>
              <a:t>آزمايشگاه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يافتن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پاسخهاي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دقيق</a:t>
            </a:r>
            <a:r>
              <a:rPr lang="fa-IR" sz="2400" b="0" i="0" u="none" strike="noStrike" kern="100" baseline="0" dirty="0">
                <a:cs typeface="B Nazanin" panose="00000400000000000000" pitchFamily="2" charset="-78"/>
              </a:rPr>
              <a:t> در مورد </a:t>
            </a:r>
            <a:r>
              <a:rPr lang="fa-IR" sz="2400" b="0" i="0" u="none" strike="noStrike" kern="100" baseline="0" dirty="0" err="1">
                <a:cs typeface="B Nazanin" panose="00000400000000000000" pitchFamily="2" charset="-78"/>
              </a:rPr>
              <a:t>نتايج</a:t>
            </a:r>
            <a:r>
              <a:rPr lang="fa-IR" sz="2400" b="0" i="0" u="none" strike="noStrike" kern="100" baseline="0" dirty="0">
                <a:cs typeface="B Nazanin" panose="00000400000000000000" pitchFamily="2" charset="-78"/>
              </a:rPr>
              <a:t> پيوند </a:t>
            </a:r>
            <a:r>
              <a:rPr lang="fa-IR" sz="2400" b="0" i="0" u="none" strike="noStrike" kern="100" baseline="0" dirty="0" err="1">
                <a:cs typeface="B Nazanin" panose="00000400000000000000" pitchFamily="2" charset="-78"/>
              </a:rPr>
              <a:t>بين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حيوان</a:t>
            </a:r>
            <a:r>
              <a:rPr lang="fa-IR" sz="2400" b="0" i="0" u="none" strike="noStrike" kern="100" baseline="0" dirty="0">
                <a:cs typeface="B Nazanin" panose="00000400000000000000" pitchFamily="2" charset="-78"/>
              </a:rPr>
              <a:t> و انسان </a:t>
            </a:r>
            <a:r>
              <a:rPr lang="fa-IR" sz="2400" b="0" i="0" u="none" strike="noStrike" kern="100" baseline="0" dirty="0" err="1">
                <a:cs typeface="B Nazanin" panose="00000400000000000000" pitchFamily="2" charset="-78"/>
              </a:rPr>
              <a:t>كافي</a:t>
            </a:r>
            <a:r>
              <a:rPr lang="fa-IR" sz="2400" b="0" i="0" u="none" strike="noStrike" kern="100" baseline="0" dirty="0">
                <a:cs typeface="B Nazanin" panose="00000400000000000000" pitchFamily="2" charset="-78"/>
              </a:rPr>
              <a:t> نبوده و لذا </a:t>
            </a:r>
            <a:r>
              <a:rPr lang="fa-IR" sz="2400" b="0" i="0" u="none" strike="noStrike" kern="100" baseline="0" dirty="0" err="1">
                <a:cs typeface="B Nazanin" panose="00000400000000000000" pitchFamily="2" charset="-78"/>
              </a:rPr>
              <a:t>بايد</a:t>
            </a:r>
            <a:r>
              <a:rPr lang="fa-IR" sz="2400" b="0" i="0" u="none" strike="noStrike" kern="100" baseline="0" dirty="0">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با </a:t>
            </a:r>
            <a:r>
              <a:rPr lang="fa-IR" sz="2400" b="1" i="0" u="none" strike="noStrike" kern="100" baseline="0" dirty="0" err="1">
                <a:solidFill>
                  <a:srgbClr val="FF0000"/>
                </a:solidFill>
                <a:cs typeface="B Compset" panose="00000400000000000000" pitchFamily="2" charset="-78"/>
              </a:rPr>
              <a:t>احتي</a:t>
            </a:r>
            <a:r>
              <a:rPr lang="fa-IR" sz="2400" b="1" i="0" u="none" strike="noStrike" kern="100" baseline="0" dirty="0">
                <a:solidFill>
                  <a:srgbClr val="FF0000"/>
                </a:solidFill>
                <a:cs typeface="B Compset" panose="00000400000000000000" pitchFamily="2" charset="-78"/>
              </a:rPr>
              <a:t>ـــ</a:t>
            </a:r>
            <a:r>
              <a:rPr lang="fa-IR" sz="2400" b="1" i="0" u="none" strike="noStrike" kern="100" baseline="0" dirty="0" err="1">
                <a:solidFill>
                  <a:srgbClr val="FF0000"/>
                </a:solidFill>
                <a:cs typeface="B Compset" panose="00000400000000000000" pitchFamily="2" charset="-78"/>
              </a:rPr>
              <a:t>اط</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نسبت به انجام </a:t>
            </a:r>
            <a:r>
              <a:rPr lang="fa-IR" sz="2400" b="0" i="0" u="none" strike="noStrike" kern="100" baseline="0" dirty="0" err="1">
                <a:cs typeface="B Nazanin" panose="00000400000000000000" pitchFamily="2" charset="-78"/>
              </a:rPr>
              <a:t>كارآزمايهاي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باليني</a:t>
            </a:r>
            <a:r>
              <a:rPr lang="fa-IR" sz="2400" b="0" i="0" u="none" strike="noStrike" kern="100" baseline="0" dirty="0">
                <a:cs typeface="B Nazanin" panose="00000400000000000000" pitchFamily="2" charset="-78"/>
              </a:rPr>
              <a:t> در انسان اقدام شود.</a:t>
            </a:r>
          </a:p>
        </p:txBody>
      </p:sp>
      <p:sp>
        <p:nvSpPr>
          <p:cNvPr id="4" name="Footer Placeholder 3">
            <a:extLst>
              <a:ext uri="{FF2B5EF4-FFF2-40B4-BE49-F238E27FC236}">
                <a16:creationId xmlns:a16="http://schemas.microsoft.com/office/drawing/2014/main" id="{39874356-33E4-F552-D396-8CE35B0E5EB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56732270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133DC-636E-E160-2750-A1897CF8840C}"/>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پژوهش  در پيوند </a:t>
            </a:r>
            <a:r>
              <a:rPr lang="fa-IR" b="0" i="0" u="none" strike="noStrike" kern="100" baseline="0" dirty="0" err="1">
                <a:solidFill>
                  <a:srgbClr val="7030A0"/>
                </a:solidFill>
                <a:cs typeface="B Titr" panose="00000700000000000000" pitchFamily="2" charset="-78"/>
              </a:rPr>
              <a:t>بين</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حيوانات</a:t>
            </a:r>
            <a:r>
              <a:rPr lang="fa-IR" b="0" i="0" u="none" strike="noStrike" kern="100" baseline="0" dirty="0">
                <a:solidFill>
                  <a:srgbClr val="7030A0"/>
                </a:solidFill>
                <a:cs typeface="B Titr" panose="00000700000000000000" pitchFamily="2" charset="-78"/>
              </a:rPr>
              <a:t> و انسان   </a:t>
            </a:r>
          </a:p>
        </p:txBody>
      </p:sp>
      <p:sp>
        <p:nvSpPr>
          <p:cNvPr id="3" name="Text Placeholder 2">
            <a:extLst>
              <a:ext uri="{FF2B5EF4-FFF2-40B4-BE49-F238E27FC236}">
                <a16:creationId xmlns:a16="http://schemas.microsoft.com/office/drawing/2014/main" id="{BCD57FC6-321F-157C-8168-A6666E3D97D3}"/>
              </a:ext>
            </a:extLst>
          </p:cNvPr>
          <p:cNvSpPr>
            <a:spLocks noGrp="1"/>
          </p:cNvSpPr>
          <p:nvPr>
            <p:ph type="body" idx="1"/>
          </p:nvPr>
        </p:nvSpPr>
        <p:spPr/>
        <p:txBody>
          <a:bodyPr>
            <a:normAutofit/>
          </a:bodyPr>
          <a:lstStyle/>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برای پژوهش لازم است </a:t>
            </a:r>
            <a:r>
              <a:rPr lang="fa-IR" sz="2400" b="1" i="0" u="none" strike="noStrike" kern="100" baseline="0" dirty="0" err="1">
                <a:solidFill>
                  <a:srgbClr val="FF0000"/>
                </a:solidFill>
                <a:cs typeface="B Compset" panose="00000400000000000000" pitchFamily="2" charset="-78"/>
              </a:rPr>
              <a:t>راهنماي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فني</a:t>
            </a:r>
            <a:r>
              <a:rPr lang="fa-IR" sz="2400" b="1" i="0" u="none" strike="noStrike" kern="100" baseline="0" dirty="0">
                <a:solidFill>
                  <a:srgbClr val="FF0000"/>
                </a:solidFill>
                <a:cs typeface="B Compset" panose="00000400000000000000" pitchFamily="2" charset="-78"/>
              </a:rPr>
              <a:t> و </a:t>
            </a:r>
            <a:r>
              <a:rPr lang="fa-IR" sz="2400" b="1" i="0" u="none" strike="noStrike" kern="100" baseline="0" dirty="0" err="1">
                <a:solidFill>
                  <a:srgbClr val="FF0000"/>
                </a:solidFill>
                <a:cs typeface="B Compset" panose="00000400000000000000" pitchFamily="2" charset="-78"/>
              </a:rPr>
              <a:t>اخلاقي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موارد زیر در </a:t>
            </a:r>
            <a:r>
              <a:rPr lang="fa-IR" sz="2400" b="0" i="0" u="none" strike="noStrike" kern="100" baseline="0" dirty="0" err="1">
                <a:cs typeface="B Nazanin" panose="00000400000000000000" pitchFamily="2" charset="-78"/>
              </a:rPr>
              <a:t>كشورها</a:t>
            </a:r>
            <a:r>
              <a:rPr lang="fa-IR" sz="2400" b="0" i="0" u="none" strike="noStrike" kern="100" baseline="0" dirty="0">
                <a:cs typeface="B Nazanin" panose="00000400000000000000" pitchFamily="2" charset="-78"/>
              </a:rPr>
              <a:t> تهیه شود:</a:t>
            </a:r>
          </a:p>
          <a:p>
            <a:pPr marR="0" lvl="0" rtl="1"/>
            <a:endParaRPr lang="fa-IR" sz="2400" b="0" i="0" u="none" strike="noStrike" kern="100" baseline="0" dirty="0">
              <a:cs typeface="B Nazanin" panose="00000400000000000000" pitchFamily="2" charset="-78"/>
            </a:endParaRPr>
          </a:p>
          <a:p>
            <a:pPr marL="1371600" lvl="3" indent="0">
              <a:buNone/>
            </a:pPr>
            <a:r>
              <a:rPr lang="fa-IR" sz="2400" b="0" i="0" u="none" strike="noStrike" kern="100" baseline="0" dirty="0">
                <a:cs typeface="B Nazanin" panose="00000400000000000000" pitchFamily="2" charset="-78"/>
              </a:rPr>
              <a:t>1) </a:t>
            </a:r>
            <a:r>
              <a:rPr lang="fa-IR" sz="2400" b="0" i="0" u="none" strike="noStrike" kern="100" baseline="0" dirty="0" err="1">
                <a:cs typeface="B Nazanin" panose="00000400000000000000" pitchFamily="2" charset="-78"/>
              </a:rPr>
              <a:t>كاهش</a:t>
            </a:r>
            <a:r>
              <a:rPr lang="fa-IR" sz="2400" b="0" i="0" u="none" strike="noStrike" kern="100" baseline="0" dirty="0">
                <a:cs typeface="B Nazanin" panose="00000400000000000000" pitchFamily="2" charset="-78"/>
              </a:rPr>
              <a:t> خطر </a:t>
            </a:r>
            <a:r>
              <a:rPr lang="fa-IR" sz="2400" b="0" i="0" u="none" strike="noStrike" kern="100" baseline="0" dirty="0">
                <a:solidFill>
                  <a:srgbClr val="FF0000"/>
                </a:solidFill>
                <a:cs typeface="B Nazanin" panose="00000400000000000000" pitchFamily="2" charset="-78"/>
              </a:rPr>
              <a:t>انتقال عفونت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حيواني</a:t>
            </a:r>
            <a:r>
              <a:rPr lang="fa-IR" sz="2400" b="0" i="0" u="none" strike="noStrike" kern="100" baseline="0" dirty="0">
                <a:cs typeface="B Nazanin" panose="00000400000000000000" pitchFamily="2" charset="-78"/>
              </a:rPr>
              <a:t> به انسان</a:t>
            </a:r>
          </a:p>
          <a:p>
            <a:pPr marL="1371600" lvl="3" indent="0">
              <a:buNone/>
            </a:pPr>
            <a:r>
              <a:rPr lang="fa-IR" sz="2400" b="0" i="0" u="none" strike="noStrike" kern="100" baseline="0" dirty="0">
                <a:cs typeface="B Nazanin" panose="00000400000000000000" pitchFamily="2" charset="-78"/>
              </a:rPr>
              <a:t>2) </a:t>
            </a:r>
            <a:r>
              <a:rPr lang="fa-IR" sz="2400" b="0" i="0" u="none" strike="noStrike" kern="100" baseline="0" dirty="0" err="1">
                <a:cs typeface="B Nazanin" panose="00000400000000000000" pitchFamily="2" charset="-78"/>
              </a:rPr>
              <a:t>تأمين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آسايش</a:t>
            </a:r>
            <a:r>
              <a:rPr lang="fa-IR" sz="2400" b="0" i="0" u="none" strike="noStrike" kern="100" baseline="0" dirty="0">
                <a:cs typeface="B Nazanin" panose="00000400000000000000" pitchFamily="2" charset="-78"/>
              </a:rPr>
              <a:t> و </a:t>
            </a:r>
            <a:r>
              <a:rPr lang="fa-IR" sz="2400" b="0" i="0" u="none" strike="noStrike" kern="100" baseline="0" dirty="0">
                <a:solidFill>
                  <a:srgbClr val="FF0000"/>
                </a:solidFill>
                <a:cs typeface="B Nazanin" panose="00000400000000000000" pitchFamily="2" charset="-78"/>
              </a:rPr>
              <a:t>رفاه </a:t>
            </a:r>
            <a:r>
              <a:rPr lang="fa-IR" sz="2400" b="0" i="0" u="none" strike="noStrike" kern="100" baseline="0" dirty="0" err="1">
                <a:solidFill>
                  <a:srgbClr val="FF0000"/>
                </a:solidFill>
                <a:cs typeface="B Nazanin" panose="00000400000000000000" pitchFamily="2" charset="-78"/>
              </a:rPr>
              <a:t>حيوانات</a:t>
            </a:r>
            <a:r>
              <a:rPr lang="fa-IR" sz="2400" b="0" i="0" u="none" strike="noStrike" kern="100" baseline="0" dirty="0">
                <a:solidFill>
                  <a:srgbClr val="FF0000"/>
                </a:solidFill>
                <a:cs typeface="B Nazanin" panose="00000400000000000000" pitchFamily="2" charset="-78"/>
              </a:rPr>
              <a:t> </a:t>
            </a:r>
          </a:p>
          <a:p>
            <a:pPr marL="1371600" lvl="3" indent="0">
              <a:buNone/>
            </a:pPr>
            <a:r>
              <a:rPr lang="fa-IR" sz="2400" b="0" i="0" u="none" strike="noStrike" kern="100" baseline="0" dirty="0">
                <a:cs typeface="B Nazanin" panose="00000400000000000000" pitchFamily="2" charset="-78"/>
              </a:rPr>
              <a:t>3) حفاظت از </a:t>
            </a:r>
            <a:r>
              <a:rPr lang="fa-IR" sz="2400" b="0" i="0" u="none" strike="noStrike" kern="100" baseline="0" dirty="0" err="1">
                <a:cs typeface="B Nazanin" panose="00000400000000000000" pitchFamily="2" charset="-78"/>
              </a:rPr>
              <a:t>شأن</a:t>
            </a:r>
            <a:r>
              <a:rPr lang="fa-IR" sz="2400" b="0" i="0" u="none" strike="noStrike" kern="100" baseline="0" dirty="0">
                <a:cs typeface="B Nazanin" panose="00000400000000000000" pitchFamily="2" charset="-78"/>
              </a:rPr>
              <a:t> و حرمت و </a:t>
            </a:r>
            <a:r>
              <a:rPr lang="fa-IR" sz="2400" b="0" i="0" u="none" strike="noStrike" kern="100" baseline="0" dirty="0" err="1">
                <a:solidFill>
                  <a:srgbClr val="FF0000"/>
                </a:solidFill>
                <a:cs typeface="B Nazanin" panose="00000400000000000000" pitchFamily="2" charset="-78"/>
              </a:rPr>
              <a:t>جايگاه</a:t>
            </a:r>
            <a:r>
              <a:rPr lang="fa-IR" sz="2400" b="0" i="0" u="none" strike="noStrike" kern="100" baseline="0" dirty="0">
                <a:solidFill>
                  <a:srgbClr val="FF0000"/>
                </a:solidFill>
                <a:cs typeface="B Nazanin" panose="00000400000000000000" pitchFamily="2" charset="-78"/>
              </a:rPr>
              <a:t> انسان ها </a:t>
            </a:r>
            <a:endParaRPr lang="fa-IR" sz="2400" b="1" i="0" u="none" strike="noStrike" kern="100" baseline="0" dirty="0">
              <a:solidFill>
                <a:srgbClr val="FF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011F4BFA-7F56-A9DA-3ECE-F8D4A9BF186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20897520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F542-37CC-5A7C-FEFC-C9BC17677A59}"/>
              </a:ext>
            </a:extLst>
          </p:cNvPr>
          <p:cNvSpPr>
            <a:spLocks noGrp="1"/>
          </p:cNvSpPr>
          <p:nvPr>
            <p:ph type="title"/>
          </p:nvPr>
        </p:nvSpPr>
        <p:spPr>
          <a:xfrm>
            <a:off x="838200" y="365125"/>
            <a:ext cx="10515600" cy="5322443"/>
          </a:xfrm>
        </p:spPr>
        <p:txBody>
          <a:bodyPr>
            <a:normAutofit/>
          </a:bodyPr>
          <a:lstStyle/>
          <a:p>
            <a:pPr marR="0" rtl="1"/>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بخش پنجم</a:t>
            </a: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از کتاب پزشک و ملاحظات اخلاقی جلد اول  فصل 13</a:t>
            </a: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b="0" i="0" u="none" strike="noStrike" kern="100" baseline="0" dirty="0" err="1">
                <a:solidFill>
                  <a:srgbClr val="FF0000"/>
                </a:solidFill>
                <a:cs typeface="B Titr" panose="00000700000000000000" pitchFamily="2" charset="-78"/>
              </a:rPr>
              <a:t>مـرگ</a:t>
            </a:r>
            <a:r>
              <a:rPr lang="fa-IR" b="0" i="0" u="none" strike="noStrike" kern="100" baseline="0" dirty="0">
                <a:solidFill>
                  <a:srgbClr val="FF0000"/>
                </a:solidFill>
                <a:cs typeface="B Titr" panose="00000700000000000000" pitchFamily="2" charset="-78"/>
              </a:rPr>
              <a:t> </a:t>
            </a:r>
            <a:r>
              <a:rPr lang="fa-IR" b="0" i="0" u="none" strike="noStrike" kern="100" baseline="0" dirty="0" err="1">
                <a:solidFill>
                  <a:srgbClr val="FF0000"/>
                </a:solidFill>
                <a:cs typeface="B Titr" panose="00000700000000000000" pitchFamily="2" charset="-78"/>
              </a:rPr>
              <a:t>مغزي</a:t>
            </a:r>
            <a:endParaRPr lang="fa-IR" b="0" i="0" u="none" strike="noStrike" kern="100" baseline="0" dirty="0">
              <a:solidFill>
                <a:srgbClr val="FF0000"/>
              </a:solidFill>
              <a:cs typeface="B Titr" panose="00000700000000000000" pitchFamily="2" charset="-78"/>
            </a:endParaRPr>
          </a:p>
        </p:txBody>
      </p:sp>
      <p:sp>
        <p:nvSpPr>
          <p:cNvPr id="3" name="Footer Placeholder 2">
            <a:extLst>
              <a:ext uri="{FF2B5EF4-FFF2-40B4-BE49-F238E27FC236}">
                <a16:creationId xmlns:a16="http://schemas.microsoft.com/office/drawing/2014/main" id="{BA82B970-EBBF-F38A-E499-06EF1B55A505}"/>
              </a:ext>
            </a:extLst>
          </p:cNvPr>
          <p:cNvSpPr>
            <a:spLocks noGrp="1"/>
          </p:cNvSpPr>
          <p:nvPr>
            <p:ph type="ftr" sz="quarter" idx="11"/>
          </p:nvPr>
        </p:nvSpPr>
        <p:spPr/>
        <p:txBody>
          <a:bodyPr/>
          <a:lstStyle/>
          <a:p>
            <a:r>
              <a:rPr lang="fa-IR"/>
              <a:t>دانشگاه علوم پزشکی همدان</a:t>
            </a:r>
          </a:p>
        </p:txBody>
      </p:sp>
      <p:pic>
        <p:nvPicPr>
          <p:cNvPr id="4" name="Picture 3">
            <a:extLst>
              <a:ext uri="{FF2B5EF4-FFF2-40B4-BE49-F238E27FC236}">
                <a16:creationId xmlns:a16="http://schemas.microsoft.com/office/drawing/2014/main" id="{75B08690-FEC3-E329-3C18-17FF0C053114}"/>
              </a:ext>
            </a:extLst>
          </p:cNvPr>
          <p:cNvPicPr>
            <a:picLocks noChangeAspect="1"/>
          </p:cNvPicPr>
          <p:nvPr/>
        </p:nvPicPr>
        <p:blipFill>
          <a:blip r:embed="rId2"/>
          <a:stretch>
            <a:fillRect/>
          </a:stretch>
        </p:blipFill>
        <p:spPr>
          <a:xfrm>
            <a:off x="5108362" y="365125"/>
            <a:ext cx="1975275" cy="1975275"/>
          </a:xfrm>
          <a:prstGeom prst="rect">
            <a:avLst/>
          </a:prstGeom>
        </p:spPr>
      </p:pic>
    </p:spTree>
    <p:extLst>
      <p:ext uri="{BB962C8B-B14F-4D97-AF65-F5344CB8AC3E}">
        <p14:creationId xmlns:p14="http://schemas.microsoft.com/office/powerpoint/2010/main" val="398445020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F5D0-3CA6-59D7-B711-9FBD4B7FE496}"/>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معرفی کیس 1</a:t>
            </a:r>
          </a:p>
        </p:txBody>
      </p:sp>
      <p:sp>
        <p:nvSpPr>
          <p:cNvPr id="3" name="Text Placeholder 2">
            <a:extLst>
              <a:ext uri="{FF2B5EF4-FFF2-40B4-BE49-F238E27FC236}">
                <a16:creationId xmlns:a16="http://schemas.microsoft.com/office/drawing/2014/main" id="{0B71BF7A-D50E-38C3-05AE-A2E71FB3AB33}"/>
              </a:ext>
            </a:extLst>
          </p:cNvPr>
          <p:cNvSpPr>
            <a:spLocks noGrp="1"/>
          </p:cNvSpPr>
          <p:nvPr>
            <p:ph type="body" idx="1"/>
          </p:nvPr>
        </p:nvSpPr>
        <p:spPr/>
        <p:txBody>
          <a:bodyPr>
            <a:normAutofit/>
          </a:bodyPr>
          <a:lstStyle/>
          <a:p>
            <a:pPr marL="0" marR="0" lvl="0" indent="0" rtl="1">
              <a:buNone/>
            </a:pPr>
            <a:r>
              <a:rPr lang="fa-IR" sz="2800" b="0" i="0" u="none" strike="noStrike" kern="100" baseline="0" dirty="0" err="1">
                <a:cs typeface="B Nazanin" panose="00000400000000000000" pitchFamily="2" charset="-78"/>
              </a:rPr>
              <a:t>آقاي</a:t>
            </a:r>
            <a:r>
              <a:rPr lang="fa-IR" sz="2800" b="0" i="0" u="none" strike="noStrike" kern="100" baseline="0" dirty="0" err="1">
                <a:latin typeface="Calibri" panose="020F0502020204030204" pitchFamily="34" charset="0"/>
                <a:cs typeface="B Nazanin" panose="00000400000000000000" pitchFamily="2" charset="-78"/>
              </a:rPr>
              <a:t>"ال</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كه</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مردي</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a:latin typeface="Arial" panose="020B0604020202020204" pitchFamily="34" charset="0"/>
                <a:cs typeface="B Nazanin" panose="00000400000000000000" pitchFamily="2" charset="-78"/>
              </a:rPr>
              <a:t>۳۵ ساله است، سر </a:t>
            </a:r>
            <a:r>
              <a:rPr lang="fa-IR" sz="2800" b="0" i="0" u="none" strike="noStrike" kern="100" baseline="0" dirty="0" err="1">
                <a:latin typeface="Arial" panose="020B0604020202020204" pitchFamily="34" charset="0"/>
                <a:cs typeface="B Nazanin" panose="00000400000000000000" pitchFamily="2" charset="-78"/>
              </a:rPr>
              <a:t>ميز</a:t>
            </a:r>
            <a:r>
              <a:rPr lang="fa-IR" sz="2800" b="0" i="0" u="none" strike="noStrike" kern="100" baseline="0" dirty="0">
                <a:latin typeface="Arial" panose="020B0604020202020204" pitchFamily="34" charset="0"/>
                <a:cs typeface="B Nazanin" panose="00000400000000000000" pitchFamily="2" charset="-78"/>
              </a:rPr>
              <a:t> شام، دچار </a:t>
            </a:r>
            <a:r>
              <a:rPr lang="fa-IR" sz="2800" b="0" i="0" u="none" strike="noStrike" kern="100" baseline="0" dirty="0" err="1">
                <a:latin typeface="Arial" panose="020B0604020202020204" pitchFamily="34" charset="0"/>
                <a:cs typeface="B Nazanin" panose="00000400000000000000" pitchFamily="2" charset="-78"/>
              </a:rPr>
              <a:t>سردردي</a:t>
            </a:r>
            <a:r>
              <a:rPr lang="fa-IR" sz="2800" b="0" i="0" u="none" strike="noStrike" kern="100" baseline="0" dirty="0">
                <a:latin typeface="Arial" panose="020B0604020202020204" pitchFamily="34" charset="0"/>
                <a:cs typeface="B Nazanin" panose="00000400000000000000" pitchFamily="2" charset="-78"/>
              </a:rPr>
              <a:t> </a:t>
            </a:r>
            <a:r>
              <a:rPr lang="fa-IR" sz="2800" b="0" i="0" u="none" strike="noStrike" kern="100" baseline="0" dirty="0" err="1">
                <a:latin typeface="Arial" panose="020B0604020202020204" pitchFamily="34" charset="0"/>
                <a:cs typeface="B Nazanin" panose="00000400000000000000" pitchFamily="2" charset="-78"/>
              </a:rPr>
              <a:t>ناگهاني</a:t>
            </a:r>
            <a:r>
              <a:rPr lang="fa-IR" sz="2800" b="0" i="0" u="none" strike="noStrike" kern="100" baseline="0" dirty="0">
                <a:latin typeface="Arial" panose="020B0604020202020204" pitchFamily="34" charset="0"/>
                <a:cs typeface="B Nazanin" panose="00000400000000000000" pitchFamily="2" charset="-78"/>
              </a:rPr>
              <a:t> و </a:t>
            </a:r>
            <a:r>
              <a:rPr lang="fa-IR" sz="2800" b="0" i="0" u="none" strike="noStrike" kern="100" baseline="0" dirty="0" err="1">
                <a:latin typeface="Arial" panose="020B0604020202020204" pitchFamily="34" charset="0"/>
                <a:cs typeface="B Nazanin" panose="00000400000000000000" pitchFamily="2" charset="-78"/>
              </a:rPr>
              <a:t>بسيار</a:t>
            </a:r>
            <a:r>
              <a:rPr lang="fa-IR" sz="2800" b="0" i="0" u="none" strike="noStrike" kern="100" baseline="0" dirty="0">
                <a:latin typeface="Arial" panose="020B0604020202020204" pitchFamily="34" charset="0"/>
                <a:cs typeface="B Nazanin" panose="00000400000000000000" pitchFamily="2" charset="-78"/>
              </a:rPr>
              <a:t> </a:t>
            </a:r>
            <a:r>
              <a:rPr lang="fa-IR" sz="2800" b="0" i="0" u="none" strike="noStrike" kern="100" baseline="0" dirty="0" err="1">
                <a:latin typeface="Arial" panose="020B0604020202020204" pitchFamily="34" charset="0"/>
                <a:cs typeface="B Nazanin" panose="00000400000000000000" pitchFamily="2" charset="-78"/>
              </a:rPr>
              <a:t>شديد</a:t>
            </a:r>
            <a:r>
              <a:rPr lang="fa-IR" sz="2800" b="0" i="0" u="none" strike="noStrike" kern="100" baseline="0" dirty="0">
                <a:latin typeface="Arial" panose="020B0604020202020204" pitchFamily="34" charset="0"/>
                <a:cs typeface="B Nazanin" panose="00000400000000000000" pitchFamily="2" charset="-78"/>
              </a:rPr>
              <a:t> </a:t>
            </a:r>
            <a:r>
              <a:rPr lang="fa-IR" sz="2800" b="0" i="0" u="none" strike="noStrike" kern="100" baseline="0" dirty="0" err="1">
                <a:latin typeface="Arial" panose="020B0604020202020204" pitchFamily="34" charset="0"/>
                <a:cs typeface="B Nazanin" panose="00000400000000000000" pitchFamily="2" charset="-78"/>
              </a:rPr>
              <a:t>مي‌شود</a:t>
            </a:r>
            <a:r>
              <a:rPr lang="fa-IR" sz="2800" b="0" i="0" u="none" strike="noStrike" kern="100" baseline="0" dirty="0">
                <a:latin typeface="Arial" panose="020B0604020202020204" pitchFamily="34" charset="0"/>
                <a:cs typeface="B Nazanin" panose="00000400000000000000" pitchFamily="2" charset="-78"/>
              </a:rPr>
              <a:t> و </a:t>
            </a:r>
            <a:r>
              <a:rPr lang="fa-IR" sz="2800" b="0" i="0" u="none" strike="noStrike" kern="100" baseline="0" dirty="0" err="1">
                <a:latin typeface="Arial" panose="020B0604020202020204" pitchFamily="34" charset="0"/>
                <a:cs typeface="B Nazanin" panose="00000400000000000000" pitchFamily="2" charset="-78"/>
              </a:rPr>
              <a:t>روي</a:t>
            </a:r>
            <a:r>
              <a:rPr lang="fa-IR" sz="2800" b="0" i="0" u="none" strike="noStrike" kern="100" baseline="0" dirty="0">
                <a:latin typeface="Arial" panose="020B0604020202020204" pitchFamily="34" charset="0"/>
                <a:cs typeface="B Nazanin" panose="00000400000000000000" pitchFamily="2" charset="-78"/>
              </a:rPr>
              <a:t> </a:t>
            </a:r>
            <a:r>
              <a:rPr lang="fa-IR" sz="2800" b="0" i="0" u="none" strike="noStrike" kern="100" baseline="0" dirty="0" err="1">
                <a:latin typeface="Arial" panose="020B0604020202020204" pitchFamily="34" charset="0"/>
                <a:cs typeface="B Nazanin" panose="00000400000000000000" pitchFamily="2" charset="-78"/>
              </a:rPr>
              <a:t>صندلي</a:t>
            </a:r>
            <a:r>
              <a:rPr lang="fa-IR" sz="2800" b="0" i="0" u="none" strike="noStrike" kern="100" baseline="0" dirty="0">
                <a:latin typeface="Arial" panose="020B0604020202020204" pitchFamily="34" charset="0"/>
                <a:cs typeface="B Nazanin" panose="00000400000000000000" pitchFamily="2" charset="-78"/>
              </a:rPr>
              <a:t> </a:t>
            </a:r>
            <a:r>
              <a:rPr lang="fa-IR" sz="2800" b="0" i="0" u="none" strike="noStrike" kern="100" baseline="0" dirty="0" err="1">
                <a:latin typeface="Arial" panose="020B0604020202020204" pitchFamily="34" charset="0"/>
                <a:cs typeface="B Nazanin" panose="00000400000000000000" pitchFamily="2" charset="-78"/>
              </a:rPr>
              <a:t>اش</a:t>
            </a:r>
            <a:r>
              <a:rPr lang="fa-IR" sz="2800" b="0" i="0" u="none" strike="noStrike" kern="100" baseline="0" dirty="0">
                <a:latin typeface="Arial" panose="020B0604020202020204" pitchFamily="34" charset="0"/>
                <a:cs typeface="B Nazanin" panose="00000400000000000000" pitchFamily="2" charset="-78"/>
              </a:rPr>
              <a:t> از حال </a:t>
            </a:r>
            <a:r>
              <a:rPr lang="fa-IR" sz="2800" b="0" i="0" u="none" strike="noStrike" kern="100" baseline="0" dirty="0" err="1">
                <a:latin typeface="Arial" panose="020B0604020202020204" pitchFamily="34" charset="0"/>
                <a:cs typeface="B Nazanin" panose="00000400000000000000" pitchFamily="2" charset="-78"/>
              </a:rPr>
              <a:t>مي</a:t>
            </a:r>
            <a:r>
              <a:rPr lang="fa-IR" sz="2800" b="0" i="0" u="none" strike="noStrike" kern="100" baseline="0" dirty="0">
                <a:latin typeface="Arial" panose="020B0604020202020204" pitchFamily="34" charset="0"/>
                <a:cs typeface="B Nazanin" panose="00000400000000000000" pitchFamily="2" charset="-78"/>
              </a:rPr>
              <a:t> رود.</a:t>
            </a:r>
          </a:p>
          <a:p>
            <a:pPr marL="0" marR="0" lvl="0" indent="0" rtl="1">
              <a:buNone/>
            </a:pPr>
            <a:r>
              <a:rPr lang="fa-IR" sz="2800" b="0" i="0" u="none" strike="noStrike" kern="100" baseline="0" dirty="0">
                <a:latin typeface="Arial" panose="020B0604020202020204" pitchFamily="34" charset="0"/>
                <a:cs typeface="B Nazanin" panose="00000400000000000000" pitchFamily="2" charset="-78"/>
              </a:rPr>
              <a:t> در بخش اورژانس، </a:t>
            </a:r>
            <a:r>
              <a:rPr lang="fa-IR" sz="2800" b="0" i="0" u="none" strike="noStrike" kern="100" baseline="0" dirty="0" err="1">
                <a:latin typeface="Arial" panose="020B0604020202020204" pitchFamily="34" charset="0"/>
                <a:cs typeface="B Nazanin" panose="00000400000000000000" pitchFamily="2" charset="-78"/>
              </a:rPr>
              <a:t>سي</a:t>
            </a:r>
            <a:r>
              <a:rPr lang="fa-IR" sz="2800" b="0" i="0" u="none" strike="noStrike" kern="100" baseline="0" dirty="0">
                <a:latin typeface="Arial" panose="020B0604020202020204" pitchFamily="34" charset="0"/>
                <a:cs typeface="B Nazanin" panose="00000400000000000000" pitchFamily="2" charset="-78"/>
              </a:rPr>
              <a:t> </a:t>
            </a:r>
            <a:r>
              <a:rPr lang="fa-IR" sz="2800" b="0" i="0" u="none" strike="noStrike" kern="100" baseline="0" dirty="0" err="1">
                <a:latin typeface="Arial" panose="020B0604020202020204" pitchFamily="34" charset="0"/>
                <a:cs typeface="B Nazanin" panose="00000400000000000000" pitchFamily="2" charset="-78"/>
              </a:rPr>
              <a:t>تي</a:t>
            </a:r>
            <a:r>
              <a:rPr lang="fa-IR" sz="2800" b="0" i="0" u="none" strike="noStrike" kern="100" baseline="0" dirty="0">
                <a:latin typeface="Arial" panose="020B0604020202020204" pitchFamily="34" charset="0"/>
                <a:cs typeface="B Nazanin" panose="00000400000000000000" pitchFamily="2" charset="-78"/>
              </a:rPr>
              <a:t> </a:t>
            </a:r>
            <a:r>
              <a:rPr lang="fa-IR" sz="2800" b="0" i="0" u="none" strike="noStrike" kern="100" baseline="0" dirty="0" err="1">
                <a:latin typeface="Arial" panose="020B0604020202020204" pitchFamily="34" charset="0"/>
                <a:cs typeface="B Nazanin" panose="00000400000000000000" pitchFamily="2" charset="-78"/>
              </a:rPr>
              <a:t>اسكن</a:t>
            </a:r>
            <a:r>
              <a:rPr lang="fa-IR" sz="2800" b="0" i="0" u="none" strike="noStrike" kern="100" baseline="0" dirty="0">
                <a:latin typeface="Arial" panose="020B0604020202020204" pitchFamily="34" charset="0"/>
                <a:cs typeface="B Nazanin" panose="00000400000000000000" pitchFamily="2" charset="-78"/>
              </a:rPr>
              <a:t> او نشان دهنده ي </a:t>
            </a:r>
            <a:r>
              <a:rPr lang="fa-IR" sz="2800" b="0" i="0" u="none" strike="noStrike" kern="100" baseline="0" dirty="0" err="1">
                <a:latin typeface="Arial" panose="020B0604020202020204" pitchFamily="34" charset="0"/>
                <a:cs typeface="B Nazanin" panose="00000400000000000000" pitchFamily="2" charset="-78"/>
              </a:rPr>
              <a:t>خونريزي</a:t>
            </a:r>
            <a:r>
              <a:rPr lang="fa-IR" sz="2800" b="0" i="0" u="none" strike="noStrike" kern="100" baseline="0" dirty="0">
                <a:latin typeface="Arial" panose="020B0604020202020204" pitchFamily="34" charset="0"/>
                <a:cs typeface="B Nazanin" panose="00000400000000000000" pitchFamily="2" charset="-78"/>
              </a:rPr>
              <a:t> تحت </a:t>
            </a:r>
            <a:r>
              <a:rPr lang="fa-IR" sz="2800" b="0" i="0" u="none" strike="noStrike" kern="100" baseline="0" dirty="0" err="1">
                <a:latin typeface="Arial" panose="020B0604020202020204" pitchFamily="34" charset="0"/>
                <a:cs typeface="B Nazanin" panose="00000400000000000000" pitchFamily="2" charset="-78"/>
              </a:rPr>
              <a:t>عنكبوتيه</a:t>
            </a:r>
            <a:r>
              <a:rPr lang="fa-IR" sz="2800" b="0" i="0" u="none" strike="noStrike" kern="100" baseline="0" dirty="0">
                <a:latin typeface="Arial" panose="020B0604020202020204" pitchFamily="34" charset="0"/>
                <a:cs typeface="B Nazanin" panose="00000400000000000000" pitchFamily="2" charset="-78"/>
              </a:rPr>
              <a:t> </a:t>
            </a:r>
            <a:r>
              <a:rPr lang="fa-IR" sz="2800" b="0" i="0" u="none" strike="noStrike" kern="100" baseline="0" dirty="0" err="1">
                <a:latin typeface="Arial" panose="020B0604020202020204" pitchFamily="34" charset="0"/>
                <a:cs typeface="B Nazanin" panose="00000400000000000000" pitchFamily="2" charset="-78"/>
              </a:rPr>
              <a:t>اي</a:t>
            </a:r>
            <a:r>
              <a:rPr lang="en-US" sz="2800" b="0" i="0" u="none" strike="noStrike" kern="100" baseline="0" dirty="0">
                <a:latin typeface="Aptos Display" panose="020B0004020202020204" pitchFamily="34" charset="0"/>
                <a:cs typeface="B Nazanin" panose="00000400000000000000" pitchFamily="2" charset="-78"/>
              </a:rPr>
              <a:t>Subarachnoid Hemorrhage </a:t>
            </a:r>
            <a:r>
              <a:rPr lang="fa-IR" sz="2800" b="0" i="0" u="none" strike="noStrike" kern="100" baseline="0" dirty="0">
                <a:latin typeface="Aptos Display" panose="020B0004020202020204" pitchFamily="34" charset="0"/>
                <a:cs typeface="B Nazanin" panose="00000400000000000000" pitchFamily="2" charset="-78"/>
              </a:rPr>
              <a:t> است. </a:t>
            </a:r>
          </a:p>
          <a:p>
            <a:pPr marL="0" marR="0" lvl="0" indent="0" rtl="1">
              <a:buNone/>
            </a:pPr>
            <a:r>
              <a:rPr lang="fa-IR" sz="2800" b="0" i="0" u="none" strike="noStrike" kern="100" baseline="0" dirty="0" err="1">
                <a:latin typeface="Aptos Display" panose="020B0004020202020204" pitchFamily="34" charset="0"/>
                <a:cs typeface="B Nazanin" panose="00000400000000000000" pitchFamily="2" charset="-78"/>
              </a:rPr>
              <a:t>آقاي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a:latin typeface="Calibri" panose="020F0502020204030204" pitchFamily="34" charset="0"/>
                <a:cs typeface="B Nazanin" panose="00000400000000000000" pitchFamily="2" charset="-78"/>
              </a:rPr>
              <a:t>"</a:t>
            </a:r>
            <a:r>
              <a:rPr lang="fa-IR" sz="2800" b="0" i="0" u="none" strike="noStrike" kern="100" baseline="0" dirty="0" err="1">
                <a:latin typeface="Calibri" panose="020F0502020204030204" pitchFamily="34" charset="0"/>
                <a:cs typeface="B Nazanin" panose="00000400000000000000" pitchFamily="2" charset="-78"/>
              </a:rPr>
              <a:t>ال</a:t>
            </a:r>
            <a:r>
              <a:rPr lang="fa-IR" sz="2800" b="0" i="0" u="none" strike="noStrike" kern="100" baseline="0" dirty="0">
                <a:latin typeface="Calibri" panose="020F0502020204030204" pitchFamily="34" charset="0"/>
                <a:cs typeface="B Nazanin" panose="00000400000000000000" pitchFamily="2" charset="-78"/>
              </a:rPr>
              <a:t>" به بخش مراقبت </a:t>
            </a:r>
            <a:r>
              <a:rPr lang="fa-IR" sz="2800" b="0" i="0" u="none" strike="noStrike" kern="100" baseline="0" dirty="0" err="1">
                <a:latin typeface="Calibri" panose="020F0502020204030204" pitchFamily="34" charset="0"/>
                <a:cs typeface="B Nazanin" panose="00000400000000000000" pitchFamily="2" charset="-78"/>
              </a:rPr>
              <a:t>هاي</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ويژه</a:t>
            </a:r>
            <a:r>
              <a:rPr lang="fa-IR" sz="2800" b="0" i="0" u="none" strike="noStrike" kern="100" baseline="0" dirty="0">
                <a:latin typeface="Calibri" panose="020F0502020204030204" pitchFamily="34" charset="0"/>
                <a:cs typeface="B Nazanin" panose="00000400000000000000" pitchFamily="2" charset="-78"/>
              </a:rPr>
              <a:t> منتقل </a:t>
            </a:r>
            <a:r>
              <a:rPr lang="fa-IR" sz="2800" b="0" i="0" u="none" strike="noStrike" kern="100" baseline="0" dirty="0" err="1">
                <a:latin typeface="Calibri" panose="020F0502020204030204" pitchFamily="34" charset="0"/>
                <a:cs typeface="B Nazanin" panose="00000400000000000000" pitchFamily="2" charset="-78"/>
              </a:rPr>
              <a:t>مي</a:t>
            </a:r>
            <a:r>
              <a:rPr lang="fa-IR" sz="2800" b="0" i="0" u="none" strike="noStrike" kern="100" baseline="0" dirty="0">
                <a:latin typeface="Calibri" panose="020F0502020204030204" pitchFamily="34" charset="0"/>
                <a:cs typeface="B Nazanin" panose="00000400000000000000" pitchFamily="2" charset="-78"/>
              </a:rPr>
              <a:t> شود تا تحت </a:t>
            </a:r>
            <a:r>
              <a:rPr lang="fa-IR" sz="2800" b="0" i="0" u="none" strike="noStrike" kern="100" baseline="0" dirty="0" err="1">
                <a:latin typeface="Calibri" panose="020F0502020204030204" pitchFamily="34" charset="0"/>
                <a:cs typeface="B Nazanin" panose="00000400000000000000" pitchFamily="2" charset="-78"/>
              </a:rPr>
              <a:t>پايش</a:t>
            </a:r>
            <a:r>
              <a:rPr lang="fa-IR" sz="2800" b="0" i="0" u="none" strike="noStrike" kern="100" baseline="0" dirty="0">
                <a:latin typeface="Calibri" panose="020F0502020204030204" pitchFamily="34" charset="0"/>
                <a:cs typeface="B Nazanin" panose="00000400000000000000" pitchFamily="2" charset="-78"/>
              </a:rPr>
              <a:t> و اقدامات </a:t>
            </a:r>
            <a:r>
              <a:rPr lang="fa-IR" sz="2800" b="0" i="0" u="none" strike="noStrike" kern="100" baseline="0" dirty="0" err="1">
                <a:latin typeface="Calibri" panose="020F0502020204030204" pitchFamily="34" charset="0"/>
                <a:cs typeface="B Nazanin" panose="00000400000000000000" pitchFamily="2" charset="-78"/>
              </a:rPr>
              <a:t>حمايتي</a:t>
            </a:r>
            <a:r>
              <a:rPr lang="fa-IR" sz="2800" b="0" i="0" u="none" strike="noStrike" kern="100" baseline="0" dirty="0">
                <a:latin typeface="Calibri" panose="020F0502020204030204" pitchFamily="34" charset="0"/>
                <a:cs typeface="B Nazanin" panose="00000400000000000000" pitchFamily="2" charset="-78"/>
              </a:rPr>
              <a:t> قرار </a:t>
            </a:r>
            <a:r>
              <a:rPr lang="fa-IR" sz="2800" b="0" i="0" u="none" strike="noStrike" kern="100" baseline="0" dirty="0" err="1">
                <a:latin typeface="Calibri" panose="020F0502020204030204" pitchFamily="34" charset="0"/>
                <a:cs typeface="B Nazanin" panose="00000400000000000000" pitchFamily="2" charset="-78"/>
              </a:rPr>
              <a:t>بگيرد</a:t>
            </a:r>
            <a:r>
              <a:rPr lang="fa-IR" sz="2800" b="0" i="0" u="none" strike="noStrike" kern="100" baseline="0" dirty="0">
                <a:latin typeface="Calibri" panose="020F0502020204030204" pitchFamily="34" charset="0"/>
                <a:cs typeface="B Nazanin" panose="00000400000000000000" pitchFamily="2" charset="-78"/>
              </a:rPr>
              <a:t>، با </a:t>
            </a:r>
            <a:r>
              <a:rPr lang="fa-IR" sz="2800" b="0" i="0" u="none" strike="noStrike" kern="100" baseline="0" dirty="0" err="1">
                <a:latin typeface="Calibri" panose="020F0502020204030204" pitchFamily="34" charset="0"/>
                <a:cs typeface="B Nazanin" panose="00000400000000000000" pitchFamily="2" charset="-78"/>
              </a:rPr>
              <a:t>اين</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اميد</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كه</a:t>
            </a:r>
            <a:r>
              <a:rPr lang="fa-IR" sz="2800" b="0" i="0" u="none" strike="noStrike" kern="100" baseline="0" dirty="0">
                <a:latin typeface="Calibri" panose="020F0502020204030204" pitchFamily="34" charset="0"/>
                <a:cs typeface="B Nazanin" panose="00000400000000000000" pitchFamily="2" charset="-78"/>
              </a:rPr>
              <a:t> فشار داخل جمجمه </a:t>
            </a:r>
            <a:r>
              <a:rPr lang="fa-IR" sz="2800" b="0" i="0" u="none" strike="noStrike" kern="100" baseline="0" dirty="0" err="1">
                <a:latin typeface="Calibri" panose="020F0502020204030204" pitchFamily="34" charset="0"/>
                <a:cs typeface="B Nazanin" panose="00000400000000000000" pitchFamily="2" charset="-78"/>
              </a:rPr>
              <a:t>اي</a:t>
            </a:r>
            <a:r>
              <a:rPr lang="fa-IR" sz="2800" b="0" i="0" u="none" strike="noStrike" kern="100" baseline="0" dirty="0">
                <a:latin typeface="Calibri" panose="020F0502020204030204" pitchFamily="34" charset="0"/>
                <a:cs typeface="B Nazanin" panose="00000400000000000000" pitchFamily="2" charset="-78"/>
              </a:rPr>
              <a:t> او به </a:t>
            </a:r>
            <a:r>
              <a:rPr lang="fa-IR" sz="2800" b="0" i="0" u="none" strike="noStrike" kern="100" baseline="0" dirty="0" err="1">
                <a:latin typeface="Calibri" panose="020F0502020204030204" pitchFamily="34" charset="0"/>
                <a:cs typeface="B Nazanin" panose="00000400000000000000" pitchFamily="2" charset="-78"/>
              </a:rPr>
              <a:t>كنترل</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درآيد</a:t>
            </a:r>
            <a:r>
              <a:rPr lang="fa-IR" sz="2800" b="0" i="0" u="none" strike="noStrike" kern="100" baseline="0" dirty="0">
                <a:latin typeface="Calibri" panose="020F0502020204030204" pitchFamily="34" charset="0"/>
                <a:cs typeface="B Nazanin" panose="00000400000000000000" pitchFamily="2" charset="-78"/>
              </a:rPr>
              <a:t>. </a:t>
            </a:r>
          </a:p>
          <a:p>
            <a:pPr marL="0" marR="0" lvl="0" indent="0" rtl="1">
              <a:buNone/>
            </a:pPr>
            <a:r>
              <a:rPr lang="fa-IR" sz="2800" b="0" i="0" u="none" strike="noStrike" kern="100" baseline="0" dirty="0">
                <a:latin typeface="Calibri" panose="020F0502020204030204" pitchFamily="34" charset="0"/>
                <a:cs typeface="B Nazanin" panose="00000400000000000000" pitchFamily="2" charset="-78"/>
              </a:rPr>
              <a:t>صبح روز بعد، او را </a:t>
            </a:r>
            <a:r>
              <a:rPr lang="fa-IR" sz="2800" b="0" i="0" u="none" strike="noStrike" kern="100" baseline="0" dirty="0">
                <a:solidFill>
                  <a:srgbClr val="FF0000"/>
                </a:solidFill>
                <a:latin typeface="Calibri" panose="020F0502020204030204" pitchFamily="34" charset="0"/>
                <a:cs typeface="B Nazanin" panose="00000400000000000000" pitchFamily="2" charset="-78"/>
              </a:rPr>
              <a:t>فاقد پاسخ </a:t>
            </a:r>
            <a:r>
              <a:rPr lang="fa-IR" sz="2800" b="0" i="0" u="none" strike="noStrike" kern="100" baseline="0" dirty="0" err="1">
                <a:solidFill>
                  <a:srgbClr val="FF0000"/>
                </a:solidFill>
                <a:latin typeface="Calibri" panose="020F0502020204030204" pitchFamily="34" charset="0"/>
                <a:cs typeface="B Nazanin" panose="00000400000000000000" pitchFamily="2" charset="-78"/>
              </a:rPr>
              <a:t>دهي</a:t>
            </a:r>
            <a:r>
              <a:rPr lang="fa-IR" sz="2800" b="0" i="0" u="none" strike="noStrike" kern="100" baseline="0" dirty="0">
                <a:solidFill>
                  <a:srgbClr val="FF0000"/>
                </a:solidFill>
                <a:latin typeface="Calibri" panose="020F0502020204030204" pitchFamily="34" charset="0"/>
                <a:cs typeface="B Nazanin" panose="00000400000000000000" pitchFamily="2" charset="-78"/>
              </a:rPr>
              <a:t> و با </a:t>
            </a:r>
            <a:r>
              <a:rPr lang="fa-IR" sz="2800" b="0" i="0" u="none" strike="noStrike" kern="100" baseline="0" dirty="0" err="1">
                <a:solidFill>
                  <a:srgbClr val="FF0000"/>
                </a:solidFill>
                <a:latin typeface="Calibri" panose="020F0502020204030204" pitchFamily="34" charset="0"/>
                <a:cs typeface="B Nazanin" panose="00000400000000000000" pitchFamily="2" charset="-78"/>
              </a:rPr>
              <a:t>مردمك</a:t>
            </a:r>
            <a:r>
              <a:rPr lang="fa-IR" sz="2800" b="0" i="0" u="none" strike="noStrike" kern="100" baseline="0" dirty="0">
                <a:solidFill>
                  <a:srgbClr val="FF0000"/>
                </a:solidFill>
                <a:latin typeface="Calibri" panose="020F0502020204030204" pitchFamily="34" charset="0"/>
                <a:cs typeface="B Nazanin" panose="00000400000000000000" pitchFamily="2" charset="-78"/>
              </a:rPr>
              <a:t> </a:t>
            </a:r>
            <a:r>
              <a:rPr lang="fa-IR" sz="2800" b="0" i="0" u="none" strike="noStrike" kern="100" baseline="0" dirty="0" err="1">
                <a:solidFill>
                  <a:srgbClr val="FF0000"/>
                </a:solidFill>
                <a:latin typeface="Calibri" panose="020F0502020204030204" pitchFamily="34" charset="0"/>
                <a:cs typeface="B Nazanin" panose="00000400000000000000" pitchFamily="2" charset="-78"/>
              </a:rPr>
              <a:t>هاي</a:t>
            </a:r>
            <a:r>
              <a:rPr lang="fa-IR" sz="2800" b="0" i="0" u="none" strike="noStrike" kern="100" baseline="0" dirty="0">
                <a:solidFill>
                  <a:srgbClr val="FF0000"/>
                </a:solidFill>
                <a:latin typeface="Calibri" panose="020F0502020204030204" pitchFamily="34" charset="0"/>
                <a:cs typeface="B Nazanin" panose="00000400000000000000" pitchFamily="2" charset="-78"/>
              </a:rPr>
              <a:t> </a:t>
            </a:r>
            <a:r>
              <a:rPr lang="fa-IR" sz="2800" b="0" i="0" u="none" strike="noStrike" kern="100" baseline="0" dirty="0" err="1">
                <a:solidFill>
                  <a:srgbClr val="FF0000"/>
                </a:solidFill>
                <a:latin typeface="Calibri" panose="020F0502020204030204" pitchFamily="34" charset="0"/>
                <a:cs typeface="B Nazanin" panose="00000400000000000000" pitchFamily="2" charset="-78"/>
              </a:rPr>
              <a:t>غيرواكنشي</a:t>
            </a:r>
            <a:r>
              <a:rPr lang="fa-IR" sz="2800" b="0" i="0" u="none" strike="noStrike" kern="100" baseline="0" dirty="0">
                <a:solidFill>
                  <a:srgbClr val="FF0000"/>
                </a:solidFill>
                <a:latin typeface="Calibri" panose="020F0502020204030204" pitchFamily="34" charset="0"/>
                <a:cs typeface="B Nazanin" panose="00000400000000000000" pitchFamily="2" charset="-78"/>
              </a:rPr>
              <a:t> </a:t>
            </a:r>
            <a:r>
              <a:rPr lang="fa-IR" sz="2800" b="0" i="0" u="none" strike="noStrike" kern="100" baseline="0" dirty="0">
                <a:latin typeface="Calibri" panose="020F0502020204030204" pitchFamily="34" charset="0"/>
                <a:cs typeface="B Nazanin" panose="00000400000000000000" pitchFamily="2" charset="-78"/>
              </a:rPr>
              <a:t>و در </a:t>
            </a:r>
            <a:r>
              <a:rPr lang="fa-IR" sz="2800" b="0" i="0" u="none" strike="noStrike" kern="100" baseline="0" dirty="0" err="1">
                <a:latin typeface="Calibri" panose="020F0502020204030204" pitchFamily="34" charset="0"/>
                <a:cs typeface="B Nazanin" panose="00000400000000000000" pitchFamily="2" charset="-78"/>
              </a:rPr>
              <a:t>موقعيت</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مياني</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مي</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يابند</a:t>
            </a:r>
            <a:r>
              <a:rPr lang="fa-IR" sz="2800" b="0" i="1" u="none" strike="noStrike" kern="100" baseline="0" dirty="0">
                <a:solidFill>
                  <a:srgbClr val="000000"/>
                </a:solidFill>
                <a:latin typeface="Mitra" panose="02000500000000000000" pitchFamily="2" charset="-78"/>
                <a:cs typeface="Mitra" panose="02000500000000000000" pitchFamily="2" charset="-78"/>
              </a:rPr>
              <a:t>.</a:t>
            </a:r>
            <a:endParaRPr lang="en-US" sz="2800" b="0" i="0" u="none" strike="noStrike" kern="100" baseline="0" dirty="0">
              <a:solidFill>
                <a:srgbClr val="000000"/>
              </a:solidFill>
              <a:latin typeface="Calibri" panose="020F0502020204030204" pitchFamily="34" charset="0"/>
              <a:cs typeface="B Nazanin" panose="00000400000000000000" pitchFamily="2" charset="-78"/>
            </a:endParaRPr>
          </a:p>
        </p:txBody>
      </p:sp>
      <p:sp>
        <p:nvSpPr>
          <p:cNvPr id="4" name="Footer Placeholder 3">
            <a:extLst>
              <a:ext uri="{FF2B5EF4-FFF2-40B4-BE49-F238E27FC236}">
                <a16:creationId xmlns:a16="http://schemas.microsoft.com/office/drawing/2014/main" id="{7FC7C21B-C693-3974-B185-B1421D46050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21384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0" i="0" u="none" strike="noStrike" kern="1400" baseline="0" dirty="0">
                <a:solidFill>
                  <a:srgbClr val="7030A0"/>
                </a:solidFill>
                <a:latin typeface="Times New Roman"/>
              </a:rPr>
              <a:t>مروری خلاصه بر تاریخ های مهم پیوند اعضا در جهان</a:t>
            </a:r>
            <a:endParaRPr lang="ar-SA" b="0" i="0" u="none" strike="noStrike" kern="1400" baseline="0" dirty="0">
              <a:solidFill>
                <a:srgbClr val="7030A0"/>
              </a:solidFill>
              <a:latin typeface="Times New Roman"/>
              <a:cs typeface="Times New Roman"/>
            </a:endParaRPr>
          </a:p>
        </p:txBody>
      </p:sp>
      <p:sp>
        <p:nvSpPr>
          <p:cNvPr id="3" name="Text Placeholder 2"/>
          <p:cNvSpPr>
            <a:spLocks noGrp="1"/>
          </p:cNvSpPr>
          <p:nvPr>
            <p:ph type="body" idx="1"/>
          </p:nvPr>
        </p:nvSpPr>
        <p:spPr/>
        <p:txBody>
          <a:bodyPr>
            <a:normAutofit/>
          </a:bodyPr>
          <a:lstStyle/>
          <a:p>
            <a:r>
              <a:rPr lang="ar-SA" b="1" i="0" u="none" strike="noStrike" baseline="0" dirty="0">
                <a:solidFill>
                  <a:srgbClr val="0D0D0D"/>
                </a:solidFill>
                <a:cs typeface="B Nazanin"/>
              </a:rPr>
              <a:t>سال 1982:</a:t>
            </a:r>
            <a:r>
              <a:rPr lang="ar-SA" b="1" i="0" u="none" strike="noStrike" baseline="0" dirty="0">
                <a:solidFill>
                  <a:srgbClr val="0D0D0D"/>
                </a:solidFill>
                <a:latin typeface="Times New Roman"/>
                <a:cs typeface="B Nazanin"/>
              </a:rPr>
              <a:t>  اولین پیوند قلب مصنوعی توسط جراح قلب و عروق </a:t>
            </a:r>
            <a:r>
              <a:rPr lang="en-US" b="1" i="0" u="none" strike="noStrike" baseline="0" dirty="0">
                <a:solidFill>
                  <a:srgbClr val="0D0D0D"/>
                </a:solidFill>
                <a:latin typeface="Times New Roman"/>
                <a:cs typeface="B Nazanin"/>
              </a:rPr>
              <a:t>William DeVries</a:t>
            </a:r>
            <a:r>
              <a:rPr lang="ar-SA" b="1" i="0" u="none" strike="noStrike" baseline="0" dirty="0">
                <a:solidFill>
                  <a:srgbClr val="0D0D0D"/>
                </a:solidFill>
                <a:latin typeface="Times New Roman"/>
                <a:cs typeface="B Nazanin"/>
              </a:rPr>
              <a:t>  </a:t>
            </a:r>
          </a:p>
          <a:p>
            <a:r>
              <a:rPr lang="ar-SA" b="1" i="0" u="none" strike="noStrike" baseline="0" dirty="0">
                <a:solidFill>
                  <a:srgbClr val="0D0D0D"/>
                </a:solidFill>
                <a:cs typeface="B Nazanin"/>
              </a:rPr>
              <a:t>سال 1983:</a:t>
            </a:r>
            <a:r>
              <a:rPr lang="ar-SA" b="1" i="0" u="none" strike="noStrike" baseline="0" dirty="0">
                <a:solidFill>
                  <a:srgbClr val="0D0D0D"/>
                </a:solidFill>
                <a:latin typeface="Times New Roman"/>
                <a:cs typeface="B Nazanin"/>
              </a:rPr>
              <a:t> اولین پیوند </a:t>
            </a:r>
            <a:r>
              <a:rPr lang="ar-SA" b="1" i="0" u="none" strike="noStrike" baseline="0" dirty="0">
                <a:solidFill>
                  <a:srgbClr val="FF0000"/>
                </a:solidFill>
                <a:latin typeface="Times New Roman"/>
                <a:cs typeface="B Nazanin"/>
              </a:rPr>
              <a:t>موفق ریه </a:t>
            </a:r>
            <a:r>
              <a:rPr lang="ar-SA" b="1" i="0" u="none" strike="noStrike" baseline="0" dirty="0">
                <a:solidFill>
                  <a:srgbClr val="0D0D0D"/>
                </a:solidFill>
                <a:latin typeface="Times New Roman"/>
                <a:cs typeface="B Nazanin"/>
              </a:rPr>
              <a:t>توسط </a:t>
            </a:r>
            <a:r>
              <a:rPr lang="en-US" b="1" i="0" u="none" strike="noStrike" baseline="0" dirty="0">
                <a:solidFill>
                  <a:srgbClr val="0D0D0D"/>
                </a:solidFill>
                <a:latin typeface="Times New Roman"/>
                <a:cs typeface="B Nazanin"/>
              </a:rPr>
              <a:t>Joel Cooper</a:t>
            </a:r>
            <a:r>
              <a:rPr lang="ar-SA" b="1" i="0" u="none" strike="noStrike" baseline="0" dirty="0">
                <a:solidFill>
                  <a:srgbClr val="0D0D0D"/>
                </a:solidFill>
                <a:latin typeface="Times New Roman"/>
                <a:cs typeface="B Nazanin"/>
              </a:rPr>
              <a:t> در تورنتو  </a:t>
            </a:r>
          </a:p>
          <a:p>
            <a:r>
              <a:rPr lang="ar-SA" b="1" i="0" u="none" strike="noStrike" baseline="0" dirty="0">
                <a:solidFill>
                  <a:srgbClr val="0D0D0D"/>
                </a:solidFill>
                <a:cs typeface="B Nazanin"/>
              </a:rPr>
              <a:t>سال 1986:</a:t>
            </a:r>
            <a:r>
              <a:rPr lang="ar-SA" b="1" i="0" u="none" strike="noStrike" baseline="0" dirty="0">
                <a:solidFill>
                  <a:srgbClr val="0D0D0D"/>
                </a:solidFill>
                <a:latin typeface="Times New Roman"/>
                <a:cs typeface="B Nazanin"/>
              </a:rPr>
              <a:t> اولین پیوند موفق دو ریه توسط </a:t>
            </a:r>
            <a:r>
              <a:rPr lang="en-US" b="1" i="0" u="none" strike="noStrike" baseline="0" dirty="0">
                <a:solidFill>
                  <a:srgbClr val="0D0D0D"/>
                </a:solidFill>
                <a:latin typeface="Times New Roman"/>
                <a:cs typeface="B Nazanin"/>
              </a:rPr>
              <a:t>Joel Cooper</a:t>
            </a:r>
            <a:r>
              <a:rPr lang="ar-SA" b="1" i="0" u="none" strike="noStrike" baseline="0" dirty="0">
                <a:solidFill>
                  <a:srgbClr val="0D0D0D"/>
                </a:solidFill>
                <a:latin typeface="Times New Roman"/>
                <a:cs typeface="B Nazanin"/>
              </a:rPr>
              <a:t> در تورنتو  </a:t>
            </a:r>
          </a:p>
          <a:p>
            <a:r>
              <a:rPr lang="ar-SA" b="1" i="0" u="none" strike="noStrike" baseline="0" dirty="0">
                <a:solidFill>
                  <a:srgbClr val="0D0D0D"/>
                </a:solidFill>
                <a:cs typeface="B Nazanin"/>
              </a:rPr>
              <a:t>سال 1988:</a:t>
            </a:r>
            <a:r>
              <a:rPr lang="ar-SA" b="1" i="0" u="none" strike="noStrike" baseline="0" dirty="0">
                <a:solidFill>
                  <a:srgbClr val="0D0D0D"/>
                </a:solidFill>
                <a:latin typeface="Times New Roman"/>
                <a:cs typeface="B Nazanin"/>
              </a:rPr>
              <a:t> پیوند موفقیت آمیز </a:t>
            </a:r>
            <a:r>
              <a:rPr lang="en-US" b="1" i="0" u="none" strike="noStrike" baseline="0" dirty="0">
                <a:solidFill>
                  <a:srgbClr val="0D0D0D"/>
                </a:solidFill>
                <a:latin typeface="Times New Roman"/>
                <a:cs typeface="B Nazanin"/>
              </a:rPr>
              <a:t>Split-Liver</a:t>
            </a:r>
            <a:r>
              <a:rPr lang="ar-SA" b="1" i="0" u="none" strike="noStrike" baseline="0" dirty="0">
                <a:solidFill>
                  <a:srgbClr val="0D0D0D"/>
                </a:solidFill>
                <a:latin typeface="Times New Roman"/>
                <a:cs typeface="B Nazanin"/>
              </a:rPr>
              <a:t> توسط </a:t>
            </a:r>
            <a:r>
              <a:rPr lang="en-US" b="1" i="0" u="none" strike="noStrike" baseline="0" dirty="0" err="1">
                <a:solidFill>
                  <a:srgbClr val="0D0D0D"/>
                </a:solidFill>
                <a:latin typeface="Times New Roman"/>
                <a:cs typeface="B Nazanin"/>
              </a:rPr>
              <a:t>Pichlmayr</a:t>
            </a:r>
            <a:r>
              <a:rPr lang="ar-SA" b="1" i="0" u="none" strike="noStrike" baseline="0" dirty="0">
                <a:solidFill>
                  <a:srgbClr val="0D0D0D"/>
                </a:solidFill>
                <a:latin typeface="Times New Roman"/>
                <a:cs typeface="B Nazanin"/>
              </a:rPr>
              <a:t>  در آلمان و </a:t>
            </a:r>
            <a:r>
              <a:rPr lang="en-US" b="1" i="0" u="none" strike="noStrike" baseline="0" dirty="0">
                <a:solidFill>
                  <a:srgbClr val="0D0D0D"/>
                </a:solidFill>
                <a:latin typeface="Times New Roman"/>
                <a:cs typeface="B Nazanin"/>
              </a:rPr>
              <a:t>Bismuth</a:t>
            </a:r>
            <a:r>
              <a:rPr lang="ar-SA" b="1" i="0" u="none" strike="noStrike" baseline="0" dirty="0">
                <a:solidFill>
                  <a:srgbClr val="0D0D0D"/>
                </a:solidFill>
                <a:latin typeface="Times New Roman"/>
                <a:cs typeface="B Nazanin"/>
              </a:rPr>
              <a:t> در فرانسه به طور همزمان  </a:t>
            </a:r>
          </a:p>
          <a:p>
            <a:r>
              <a:rPr lang="ar-SA" b="1" i="0" u="none" strike="noStrike" baseline="0" dirty="0">
                <a:solidFill>
                  <a:srgbClr val="0D0D0D"/>
                </a:solidFill>
                <a:cs typeface="B Nazanin"/>
              </a:rPr>
              <a:t>سال 1989:</a:t>
            </a:r>
            <a:r>
              <a:rPr lang="ar-SA" b="1" i="0" u="none" strike="noStrike" baseline="0" dirty="0">
                <a:solidFill>
                  <a:srgbClr val="0D0D0D"/>
                </a:solidFill>
                <a:latin typeface="Times New Roman"/>
                <a:cs typeface="B Nazanin"/>
              </a:rPr>
              <a:t> اولین پیوند </a:t>
            </a:r>
            <a:r>
              <a:rPr lang="ar-SA" b="1" i="0" u="none" strike="noStrike" baseline="0" dirty="0">
                <a:solidFill>
                  <a:srgbClr val="FF0000"/>
                </a:solidFill>
                <a:latin typeface="Times New Roman"/>
                <a:cs typeface="B Nazanin"/>
              </a:rPr>
              <a:t>روده کوچک  </a:t>
            </a:r>
            <a:r>
              <a:rPr lang="ar-SA" b="1" i="0" u="none" strike="noStrike" baseline="0" dirty="0">
                <a:solidFill>
                  <a:srgbClr val="0D0D0D"/>
                </a:solidFill>
                <a:latin typeface="Times New Roman"/>
                <a:cs typeface="B Nazanin"/>
              </a:rPr>
              <a:t>توسط </a:t>
            </a:r>
            <a:r>
              <a:rPr lang="en-US" b="1" i="0" u="none" strike="noStrike" baseline="0" dirty="0">
                <a:solidFill>
                  <a:srgbClr val="0D0D0D"/>
                </a:solidFill>
                <a:latin typeface="Times New Roman"/>
                <a:cs typeface="B Nazanin"/>
              </a:rPr>
              <a:t>Olivier Goulet</a:t>
            </a:r>
            <a:r>
              <a:rPr lang="ar-SA" b="1" i="0" u="none" strike="noStrike" baseline="0" dirty="0">
                <a:solidFill>
                  <a:srgbClr val="0D0D0D"/>
                </a:solidFill>
                <a:latin typeface="Times New Roman"/>
                <a:cs typeface="B Nazanin"/>
              </a:rPr>
              <a:t>  </a:t>
            </a:r>
          </a:p>
          <a:p>
            <a:r>
              <a:rPr lang="ar-SA" b="1" i="0" u="none" strike="noStrike" baseline="0" dirty="0">
                <a:solidFill>
                  <a:srgbClr val="0D0D0D"/>
                </a:solidFill>
                <a:cs typeface="B Nazanin"/>
              </a:rPr>
              <a:t>سال 1990:</a:t>
            </a:r>
            <a:r>
              <a:rPr lang="ar-SA" b="1" i="0" u="none" strike="noStrike" baseline="0" dirty="0">
                <a:solidFill>
                  <a:srgbClr val="0D0D0D"/>
                </a:solidFill>
                <a:latin typeface="Times New Roman"/>
                <a:cs typeface="B Nazanin"/>
              </a:rPr>
              <a:t> اولین پیوند ریه از اهداکننده ی زنده، توسط </a:t>
            </a:r>
            <a:r>
              <a:rPr lang="en-US" b="1" i="0" u="none" strike="noStrike" baseline="0" dirty="0">
                <a:solidFill>
                  <a:srgbClr val="0D0D0D"/>
                </a:solidFill>
                <a:latin typeface="Times New Roman"/>
                <a:cs typeface="B Nazanin"/>
              </a:rPr>
              <a:t>Vaughn Starnes</a:t>
            </a:r>
            <a:r>
              <a:rPr lang="ar-SA" b="1" i="0" u="none" strike="noStrike" baseline="0" dirty="0">
                <a:solidFill>
                  <a:srgbClr val="0D0D0D"/>
                </a:solidFill>
                <a:latin typeface="Times New Roman"/>
                <a:cs typeface="B Nazanin"/>
              </a:rPr>
              <a:t> در دانشگاه استنفورد  </a:t>
            </a:r>
          </a:p>
          <a:p>
            <a:r>
              <a:rPr lang="ar-SA" b="1" i="0" u="none" strike="noStrike" baseline="0" dirty="0">
                <a:solidFill>
                  <a:srgbClr val="0D0D0D"/>
                </a:solidFill>
                <a:cs typeface="B Nazanin"/>
              </a:rPr>
              <a:t>سال 1990:</a:t>
            </a:r>
            <a:r>
              <a:rPr lang="ar-SA" b="1" i="0" u="none" strike="noStrike" baseline="0" dirty="0">
                <a:solidFill>
                  <a:srgbClr val="0D0D0D"/>
                </a:solidFill>
                <a:latin typeface="Times New Roman"/>
                <a:cs typeface="B Nazanin"/>
              </a:rPr>
              <a:t> دریافت جایزه نوبل پزشکی توسط دکتر جوزف موری (اولین عمل پیوند کلیه)</a:t>
            </a:r>
          </a:p>
        </p:txBody>
      </p:sp>
      <p:sp>
        <p:nvSpPr>
          <p:cNvPr id="4" name="Footer Placeholder 3">
            <a:extLst>
              <a:ext uri="{FF2B5EF4-FFF2-40B4-BE49-F238E27FC236}">
                <a16:creationId xmlns:a16="http://schemas.microsoft.com/office/drawing/2014/main" id="{1C534DEF-3108-4E3E-55B1-CCB81045EEE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3783859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15BE-0A22-07EB-ED12-32AD7E459055}"/>
              </a:ext>
            </a:extLst>
          </p:cNvPr>
          <p:cNvSpPr>
            <a:spLocks noGrp="1"/>
          </p:cNvSpPr>
          <p:nvPr>
            <p:ph type="title"/>
          </p:nvPr>
        </p:nvSpPr>
        <p:spPr/>
        <p:txBody>
          <a:bodyPr/>
          <a:lstStyle/>
          <a:p>
            <a:pPr marR="0" rtl="1"/>
            <a:r>
              <a:rPr lang="en-US" b="0" i="0" u="none" strike="noStrike" kern="100" baseline="0">
                <a:solidFill>
                  <a:srgbClr val="7030A0"/>
                </a:solidFill>
                <a:latin typeface="Aptos Display" panose="020B0004020202020204" pitchFamily="34" charset="0"/>
                <a:cs typeface="B Titr" panose="00000700000000000000" pitchFamily="2" charset="-78"/>
              </a:rPr>
              <a:t>  </a:t>
            </a:r>
            <a:r>
              <a:rPr lang="fa-IR" b="0" i="0" u="none" strike="noStrike" kern="100" baseline="0">
                <a:solidFill>
                  <a:srgbClr val="7030A0"/>
                </a:solidFill>
                <a:latin typeface="Aptos Display" panose="020B0004020202020204" pitchFamily="34" charset="0"/>
                <a:cs typeface="B Titr" panose="00000700000000000000" pitchFamily="2" charset="-78"/>
              </a:rPr>
              <a:t>معرفی کیس 1</a:t>
            </a:r>
          </a:p>
        </p:txBody>
      </p:sp>
      <p:sp>
        <p:nvSpPr>
          <p:cNvPr id="3" name="Text Placeholder 2">
            <a:extLst>
              <a:ext uri="{FF2B5EF4-FFF2-40B4-BE49-F238E27FC236}">
                <a16:creationId xmlns:a16="http://schemas.microsoft.com/office/drawing/2014/main" id="{965C437C-DA1E-A8DC-F0BF-C0862FEC5A49}"/>
              </a:ext>
            </a:extLst>
          </p:cNvPr>
          <p:cNvSpPr>
            <a:spLocks noGrp="1"/>
          </p:cNvSpPr>
          <p:nvPr>
            <p:ph type="body" idx="1"/>
          </p:nvPr>
        </p:nvSpPr>
        <p:spPr/>
        <p:txBody>
          <a:bodyPr>
            <a:normAutofit/>
          </a:bodyPr>
          <a:lstStyle/>
          <a:p>
            <a:pPr marL="0" marR="0" lvl="0" indent="0" rtl="1">
              <a:buNone/>
            </a:pPr>
            <a:r>
              <a:rPr lang="en-US"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پسري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a:latin typeface="Arial" panose="020B0604020202020204" pitchFamily="34" charset="0"/>
                <a:cs typeface="B Nazanin" panose="00000400000000000000" pitchFamily="2" charset="-78"/>
              </a:rPr>
              <a:t>۳ ساله به نام </a:t>
            </a:r>
            <a:r>
              <a:rPr lang="en-US" sz="2800" b="0" i="0" u="none" strike="noStrike" kern="100" baseline="0" dirty="0">
                <a:latin typeface="Aptos Display" panose="020B0004020202020204" pitchFamily="34" charset="0"/>
                <a:cs typeface="B Nazanin" panose="00000400000000000000" pitchFamily="2" charset="-78"/>
              </a:rPr>
              <a:t>"</a:t>
            </a:r>
            <a:r>
              <a:rPr lang="fa-IR" sz="2800" b="0" i="0" u="none" strike="noStrike" kern="100" baseline="0" dirty="0">
                <a:latin typeface="Aptos Display" panose="020B0004020202020204" pitchFamily="34" charset="0"/>
                <a:cs typeface="B Nazanin" panose="00000400000000000000" pitchFamily="2" charset="-78"/>
              </a:rPr>
              <a:t>ام</a:t>
            </a:r>
            <a:r>
              <a:rPr lang="en-US" sz="2800" b="0" i="0" u="none" strike="noStrike" kern="100" baseline="0" dirty="0">
                <a:latin typeface="Aptos Display" panose="020B0004020202020204" pitchFamily="34" charset="0"/>
                <a:cs typeface="B Nazanin" panose="00000400000000000000" pitchFamily="2" charset="-78"/>
              </a:rPr>
              <a:t>"</a:t>
            </a:r>
            <a:r>
              <a:rPr lang="fa-IR" sz="2800" b="0" i="0" u="none" strike="noStrike" kern="100" baseline="0" dirty="0" err="1">
                <a:latin typeface="Aptos Display" panose="020B0004020202020204" pitchFamily="34" charset="0"/>
                <a:cs typeface="B Nazanin" panose="00000400000000000000" pitchFamily="2" charset="-78"/>
              </a:rPr>
              <a:t>زير</a:t>
            </a:r>
            <a:r>
              <a:rPr lang="fa-IR" sz="2800" b="0" i="0" u="none" strike="noStrike" kern="100" baseline="0" dirty="0">
                <a:latin typeface="Aptos Display" panose="020B0004020202020204" pitchFamily="34" charset="0"/>
                <a:cs typeface="B Nazanin" panose="00000400000000000000" pitchFamily="2" charset="-78"/>
              </a:rPr>
              <a:t> نظر پرستار بچه </a:t>
            </a:r>
            <a:r>
              <a:rPr lang="fa-IR" sz="2800" b="0" i="0" u="none" strike="noStrike" kern="100" baseline="0" dirty="0" err="1">
                <a:latin typeface="Aptos Display" panose="020B0004020202020204" pitchFamily="34" charset="0"/>
                <a:cs typeface="B Nazanin" panose="00000400000000000000" pitchFamily="2" charset="-78"/>
              </a:rPr>
              <a:t>اي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كه</a:t>
            </a:r>
            <a:r>
              <a:rPr lang="fa-IR" sz="2800" b="0" i="0" u="none" strike="noStrike" kern="100" baseline="0" dirty="0">
                <a:latin typeface="Aptos Display" panose="020B0004020202020204" pitchFamily="34" charset="0"/>
                <a:cs typeface="B Nazanin" panose="00000400000000000000" pitchFamily="2" charset="-78"/>
              </a:rPr>
              <a:t> نگه </a:t>
            </a:r>
            <a:r>
              <a:rPr lang="fa-IR" sz="2800" b="0" i="0" u="none" strike="noStrike" kern="100" baseline="0" dirty="0" err="1">
                <a:latin typeface="Aptos Display" panose="020B0004020202020204" pitchFamily="34" charset="0"/>
                <a:cs typeface="B Nazanin" panose="00000400000000000000" pitchFamily="2" charset="-78"/>
              </a:rPr>
              <a:t>داري</a:t>
            </a:r>
            <a:r>
              <a:rPr lang="fa-IR" sz="2800" b="0" i="0" u="none" strike="noStrike" kern="100" baseline="0" dirty="0">
                <a:latin typeface="Aptos Display" panose="020B0004020202020204" pitchFamily="34" charset="0"/>
                <a:cs typeface="B Nazanin" panose="00000400000000000000" pitchFamily="2" charset="-78"/>
              </a:rPr>
              <a:t> او را به عهده دارد، در حال </a:t>
            </a:r>
            <a:r>
              <a:rPr lang="fa-IR" sz="2800" b="0" i="0" u="none" strike="noStrike" kern="100" baseline="0" dirty="0" err="1">
                <a:latin typeface="Aptos Display" panose="020B0004020202020204" pitchFamily="34" charset="0"/>
                <a:cs typeface="B Nazanin" panose="00000400000000000000" pitchFamily="2" charset="-78"/>
              </a:rPr>
              <a:t>بازي</a:t>
            </a:r>
            <a:r>
              <a:rPr lang="fa-IR" sz="2800" b="0" i="0" u="none" strike="noStrike" kern="100" baseline="0" dirty="0">
                <a:latin typeface="Aptos Display" panose="020B0004020202020204" pitchFamily="34" charset="0"/>
                <a:cs typeface="B Nazanin" panose="00000400000000000000" pitchFamily="2" charset="-78"/>
              </a:rPr>
              <a:t> در </a:t>
            </a:r>
            <a:r>
              <a:rPr lang="fa-IR" sz="2800" b="0" i="0" u="none" strike="noStrike" kern="100" baseline="0" dirty="0" err="1">
                <a:latin typeface="Aptos Display" panose="020B0004020202020204" pitchFamily="34" charset="0"/>
                <a:cs typeface="B Nazanin" panose="00000400000000000000" pitchFamily="2" charset="-78"/>
              </a:rPr>
              <a:t>كنار</a:t>
            </a:r>
            <a:r>
              <a:rPr lang="fa-IR" sz="2800" b="0" i="0" u="none" strike="noStrike" kern="100" baseline="0" dirty="0">
                <a:latin typeface="Aptos Display" panose="020B0004020202020204" pitchFamily="34" charset="0"/>
                <a:cs typeface="B Nazanin" panose="00000400000000000000" pitchFamily="2" charset="-78"/>
              </a:rPr>
              <a:t> استخر </a:t>
            </a:r>
            <a:r>
              <a:rPr lang="fa-IR" sz="2800" b="0" i="0" u="none" strike="noStrike" kern="100" baseline="0" dirty="0" err="1">
                <a:latin typeface="Aptos Display" panose="020B0004020202020204" pitchFamily="34" charset="0"/>
                <a:cs typeface="B Nazanin" panose="00000400000000000000" pitchFamily="2" charset="-78"/>
              </a:rPr>
              <a:t>حياط</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پشتي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منزلشان</a:t>
            </a:r>
            <a:r>
              <a:rPr lang="fa-IR" sz="2800" b="0" i="0" u="none" strike="noStrike" kern="100" baseline="0" dirty="0">
                <a:latin typeface="Aptos Display" panose="020B0004020202020204" pitchFamily="34" charset="0"/>
                <a:cs typeface="B Nazanin" panose="00000400000000000000" pitchFamily="2" charset="-78"/>
              </a:rPr>
              <a:t> است. پرستار بچه به داخل منزل </a:t>
            </a:r>
            <a:r>
              <a:rPr lang="fa-IR" sz="2800" b="0" i="0" u="none" strike="noStrike" kern="100" baseline="0" dirty="0" err="1">
                <a:latin typeface="Aptos Display" panose="020B0004020202020204" pitchFamily="34" charset="0"/>
                <a:cs typeface="B Nazanin" panose="00000400000000000000" pitchFamily="2" charset="-78"/>
              </a:rPr>
              <a:t>مي‌رود</a:t>
            </a:r>
            <a:r>
              <a:rPr lang="fa-IR" sz="2800" b="0" i="0" u="none" strike="noStrike" kern="100" baseline="0" dirty="0">
                <a:latin typeface="Aptos Display" panose="020B0004020202020204" pitchFamily="34" charset="0"/>
                <a:cs typeface="B Nazanin" panose="00000400000000000000" pitchFamily="2" charset="-78"/>
              </a:rPr>
              <a:t> تا به تلفن جواب دهد. </a:t>
            </a:r>
            <a:r>
              <a:rPr lang="fa-IR" sz="2800" b="0" i="0" u="none" strike="noStrike" kern="100" baseline="0" dirty="0" err="1">
                <a:latin typeface="Aptos Display" panose="020B0004020202020204" pitchFamily="34" charset="0"/>
                <a:cs typeface="B Nazanin" panose="00000400000000000000" pitchFamily="2" charset="-78"/>
              </a:rPr>
              <a:t>وقتي</a:t>
            </a:r>
            <a:r>
              <a:rPr lang="fa-IR" sz="2800" b="0" i="0" u="none" strike="noStrike" kern="100" baseline="0" dirty="0">
                <a:latin typeface="Aptos Display" panose="020B0004020202020204" pitchFamily="34" charset="0"/>
                <a:cs typeface="B Nazanin" panose="00000400000000000000" pitchFamily="2" charset="-78"/>
              </a:rPr>
              <a:t> باز </a:t>
            </a:r>
            <a:r>
              <a:rPr lang="fa-IR" sz="2800" b="0" i="0" u="none" strike="noStrike" kern="100" baseline="0" dirty="0" err="1">
                <a:latin typeface="Aptos Display" panose="020B0004020202020204" pitchFamily="34" charset="0"/>
                <a:cs typeface="B Nazanin" panose="00000400000000000000" pitchFamily="2" charset="-78"/>
              </a:rPr>
              <a:t>مي</a:t>
            </a:r>
            <a:r>
              <a:rPr lang="fa-IR" sz="2800" b="0" i="0" u="none" strike="noStrike" kern="100" baseline="0" dirty="0">
                <a:latin typeface="Aptos Display" panose="020B0004020202020204" pitchFamily="34" charset="0"/>
                <a:cs typeface="B Nazanin" panose="00000400000000000000" pitchFamily="2" charset="-78"/>
              </a:rPr>
              <a:t> گردد، </a:t>
            </a:r>
            <a:r>
              <a:rPr lang="fa-IR" sz="2800" b="0" i="0" u="none" strike="noStrike" kern="100" baseline="0" dirty="0" err="1">
                <a:latin typeface="Aptos Display" panose="020B0004020202020204" pitchFamily="34" charset="0"/>
                <a:cs typeface="B Nazanin" panose="00000400000000000000" pitchFamily="2" charset="-78"/>
              </a:rPr>
              <a:t>كودك</a:t>
            </a:r>
            <a:r>
              <a:rPr lang="fa-IR" sz="2800" b="0" i="0" u="none" strike="noStrike" kern="100" baseline="0" dirty="0">
                <a:latin typeface="Aptos Display" panose="020B0004020202020204" pitchFamily="34" charset="0"/>
                <a:cs typeface="B Nazanin" panose="00000400000000000000" pitchFamily="2" charset="-78"/>
              </a:rPr>
              <a:t> را در استخر </a:t>
            </a:r>
            <a:r>
              <a:rPr lang="fa-IR" sz="2800" b="0" i="0" u="none" strike="noStrike" kern="100" baseline="0" dirty="0" err="1">
                <a:latin typeface="Aptos Display" panose="020B0004020202020204" pitchFamily="34" charset="0"/>
                <a:cs typeface="B Nazanin" panose="00000400000000000000" pitchFamily="2" charset="-78"/>
              </a:rPr>
              <a:t>مي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يابد</a:t>
            </a:r>
            <a:r>
              <a:rPr lang="fa-IR" sz="2800" b="0" i="0" u="none" strike="noStrike" kern="100" baseline="0" dirty="0">
                <a:latin typeface="Aptos Display" panose="020B0004020202020204" pitchFamily="34" charset="0"/>
                <a:cs typeface="B Nazanin" panose="00000400000000000000" pitchFamily="2" charset="-78"/>
              </a:rPr>
              <a:t> در </a:t>
            </a:r>
            <a:r>
              <a:rPr lang="fa-IR" sz="2800" b="0" i="0" u="none" strike="noStrike" kern="100" baseline="0" dirty="0" err="1">
                <a:latin typeface="Aptos Display" panose="020B0004020202020204" pitchFamily="34" charset="0"/>
                <a:cs typeface="B Nazanin" panose="00000400000000000000" pitchFamily="2" charset="-78"/>
              </a:rPr>
              <a:t>حالي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كه</a:t>
            </a:r>
            <a:r>
              <a:rPr lang="fa-IR" sz="2800" b="0" i="0" u="none" strike="noStrike" kern="100" baseline="0" dirty="0">
                <a:latin typeface="Aptos Display" panose="020B0004020202020204" pitchFamily="34" charset="0"/>
                <a:cs typeface="B Nazanin" panose="00000400000000000000" pitchFamily="2" charset="-78"/>
              </a:rPr>
              <a:t> صورتش به سمت </a:t>
            </a:r>
            <a:r>
              <a:rPr lang="fa-IR" sz="2800" b="0" i="0" u="none" strike="noStrike" kern="100" baseline="0" dirty="0" err="1">
                <a:latin typeface="Aptos Display" panose="020B0004020202020204" pitchFamily="34" charset="0"/>
                <a:cs typeface="B Nazanin" panose="00000400000000000000" pitchFamily="2" charset="-78"/>
              </a:rPr>
              <a:t>پايين</a:t>
            </a:r>
            <a:r>
              <a:rPr lang="fa-IR" sz="2800" b="0" i="0" u="none" strike="noStrike" kern="100" baseline="0" dirty="0">
                <a:latin typeface="Aptos Display" panose="020B0004020202020204" pitchFamily="34" charset="0"/>
                <a:cs typeface="B Nazanin" panose="00000400000000000000" pitchFamily="2" charset="-78"/>
              </a:rPr>
              <a:t> است.</a:t>
            </a:r>
          </a:p>
          <a:p>
            <a:pPr marL="0" marR="0" lvl="0" indent="0" rtl="1">
              <a:buNone/>
            </a:pP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تيم</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پيراپزشكي</a:t>
            </a:r>
            <a:r>
              <a:rPr lang="fa-IR" sz="2800" b="0" i="0" u="none" strike="noStrike" kern="100" baseline="0" dirty="0">
                <a:latin typeface="Aptos Display" panose="020B0004020202020204" pitchFamily="34" charset="0"/>
                <a:cs typeface="B Nazanin" panose="00000400000000000000" pitchFamily="2" charset="-78"/>
              </a:rPr>
              <a:t> سر </a:t>
            </a:r>
            <a:r>
              <a:rPr lang="fa-IR" sz="2800" b="0" i="0" u="none" strike="noStrike" kern="100" baseline="0" dirty="0" err="1">
                <a:latin typeface="Aptos Display" panose="020B0004020202020204" pitchFamily="34" charset="0"/>
                <a:cs typeface="B Nazanin" panose="00000400000000000000" pitchFamily="2" charset="-78"/>
              </a:rPr>
              <a:t>مي</a:t>
            </a:r>
            <a:r>
              <a:rPr lang="fa-IR" sz="2800" b="0" i="0" u="none" strike="noStrike" kern="100" baseline="0" dirty="0">
                <a:latin typeface="Aptos Display" panose="020B0004020202020204" pitchFamily="34" charset="0"/>
                <a:cs typeface="B Nazanin" panose="00000400000000000000" pitchFamily="2" charset="-78"/>
              </a:rPr>
              <a:t> رسد و در </a:t>
            </a:r>
            <a:r>
              <a:rPr lang="fa-IR" sz="2800" b="0" i="0" u="none" strike="noStrike" kern="100" baseline="0" dirty="0" err="1">
                <a:latin typeface="Aptos Display" panose="020B0004020202020204" pitchFamily="34" charset="0"/>
                <a:cs typeface="B Nazanin" panose="00000400000000000000" pitchFamily="2" charset="-78"/>
              </a:rPr>
              <a:t>مي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يابد</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كه</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كودك</a:t>
            </a:r>
            <a:r>
              <a:rPr lang="fa-IR" sz="2800" b="0" i="0" u="none" strike="noStrike" kern="100" baseline="0" dirty="0">
                <a:latin typeface="Aptos Display" panose="020B0004020202020204" pitchFamily="34" charset="0"/>
                <a:cs typeface="B Nazanin" panose="00000400000000000000" pitchFamily="2" charset="-78"/>
              </a:rPr>
              <a:t> فاقد نشانه </a:t>
            </a:r>
            <a:r>
              <a:rPr lang="fa-IR" sz="2800" b="0" i="0" u="none" strike="noStrike" kern="100" baseline="0" dirty="0" err="1">
                <a:latin typeface="Aptos Display" panose="020B0004020202020204" pitchFamily="34" charset="0"/>
                <a:cs typeface="B Nazanin" panose="00000400000000000000" pitchFamily="2" charset="-78"/>
              </a:rPr>
              <a:t>هاي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حياتي</a:t>
            </a:r>
            <a:r>
              <a:rPr lang="fa-IR" sz="2800" b="0" i="0" u="none" strike="noStrike" kern="100" baseline="0" dirty="0">
                <a:latin typeface="Aptos Display" panose="020B0004020202020204" pitchFamily="34" charset="0"/>
                <a:cs typeface="B Nazanin" panose="00000400000000000000" pitchFamily="2" charset="-78"/>
              </a:rPr>
              <a:t> است. </a:t>
            </a:r>
            <a:r>
              <a:rPr lang="fa-IR" sz="2800" b="0" i="0" u="none" strike="noStrike" kern="100" baseline="0" dirty="0" err="1">
                <a:latin typeface="Aptos Display" panose="020B0004020202020204" pitchFamily="34" charset="0"/>
                <a:cs typeface="B Nazanin" panose="00000400000000000000" pitchFamily="2" charset="-78"/>
              </a:rPr>
              <a:t>پشتيباني</a:t>
            </a:r>
            <a:r>
              <a:rPr lang="fa-IR" sz="2800" b="0" i="0" u="none" strike="noStrike" kern="100" baseline="0" dirty="0">
                <a:latin typeface="Aptos Display" panose="020B0004020202020204" pitchFamily="34" charset="0"/>
                <a:cs typeface="B Nazanin" panose="00000400000000000000" pitchFamily="2" charset="-78"/>
              </a:rPr>
              <a:t> اوليه ي </a:t>
            </a:r>
            <a:r>
              <a:rPr lang="fa-IR" sz="2800" b="0" i="0" u="none" strike="noStrike" kern="100" baseline="0" dirty="0" err="1">
                <a:latin typeface="Aptos Display" panose="020B0004020202020204" pitchFamily="34" charset="0"/>
                <a:cs typeface="B Nazanin" panose="00000400000000000000" pitchFamily="2" charset="-78"/>
              </a:rPr>
              <a:t>حيات</a:t>
            </a:r>
            <a:r>
              <a:rPr lang="fa-IR" sz="2800" b="0" i="0" u="none" strike="noStrike" kern="100" baseline="0" dirty="0">
                <a:latin typeface="Aptos Display" panose="020B0004020202020204" pitchFamily="34" charset="0"/>
                <a:cs typeface="B Nazanin" panose="00000400000000000000" pitchFamily="2" charset="-78"/>
              </a:rPr>
              <a:t> آغاز </a:t>
            </a:r>
            <a:r>
              <a:rPr lang="fa-IR" sz="2800" b="0" i="0" u="none" strike="noStrike" kern="100" baseline="0" dirty="0" err="1">
                <a:latin typeface="Aptos Display" panose="020B0004020202020204" pitchFamily="34" charset="0"/>
                <a:cs typeface="B Nazanin" panose="00000400000000000000" pitchFamily="2" charset="-78"/>
              </a:rPr>
              <a:t>مي</a:t>
            </a:r>
            <a:r>
              <a:rPr lang="fa-IR" sz="2800" b="0" i="0" u="none" strike="noStrike" kern="100" baseline="0" dirty="0">
                <a:latin typeface="Aptos Display" panose="020B0004020202020204" pitchFamily="34" charset="0"/>
                <a:cs typeface="B Nazanin" panose="00000400000000000000" pitchFamily="2" charset="-78"/>
              </a:rPr>
              <a:t> شود و پسربچه به </a:t>
            </a:r>
            <a:r>
              <a:rPr lang="fa-IR" sz="2800" b="0" i="0" u="none" strike="noStrike" kern="100" baseline="0" dirty="0" err="1">
                <a:latin typeface="Aptos Display" panose="020B0004020202020204" pitchFamily="34" charset="0"/>
                <a:cs typeface="B Nazanin" panose="00000400000000000000" pitchFamily="2" charset="-78"/>
              </a:rPr>
              <a:t>بيمارستان</a:t>
            </a:r>
            <a:r>
              <a:rPr lang="fa-IR" sz="2800" b="0" i="0" u="none" strike="noStrike" kern="100" baseline="0" dirty="0">
                <a:latin typeface="Aptos Display" panose="020B0004020202020204" pitchFamily="34" charset="0"/>
                <a:cs typeface="B Nazanin" panose="00000400000000000000" pitchFamily="2" charset="-78"/>
              </a:rPr>
              <a:t> منتقل </a:t>
            </a:r>
            <a:r>
              <a:rPr lang="fa-IR" sz="2800" b="0" i="0" u="none" strike="noStrike" kern="100" baseline="0" dirty="0" err="1">
                <a:latin typeface="Aptos Display" panose="020B0004020202020204" pitchFamily="34" charset="0"/>
                <a:cs typeface="B Nazanin" panose="00000400000000000000" pitchFamily="2" charset="-78"/>
              </a:rPr>
              <a:t>مي</a:t>
            </a:r>
            <a:r>
              <a:rPr lang="fa-IR" sz="2800" b="0" i="0" u="none" strike="noStrike" kern="100" baseline="0" dirty="0">
                <a:latin typeface="Aptos Display" panose="020B0004020202020204" pitchFamily="34" charset="0"/>
                <a:cs typeface="B Nazanin" panose="00000400000000000000" pitchFamily="2" charset="-78"/>
              </a:rPr>
              <a:t> گردد.</a:t>
            </a:r>
          </a:p>
          <a:p>
            <a:pPr marL="0" marR="0" lvl="0" indent="0" rtl="1">
              <a:buNone/>
            </a:pPr>
            <a:r>
              <a:rPr lang="fa-IR" sz="2800" b="0" i="0" u="none" strike="noStrike" kern="100" baseline="0" dirty="0">
                <a:latin typeface="Aptos Display" panose="020B0004020202020204" pitchFamily="34" charset="0"/>
                <a:cs typeface="B Nazanin" panose="00000400000000000000" pitchFamily="2" charset="-78"/>
              </a:rPr>
              <a:t> در </a:t>
            </a:r>
            <a:r>
              <a:rPr lang="fa-IR" sz="2800" b="0" i="0" u="none" strike="noStrike" kern="100" baseline="0" dirty="0" err="1">
                <a:latin typeface="Aptos Display" panose="020B0004020202020204" pitchFamily="34" charset="0"/>
                <a:cs typeface="B Nazanin" panose="00000400000000000000" pitchFamily="2" charset="-78"/>
              </a:rPr>
              <a:t>بيمارستان</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براي</a:t>
            </a:r>
            <a:r>
              <a:rPr lang="fa-IR" sz="2800" b="0" i="0" u="none" strike="noStrike" kern="100" baseline="0" dirty="0">
                <a:latin typeface="Aptos Display" panose="020B0004020202020204" pitchFamily="34" charset="0"/>
                <a:cs typeface="B Nazanin" panose="00000400000000000000" pitchFamily="2" charset="-78"/>
              </a:rPr>
              <a:t> او </a:t>
            </a:r>
            <a:r>
              <a:rPr lang="fa-IR" sz="2800" b="0" i="0" u="none" strike="noStrike" kern="100" baseline="0" dirty="0" err="1">
                <a:latin typeface="Aptos Display" panose="020B0004020202020204" pitchFamily="34" charset="0"/>
                <a:cs typeface="B Nazanin" panose="00000400000000000000" pitchFamily="2" charset="-78"/>
              </a:rPr>
              <a:t>عمليات</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احيا</a:t>
            </a:r>
            <a:r>
              <a:rPr lang="fa-IR" sz="2800" b="0" i="0" u="none" strike="noStrike" kern="100" baseline="0" dirty="0">
                <a:latin typeface="Aptos Display" panose="020B0004020202020204" pitchFamily="34" charset="0"/>
                <a:cs typeface="B Nazanin" panose="00000400000000000000" pitchFamily="2" charset="-78"/>
              </a:rPr>
              <a:t> با لوله </a:t>
            </a:r>
            <a:r>
              <a:rPr lang="fa-IR" sz="2800" b="0" i="0" u="none" strike="noStrike" kern="100" baseline="0" dirty="0" err="1">
                <a:latin typeface="Aptos Display" panose="020B0004020202020204" pitchFamily="34" charset="0"/>
                <a:cs typeface="B Nazanin" panose="00000400000000000000" pitchFamily="2" charset="-78"/>
              </a:rPr>
              <a:t>گذاري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تهويه</a:t>
            </a:r>
            <a:r>
              <a:rPr lang="fa-IR" sz="2800" b="0" i="0" u="none" strike="noStrike" kern="100" baseline="0" dirty="0">
                <a:latin typeface="Aptos Display" panose="020B0004020202020204" pitchFamily="34" charset="0"/>
                <a:cs typeface="B Nazanin" panose="00000400000000000000" pitchFamily="2" charset="-78"/>
              </a:rPr>
              <a:t> و </a:t>
            </a:r>
            <a:r>
              <a:rPr lang="fa-IR" sz="2800" b="0" i="0" u="none" strike="noStrike" kern="100" baseline="0" dirty="0" err="1">
                <a:latin typeface="Aptos Display" panose="020B0004020202020204" pitchFamily="34" charset="0"/>
                <a:cs typeface="B Nazanin" panose="00000400000000000000" pitchFamily="2" charset="-78"/>
              </a:rPr>
              <a:t>تزريق</a:t>
            </a:r>
            <a:r>
              <a:rPr lang="fa-IR" sz="2800" b="0" i="0" u="none" strike="noStrike" kern="100" baseline="0" dirty="0">
                <a:latin typeface="Aptos Display" panose="020B0004020202020204" pitchFamily="34" charset="0"/>
                <a:cs typeface="B Nazanin" panose="00000400000000000000" pitchFamily="2" charset="-78"/>
              </a:rPr>
              <a:t> داخل </a:t>
            </a:r>
            <a:r>
              <a:rPr lang="fa-IR" sz="2800" b="0" i="0" u="none" strike="noStrike" kern="100" baseline="0" dirty="0" err="1">
                <a:latin typeface="Aptos Display" panose="020B0004020202020204" pitchFamily="34" charset="0"/>
                <a:cs typeface="B Nazanin" panose="00000400000000000000" pitchFamily="2" charset="-78"/>
              </a:rPr>
              <a:t>وريدي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اپي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نفرين</a:t>
            </a:r>
            <a:r>
              <a:rPr lang="fa-IR" sz="2800" b="0" i="0" u="none" strike="noStrike" kern="100" baseline="0" dirty="0">
                <a:latin typeface="Aptos Display" panose="020B0004020202020204" pitchFamily="34" charset="0"/>
                <a:cs typeface="B Nazanin" panose="00000400000000000000" pitchFamily="2" charset="-78"/>
              </a:rPr>
              <a:t> انجام </a:t>
            </a:r>
            <a:r>
              <a:rPr lang="fa-IR" sz="2800" b="0" i="0" u="none" strike="noStrike" kern="100" baseline="0" dirty="0" err="1">
                <a:latin typeface="Aptos Display" panose="020B0004020202020204" pitchFamily="34" charset="0"/>
                <a:cs typeface="B Nazanin" panose="00000400000000000000" pitchFamily="2" charset="-78"/>
              </a:rPr>
              <a:t>مي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گيرد</a:t>
            </a:r>
            <a:r>
              <a:rPr lang="fa-IR" sz="2800" b="0" i="0" u="none" strike="noStrike" kern="100" baseline="0" dirty="0">
                <a:latin typeface="Aptos Display" panose="020B0004020202020204" pitchFamily="34" charset="0"/>
                <a:cs typeface="B Nazanin" panose="00000400000000000000" pitchFamily="2" charset="-78"/>
              </a:rPr>
              <a:t>. حداقل طول مدت اثبات شده ي فقدان نشانه </a:t>
            </a:r>
            <a:r>
              <a:rPr lang="fa-IR" sz="2800" b="0" i="0" u="none" strike="noStrike" kern="100" baseline="0" dirty="0" err="1">
                <a:latin typeface="Aptos Display" panose="020B0004020202020204" pitchFamily="34" charset="0"/>
                <a:cs typeface="B Nazanin" panose="00000400000000000000" pitchFamily="2" charset="-78"/>
              </a:rPr>
              <a:t>هاي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حياتي</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a:latin typeface="Arial" panose="020B0604020202020204" pitchFamily="34" charset="0"/>
                <a:cs typeface="B Nazanin" panose="00000400000000000000" pitchFamily="2" charset="-78"/>
              </a:rPr>
              <a:t>۳۰ </a:t>
            </a:r>
            <a:r>
              <a:rPr lang="fa-IR" sz="2800" b="0" i="0" u="none" strike="noStrike" kern="100" baseline="0" dirty="0" err="1">
                <a:latin typeface="Arial" panose="020B0604020202020204" pitchFamily="34" charset="0"/>
                <a:cs typeface="B Nazanin" panose="00000400000000000000" pitchFamily="2" charset="-78"/>
              </a:rPr>
              <a:t>دقيقه</a:t>
            </a:r>
            <a:r>
              <a:rPr lang="fa-IR" sz="2800" b="0" i="0" u="none" strike="noStrike" kern="100" baseline="0" dirty="0">
                <a:latin typeface="Arial" panose="020B0604020202020204" pitchFamily="34" charset="0"/>
                <a:cs typeface="B Nazanin" panose="00000400000000000000" pitchFamily="2" charset="-78"/>
              </a:rPr>
              <a:t> است. </a:t>
            </a:r>
          </a:p>
          <a:p>
            <a:pPr marL="0" marR="0" lvl="0" indent="0" rtl="1">
              <a:buNone/>
            </a:pPr>
            <a:r>
              <a:rPr lang="fa-IR" sz="2800" b="0" i="0" u="none" strike="noStrike" kern="100" baseline="0" dirty="0">
                <a:latin typeface="Arial" panose="020B0604020202020204" pitchFamily="34" charset="0"/>
                <a:cs typeface="B Nazanin" panose="00000400000000000000" pitchFamily="2" charset="-78"/>
              </a:rPr>
              <a:t>پسر بچه در </a:t>
            </a:r>
            <a:r>
              <a:rPr lang="fa-IR" sz="2800" b="0" i="0" u="none" strike="noStrike" kern="100" baseline="0" dirty="0" err="1">
                <a:solidFill>
                  <a:srgbClr val="FF0000"/>
                </a:solidFill>
                <a:latin typeface="Arial" panose="020B0604020202020204" pitchFamily="34" charset="0"/>
                <a:cs typeface="B Nazanin" panose="00000400000000000000" pitchFamily="2" charset="-78"/>
              </a:rPr>
              <a:t>كوما</a:t>
            </a:r>
            <a:r>
              <a:rPr lang="fa-IR" sz="2800" b="0" i="0" u="none" strike="noStrike" kern="100" baseline="0" dirty="0">
                <a:solidFill>
                  <a:srgbClr val="FF0000"/>
                </a:solidFill>
                <a:latin typeface="Arial" panose="020B0604020202020204" pitchFamily="34" charset="0"/>
                <a:cs typeface="B Nazanin" panose="00000400000000000000" pitchFamily="2" charset="-78"/>
              </a:rPr>
              <a:t> و فاقد پاسخ </a:t>
            </a:r>
            <a:r>
              <a:rPr lang="fa-IR" sz="2800" b="0" i="0" u="none" strike="noStrike" kern="100" baseline="0" dirty="0" err="1">
                <a:solidFill>
                  <a:srgbClr val="FF0000"/>
                </a:solidFill>
                <a:latin typeface="Arial" panose="020B0604020202020204" pitchFamily="34" charset="0"/>
                <a:cs typeface="B Nazanin" panose="00000400000000000000" pitchFamily="2" charset="-78"/>
              </a:rPr>
              <a:t>دهي</a:t>
            </a:r>
            <a:r>
              <a:rPr lang="fa-IR" sz="2800" b="0" i="0" u="none" strike="noStrike" kern="100" baseline="0" dirty="0">
                <a:solidFill>
                  <a:srgbClr val="FF0000"/>
                </a:solidFill>
                <a:latin typeface="Arial" panose="020B0604020202020204" pitchFamily="34" charset="0"/>
                <a:cs typeface="B Nazanin" panose="00000400000000000000" pitchFamily="2" charset="-78"/>
              </a:rPr>
              <a:t> </a:t>
            </a:r>
            <a:r>
              <a:rPr lang="fa-IR" sz="2800" b="0" i="0" u="none" strike="noStrike" kern="100" baseline="0" dirty="0">
                <a:latin typeface="Arial" panose="020B0604020202020204" pitchFamily="34" charset="0"/>
                <a:cs typeface="B Nazanin" panose="00000400000000000000" pitchFamily="2" charset="-78"/>
              </a:rPr>
              <a:t>است، </a:t>
            </a:r>
            <a:r>
              <a:rPr lang="fa-IR" sz="2800" b="0" i="0" u="none" strike="noStrike" kern="100" baseline="0" dirty="0">
                <a:solidFill>
                  <a:srgbClr val="FF0000"/>
                </a:solidFill>
                <a:latin typeface="Arial" panose="020B0604020202020204" pitchFamily="34" charset="0"/>
                <a:cs typeface="B Nazanin" panose="00000400000000000000" pitchFamily="2" charset="-78"/>
              </a:rPr>
              <a:t>تنفس خود به </a:t>
            </a:r>
            <a:r>
              <a:rPr lang="fa-IR" sz="2800" b="0" i="0" u="none" strike="noStrike" kern="100" baseline="0" dirty="0" err="1">
                <a:solidFill>
                  <a:srgbClr val="FF0000"/>
                </a:solidFill>
                <a:latin typeface="Arial" panose="020B0604020202020204" pitchFamily="34" charset="0"/>
                <a:cs typeface="B Nazanin" panose="00000400000000000000" pitchFamily="2" charset="-78"/>
              </a:rPr>
              <a:t>خودي</a:t>
            </a:r>
            <a:r>
              <a:rPr lang="fa-IR" sz="2800" b="0" i="0" u="none" strike="noStrike" kern="100" baseline="0" dirty="0">
                <a:solidFill>
                  <a:srgbClr val="FF0000"/>
                </a:solidFill>
                <a:latin typeface="Arial" panose="020B0604020202020204" pitchFamily="34" charset="0"/>
                <a:cs typeface="B Nazanin" panose="00000400000000000000" pitchFamily="2" charset="-78"/>
              </a:rPr>
              <a:t>، </a:t>
            </a:r>
            <a:r>
              <a:rPr lang="fa-IR" sz="2800" b="0" i="0" u="none" strike="noStrike" kern="100" baseline="0" dirty="0" err="1">
                <a:solidFill>
                  <a:srgbClr val="FF0000"/>
                </a:solidFill>
                <a:latin typeface="Arial" panose="020B0604020202020204" pitchFamily="34" charset="0"/>
                <a:cs typeface="B Nazanin" panose="00000400000000000000" pitchFamily="2" charset="-78"/>
              </a:rPr>
              <a:t>مردمك</a:t>
            </a:r>
            <a:r>
              <a:rPr lang="fa-IR" sz="2800" b="0" i="0" u="none" strike="noStrike" kern="100" baseline="0" dirty="0">
                <a:solidFill>
                  <a:srgbClr val="FF0000"/>
                </a:solidFill>
                <a:latin typeface="Arial" panose="020B0604020202020204" pitchFamily="34" charset="0"/>
                <a:cs typeface="B Nazanin" panose="00000400000000000000" pitchFamily="2" charset="-78"/>
              </a:rPr>
              <a:t> </a:t>
            </a:r>
            <a:r>
              <a:rPr lang="fa-IR" sz="2800" b="0" i="0" u="none" strike="noStrike" kern="100" baseline="0" dirty="0" err="1">
                <a:solidFill>
                  <a:srgbClr val="FF0000"/>
                </a:solidFill>
                <a:latin typeface="Arial" panose="020B0604020202020204" pitchFamily="34" charset="0"/>
                <a:cs typeface="B Nazanin" panose="00000400000000000000" pitchFamily="2" charset="-78"/>
              </a:rPr>
              <a:t>هاي</a:t>
            </a:r>
            <a:r>
              <a:rPr lang="fa-IR" sz="2800" b="0" i="0" u="none" strike="noStrike" kern="100" baseline="0" dirty="0">
                <a:solidFill>
                  <a:srgbClr val="FF0000"/>
                </a:solidFill>
                <a:latin typeface="Arial" panose="020B0604020202020204" pitchFamily="34" charset="0"/>
                <a:cs typeface="B Nazanin" panose="00000400000000000000" pitchFamily="2" charset="-78"/>
              </a:rPr>
              <a:t> </a:t>
            </a:r>
            <a:r>
              <a:rPr lang="fa-IR" sz="2800" b="0" i="0" u="none" strike="noStrike" kern="100" baseline="0" dirty="0" err="1">
                <a:solidFill>
                  <a:srgbClr val="FF0000"/>
                </a:solidFill>
                <a:latin typeface="Arial" panose="020B0604020202020204" pitchFamily="34" charset="0"/>
                <a:cs typeface="B Nazanin" panose="00000400000000000000" pitchFamily="2" charset="-78"/>
              </a:rPr>
              <a:t>واكنش</a:t>
            </a:r>
            <a:r>
              <a:rPr lang="fa-IR" sz="2800" b="0" i="0" u="none" strike="noStrike" kern="100" baseline="0" dirty="0">
                <a:solidFill>
                  <a:srgbClr val="FF0000"/>
                </a:solidFill>
                <a:latin typeface="Arial" panose="020B0604020202020204" pitchFamily="34" charset="0"/>
                <a:cs typeface="B Nazanin" panose="00000400000000000000" pitchFamily="2" charset="-78"/>
              </a:rPr>
              <a:t> دهنده و تشنج </a:t>
            </a:r>
            <a:r>
              <a:rPr lang="fa-IR" sz="2800" b="0" i="0" u="none" strike="noStrike" kern="100" baseline="0" dirty="0" err="1">
                <a:solidFill>
                  <a:srgbClr val="FF0000"/>
                </a:solidFill>
                <a:latin typeface="Arial" panose="020B0604020202020204" pitchFamily="34" charset="0"/>
                <a:cs typeface="B Nazanin" panose="00000400000000000000" pitchFamily="2" charset="-78"/>
              </a:rPr>
              <a:t>هاي</a:t>
            </a:r>
            <a:r>
              <a:rPr lang="fa-IR" sz="2800" b="0" i="0" u="none" strike="noStrike" kern="100" baseline="0" dirty="0">
                <a:solidFill>
                  <a:srgbClr val="FF0000"/>
                </a:solidFill>
                <a:latin typeface="Arial" panose="020B0604020202020204" pitchFamily="34" charset="0"/>
                <a:cs typeface="B Nazanin" panose="00000400000000000000" pitchFamily="2" charset="-78"/>
              </a:rPr>
              <a:t> </a:t>
            </a:r>
            <a:r>
              <a:rPr lang="fa-IR" sz="2800" b="0" i="0" u="none" strike="noStrike" kern="100" baseline="0" dirty="0" err="1">
                <a:solidFill>
                  <a:srgbClr val="FF0000"/>
                </a:solidFill>
                <a:latin typeface="Arial" panose="020B0604020202020204" pitchFamily="34" charset="0"/>
                <a:cs typeface="B Nazanin" panose="00000400000000000000" pitchFamily="2" charset="-78"/>
              </a:rPr>
              <a:t>عمومي</a:t>
            </a:r>
            <a:r>
              <a:rPr lang="fa-IR" sz="2800" b="0" i="0" u="none" strike="noStrike" kern="100" baseline="0" dirty="0">
                <a:solidFill>
                  <a:srgbClr val="FF0000"/>
                </a:solidFill>
                <a:latin typeface="Arial" panose="020B0604020202020204" pitchFamily="34" charset="0"/>
                <a:cs typeface="B Nazanin" panose="00000400000000000000" pitchFamily="2" charset="-78"/>
              </a:rPr>
              <a:t> متناوب </a:t>
            </a:r>
            <a:r>
              <a:rPr lang="fa-IR" sz="2800" b="0" i="0" u="none" strike="noStrike" kern="100" baseline="0" dirty="0">
                <a:latin typeface="Arial" panose="020B0604020202020204" pitchFamily="34" charset="0"/>
                <a:cs typeface="B Nazanin" panose="00000400000000000000" pitchFamily="2" charset="-78"/>
              </a:rPr>
              <a:t>دارد.</a:t>
            </a:r>
            <a:r>
              <a:rPr lang="en-US" sz="2800" b="0" i="1" u="none" strike="noStrike" kern="100" baseline="0" dirty="0">
                <a:latin typeface="Mitra" panose="02000500000000000000" pitchFamily="2" charset="-78"/>
                <a:cs typeface="Mitra" panose="02000500000000000000" pitchFamily="2" charset="-78"/>
              </a:rPr>
              <a:t>  </a:t>
            </a:r>
            <a:endParaRPr lang="en-US" sz="2800" b="0" i="0" u="none" strike="noStrike" kern="100" baseline="0" dirty="0">
              <a:latin typeface="Calibri" panose="020F0502020204030204" pitchFamily="34" charset="0"/>
              <a:cs typeface="B Nazanin" panose="00000400000000000000" pitchFamily="2" charset="-78"/>
            </a:endParaRPr>
          </a:p>
        </p:txBody>
      </p:sp>
      <p:sp>
        <p:nvSpPr>
          <p:cNvPr id="4" name="Footer Placeholder 3">
            <a:extLst>
              <a:ext uri="{FF2B5EF4-FFF2-40B4-BE49-F238E27FC236}">
                <a16:creationId xmlns:a16="http://schemas.microsoft.com/office/drawing/2014/main" id="{B9F0D946-2F95-09B1-95DE-EAD0938EEA7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11095281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ED87E-D3D5-31D5-EAAD-61AC1C841C02}"/>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مرگ </a:t>
            </a:r>
            <a:r>
              <a:rPr lang="fa-IR" b="0" i="0" u="none" strike="noStrike" kern="100" baseline="0" dirty="0" err="1">
                <a:solidFill>
                  <a:srgbClr val="7030A0"/>
                </a:solidFill>
                <a:cs typeface="B Titr" panose="00000700000000000000" pitchFamily="2" charset="-78"/>
              </a:rPr>
              <a:t>مغزي</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چيست</a:t>
            </a:r>
            <a:r>
              <a:rPr lang="fa-IR" b="0" i="0" u="none" strike="noStrike" kern="100" baseline="0" dirty="0">
                <a:solidFill>
                  <a:srgbClr val="7030A0"/>
                </a:solidFill>
                <a:cs typeface="B Titr" panose="00000700000000000000" pitchFamily="2" charset="-78"/>
              </a:rPr>
              <a:t>؟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C1AFF148-6941-D0F4-7596-B54ACFE5799B}"/>
              </a:ext>
            </a:extLst>
          </p:cNvPr>
          <p:cNvSpPr>
            <a:spLocks noGrp="1"/>
          </p:cNvSpPr>
          <p:nvPr>
            <p:ph type="body" idx="1"/>
          </p:nvPr>
        </p:nvSpPr>
        <p:spPr/>
        <p:txBody>
          <a:bodyPr>
            <a:normAutofit/>
          </a:bodyPr>
          <a:lstStyle/>
          <a:p>
            <a:pPr marR="0" lvl="0" rtl="1"/>
            <a:r>
              <a:rPr lang="fa-IR" sz="2400" b="0" i="0" u="none" strike="noStrike" kern="100" baseline="0" dirty="0" err="1">
                <a:solidFill>
                  <a:srgbClr val="FF0000"/>
                </a:solidFill>
                <a:cs typeface="B Nazanin" panose="00000400000000000000" pitchFamily="2" charset="-78"/>
              </a:rPr>
              <a:t>كشمكش</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فكري</a:t>
            </a:r>
            <a:r>
              <a:rPr lang="fa-IR" sz="2400" b="0" i="0" u="none" strike="noStrike" kern="100" baseline="0" dirty="0">
                <a:solidFill>
                  <a:srgbClr val="FF0000"/>
                </a:solidFill>
                <a:cs typeface="B Nazanin" panose="00000400000000000000" pitchFamily="2" charset="-78"/>
              </a:rPr>
              <a:t> و </a:t>
            </a:r>
            <a:r>
              <a:rPr lang="fa-IR" sz="2400" b="0" i="0" u="none" strike="noStrike" kern="100" baseline="0" dirty="0" err="1">
                <a:solidFill>
                  <a:srgbClr val="FF0000"/>
                </a:solidFill>
                <a:cs typeface="B Nazanin" panose="00000400000000000000" pitchFamily="2" charset="-78"/>
              </a:rPr>
              <a:t>نظري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ميان</a:t>
            </a:r>
            <a:r>
              <a:rPr lang="fa-IR" sz="2400" b="0"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پزشكي</a:t>
            </a:r>
            <a:r>
              <a:rPr lang="fa-IR" sz="2400" b="1" i="0" u="none" strike="noStrike" kern="100" baseline="0" dirty="0">
                <a:solidFill>
                  <a:srgbClr val="FF0000"/>
                </a:solidFill>
                <a:cs typeface="B Compset" panose="00000400000000000000" pitchFamily="2" charset="-78"/>
              </a:rPr>
              <a:t> و جامعه</a:t>
            </a:r>
            <a:r>
              <a:rPr lang="fa-IR" sz="2400" b="0" i="0" u="none" strike="noStrike" kern="100" baseline="0" dirty="0">
                <a:cs typeface="B Nazanin" panose="00000400000000000000" pitchFamily="2" charset="-78"/>
              </a:rPr>
              <a:t>، در </a:t>
            </a:r>
            <a:r>
              <a:rPr lang="fa-IR" sz="2400" b="0" i="0" u="none" strike="noStrike" kern="100" baseline="0" dirty="0" err="1">
                <a:cs typeface="B Nazanin" panose="00000400000000000000" pitchFamily="2" charset="-78"/>
              </a:rPr>
              <a:t>زمينه‌ي</a:t>
            </a:r>
            <a:r>
              <a:rPr lang="fa-IR" sz="2400" b="0" i="0" u="none" strike="noStrike" kern="100" baseline="0" dirty="0">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تعريف</a:t>
            </a:r>
            <a:r>
              <a:rPr lang="fa-IR" sz="2400" b="0" i="0" u="none" strike="noStrike" kern="100" baseline="0" dirty="0">
                <a:solidFill>
                  <a:srgbClr val="FF0000"/>
                </a:solidFill>
                <a:cs typeface="B Nazanin" panose="00000400000000000000" pitchFamily="2" charset="-78"/>
              </a:rPr>
              <a:t> مرگ</a:t>
            </a:r>
            <a:r>
              <a:rPr lang="fa-IR" sz="2400" b="0" i="0" u="none" strike="noStrike" kern="100" baseline="0" dirty="0">
                <a:cs typeface="B Nazanin" panose="00000400000000000000" pitchFamily="2" charset="-78"/>
              </a:rPr>
              <a:t>، هم چنان ادامه دارد.</a:t>
            </a:r>
          </a:p>
          <a:p>
            <a:pPr marR="0" lvl="0" rtl="1"/>
            <a:r>
              <a:rPr lang="fa-IR" sz="2400" b="0" i="0" u="none" strike="noStrike" kern="100" baseline="0" dirty="0">
                <a:cs typeface="B Nazanin" panose="00000400000000000000" pitchFamily="2" charset="-78"/>
              </a:rPr>
              <a:t>هرچه سیستمهای </a:t>
            </a:r>
            <a:r>
              <a:rPr lang="fa-IR" sz="2400" b="0" i="0" u="none" strike="noStrike" kern="100" baseline="0" dirty="0" err="1">
                <a:solidFill>
                  <a:srgbClr val="FF0000"/>
                </a:solidFill>
                <a:cs typeface="B Nazanin" panose="00000400000000000000" pitchFamily="2" charset="-78"/>
              </a:rPr>
              <a:t>حمايت</a:t>
            </a:r>
            <a:r>
              <a:rPr lang="fa-IR" sz="2400" b="0" i="0" u="none" strike="noStrike" kern="100" baseline="0" dirty="0">
                <a:solidFill>
                  <a:srgbClr val="FF0000"/>
                </a:solidFill>
                <a:cs typeface="B Nazanin" panose="00000400000000000000" pitchFamily="2" charset="-78"/>
              </a:rPr>
              <a:t> از </a:t>
            </a:r>
            <a:r>
              <a:rPr lang="fa-IR" sz="2400" b="0" i="0" u="none" strike="noStrike" kern="100" baseline="0" dirty="0" err="1">
                <a:solidFill>
                  <a:srgbClr val="FF0000"/>
                </a:solidFill>
                <a:cs typeface="B Nazanin" panose="00000400000000000000" pitchFamily="2" charset="-78"/>
              </a:rPr>
              <a:t>حيات</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هرچه </a:t>
            </a:r>
            <a:r>
              <a:rPr lang="fa-IR" sz="2400" b="0" i="0" u="none" strike="noStrike" kern="100" baseline="0" dirty="0" err="1">
                <a:cs typeface="B Nazanin" panose="00000400000000000000" pitchFamily="2" charset="-78"/>
              </a:rPr>
              <a:t>پيشرفته</a:t>
            </a:r>
            <a:r>
              <a:rPr lang="fa-IR" sz="2400" b="0" i="0" u="none" strike="noStrike" kern="100" baseline="0" dirty="0">
                <a:cs typeface="B Nazanin" panose="00000400000000000000" pitchFamily="2" charset="-78"/>
              </a:rPr>
              <a:t> تر شده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 و در </a:t>
            </a:r>
            <a:r>
              <a:rPr lang="fa-IR" sz="2400" b="0" i="0" u="none" strike="noStrike" kern="100" baseline="0" dirty="0" err="1">
                <a:cs typeface="B Nazanin" panose="00000400000000000000" pitchFamily="2" charset="-78"/>
              </a:rPr>
              <a:t>نتيجه</a:t>
            </a:r>
            <a:r>
              <a:rPr lang="fa-IR" sz="2400" b="0" i="0" u="none" strike="noStrike" kern="100" baseline="0" dirty="0">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مفاهيم</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سنتي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مربوط به مرگ با چالش روبه رو </a:t>
            </a:r>
            <a:r>
              <a:rPr lang="fa-IR" sz="2400" b="0" i="0" u="none" strike="noStrike" kern="100" baseline="0" dirty="0" err="1">
                <a:cs typeface="B Nazanin" panose="00000400000000000000" pitchFamily="2" charset="-78"/>
              </a:rPr>
              <a:t>گرديده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 </a:t>
            </a:r>
          </a:p>
          <a:p>
            <a:pPr marR="0" lvl="0" rtl="1"/>
            <a:endParaRPr lang="fa-IR" sz="2400" b="0" i="0" u="none" strike="noStrike" kern="100" baseline="0" dirty="0">
              <a:cs typeface="B Nazanin" panose="00000400000000000000" pitchFamily="2" charset="-78"/>
            </a:endParaRPr>
          </a:p>
          <a:p>
            <a:pPr marR="0" lvl="0" rtl="1"/>
            <a:r>
              <a:rPr lang="fa-IR" sz="2400" b="1" i="0" u="none" strike="noStrike" kern="100" baseline="0" dirty="0" err="1">
                <a:cs typeface="B Compset" panose="00000400000000000000" pitchFamily="2" charset="-78"/>
              </a:rPr>
              <a:t>پرسشهايي</a:t>
            </a:r>
            <a:r>
              <a:rPr lang="fa-IR" sz="2400" b="1" i="0" u="none" strike="noStrike" kern="100" baseline="0" dirty="0">
                <a:cs typeface="B Compset" panose="00000400000000000000" pitchFamily="2" charset="-78"/>
              </a:rPr>
              <a:t> با </a:t>
            </a:r>
            <a:r>
              <a:rPr lang="fa-IR" sz="2400" b="1" i="0" u="none" strike="noStrike" kern="100" baseline="0" dirty="0" err="1">
                <a:cs typeface="B Compset" panose="00000400000000000000" pitchFamily="2" charset="-78"/>
              </a:rPr>
              <a:t>پيامدهايي</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عظيم</a:t>
            </a:r>
            <a:r>
              <a:rPr lang="fa-IR" sz="2400" b="1" i="0" u="none" strike="noStrike" kern="100" baseline="0" dirty="0">
                <a:cs typeface="B Compset" panose="00000400000000000000" pitchFamily="2" charset="-78"/>
              </a:rPr>
              <a:t> هستند:</a:t>
            </a:r>
          </a:p>
          <a:p>
            <a:pPr marL="2286000" lvl="5" indent="0">
              <a:buNone/>
            </a:pPr>
            <a:r>
              <a:rPr lang="fa-IR" sz="2200" b="0" i="0" u="none" strike="noStrike" kern="100" baseline="0" dirty="0">
                <a:cs typeface="B Nazanin" panose="00000400000000000000" pitchFamily="2" charset="-78"/>
              </a:rPr>
              <a:t>1) چه </a:t>
            </a:r>
            <a:r>
              <a:rPr lang="fa-IR" sz="2200" b="0" i="0" u="none" strike="noStrike" kern="100" baseline="0" dirty="0" err="1">
                <a:cs typeface="B Nazanin" panose="00000400000000000000" pitchFamily="2" charset="-78"/>
              </a:rPr>
              <a:t>زماني</a:t>
            </a:r>
            <a:r>
              <a:rPr lang="fa-IR" sz="2200" b="0" i="0" u="none" strike="noStrike" kern="100" baseline="0" dirty="0">
                <a:cs typeface="B Nazanin" panose="00000400000000000000" pitchFamily="2" charset="-78"/>
              </a:rPr>
              <a:t> </a:t>
            </a:r>
            <a:r>
              <a:rPr lang="fa-IR" sz="2200" b="0" i="0" u="none" strike="noStrike" kern="100" baseline="0" dirty="0" err="1">
                <a:cs typeface="B Nazanin" panose="00000400000000000000" pitchFamily="2" charset="-78"/>
              </a:rPr>
              <a:t>يك</a:t>
            </a:r>
            <a:r>
              <a:rPr lang="fa-IR" sz="2200" b="0" i="0" u="none" strike="noStrike" kern="100" baseline="0" dirty="0">
                <a:cs typeface="B Nazanin" panose="00000400000000000000" pitchFamily="2" charset="-78"/>
              </a:rPr>
              <a:t> </a:t>
            </a:r>
            <a:r>
              <a:rPr lang="fa-IR" sz="2200" b="0" i="0" u="none" strike="noStrike" kern="100" baseline="0" dirty="0" err="1">
                <a:cs typeface="B Nazanin" panose="00000400000000000000" pitchFamily="2" charset="-78"/>
              </a:rPr>
              <a:t>بيماري</a:t>
            </a:r>
            <a:r>
              <a:rPr lang="fa-IR" sz="2200" b="0" i="0" u="none" strike="noStrike" kern="100" baseline="0" dirty="0">
                <a:cs typeface="B Nazanin" panose="00000400000000000000" pitchFamily="2" charset="-78"/>
              </a:rPr>
              <a:t> قابل بازگشت است؟</a:t>
            </a:r>
          </a:p>
          <a:p>
            <a:pPr marL="2286000" lvl="5" indent="0">
              <a:buNone/>
            </a:pPr>
            <a:r>
              <a:rPr lang="fa-IR" sz="2200" b="0" i="0" u="none" strike="noStrike" kern="100" baseline="0" dirty="0">
                <a:cs typeface="B Nazanin" panose="00000400000000000000" pitchFamily="2" charset="-78"/>
              </a:rPr>
              <a:t>2) چه </a:t>
            </a:r>
            <a:r>
              <a:rPr lang="fa-IR" sz="2200" b="0" i="0" u="none" strike="noStrike" kern="100" baseline="0" dirty="0" err="1">
                <a:cs typeface="B Nazanin" panose="00000400000000000000" pitchFamily="2" charset="-78"/>
              </a:rPr>
              <a:t>زماني</a:t>
            </a:r>
            <a:r>
              <a:rPr lang="fa-IR" sz="2200" b="0" i="0" u="none" strike="noStrike" kern="100" baseline="0" dirty="0">
                <a:cs typeface="B Nazanin" panose="00000400000000000000" pitchFamily="2" charset="-78"/>
              </a:rPr>
              <a:t> درمان </a:t>
            </a:r>
            <a:r>
              <a:rPr lang="fa-IR" sz="2200" b="0" i="0" u="none" strike="noStrike" kern="100" baseline="0" dirty="0" err="1">
                <a:cs typeface="B Nazanin" panose="00000400000000000000" pitchFamily="2" charset="-78"/>
              </a:rPr>
              <a:t>بيش</a:t>
            </a:r>
            <a:r>
              <a:rPr lang="fa-IR" sz="2200" b="0" i="0" u="none" strike="noStrike" kern="100" baseline="0" dirty="0">
                <a:cs typeface="B Nazanin" panose="00000400000000000000" pitchFamily="2" charset="-78"/>
              </a:rPr>
              <a:t> تر </a:t>
            </a:r>
            <a:r>
              <a:rPr lang="fa-IR" sz="2200" b="0" i="0" u="none" strike="noStrike" kern="100" baseline="0" dirty="0" err="1">
                <a:cs typeface="B Nazanin" panose="00000400000000000000" pitchFamily="2" charset="-78"/>
              </a:rPr>
              <a:t>نامؤثر</a:t>
            </a:r>
            <a:r>
              <a:rPr lang="fa-IR" sz="2200" b="0" i="0" u="none" strike="noStrike" kern="100" baseline="0" dirty="0">
                <a:cs typeface="B Nazanin" panose="00000400000000000000" pitchFamily="2" charset="-78"/>
              </a:rPr>
              <a:t> است؟</a:t>
            </a:r>
          </a:p>
          <a:p>
            <a:pPr marL="2286000" lvl="5" indent="0">
              <a:buNone/>
            </a:pPr>
            <a:r>
              <a:rPr lang="fa-IR" sz="2200" b="0" i="0" u="none" strike="noStrike" kern="100" baseline="0" dirty="0">
                <a:cs typeface="B Nazanin" panose="00000400000000000000" pitchFamily="2" charset="-78"/>
              </a:rPr>
              <a:t>3) چه </a:t>
            </a:r>
            <a:r>
              <a:rPr lang="fa-IR" sz="2200" b="0" i="0" u="none" strike="noStrike" kern="100" baseline="0" dirty="0" err="1">
                <a:cs typeface="B Nazanin" panose="00000400000000000000" pitchFamily="2" charset="-78"/>
              </a:rPr>
              <a:t>زماني</a:t>
            </a:r>
            <a:r>
              <a:rPr lang="fa-IR" sz="2200" b="0" i="0" u="none" strike="noStrike" kern="100" baseline="0" dirty="0">
                <a:cs typeface="B Nazanin" panose="00000400000000000000" pitchFamily="2" charset="-78"/>
              </a:rPr>
              <a:t> مرگ رخ داده است؟</a:t>
            </a:r>
          </a:p>
          <a:p>
            <a:pPr marR="0" lvl="0" rtl="1"/>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پرسشها به واسطه پیوند، ابعاد و جنبه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ويژ</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پيدا</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كرده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   </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0EA8C028-6F2E-5D97-9DB9-28736CFF763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7201485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B57F-8BD7-77EA-F78D-7DF3294588E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مرگ مغزي چيست؟   </a:t>
            </a:r>
          </a:p>
        </p:txBody>
      </p:sp>
      <p:sp>
        <p:nvSpPr>
          <p:cNvPr id="3" name="Text Placeholder 2">
            <a:extLst>
              <a:ext uri="{FF2B5EF4-FFF2-40B4-BE49-F238E27FC236}">
                <a16:creationId xmlns:a16="http://schemas.microsoft.com/office/drawing/2014/main" id="{70A09BC1-A2D1-F126-882D-D69748F125DE}"/>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مرگ </a:t>
            </a:r>
            <a:r>
              <a:rPr lang="fa-IR" sz="2800" b="0" i="0" u="none" strike="noStrike" kern="100" baseline="0" dirty="0" err="1">
                <a:cs typeface="B Nazanin" panose="00000400000000000000" pitchFamily="2" charset="-78"/>
              </a:rPr>
              <a:t>مغزي</a:t>
            </a:r>
            <a:r>
              <a:rPr lang="fa-IR" sz="2800" b="0" i="0" u="none" strike="noStrike" kern="100" baseline="0" dirty="0">
                <a:cs typeface="B Nazanin" panose="00000400000000000000" pitchFamily="2" charset="-78"/>
              </a:rPr>
              <a:t> </a:t>
            </a:r>
            <a:r>
              <a:rPr lang="en-US" sz="2800" b="0" i="0" u="none" strike="noStrike" kern="100" baseline="0" dirty="0">
                <a:latin typeface="Aptos Display" panose="020B0004020202020204" pitchFamily="34" charset="0"/>
                <a:cs typeface="B Nazanin" panose="00000400000000000000" pitchFamily="2" charset="-78"/>
              </a:rPr>
              <a:t>(Brain death)</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چنين</a:t>
            </a:r>
            <a:r>
              <a:rPr lang="fa-IR" sz="2800" b="0" i="0" u="none" strike="noStrike" kern="100" baseline="0" dirty="0">
                <a:latin typeface="Aptos Display" panose="020B0004020202020204" pitchFamily="34" charset="0"/>
                <a:cs typeface="B Nazanin" panose="00000400000000000000" pitchFamily="2" charset="-78"/>
              </a:rPr>
              <a:t> </a:t>
            </a:r>
            <a:r>
              <a:rPr lang="fa-IR" sz="2800" b="0" i="0" u="none" strike="noStrike" kern="100" baseline="0" dirty="0" err="1">
                <a:latin typeface="Aptos Display" panose="020B0004020202020204" pitchFamily="34" charset="0"/>
                <a:cs typeface="B Nazanin" panose="00000400000000000000" pitchFamily="2" charset="-78"/>
              </a:rPr>
              <a:t>تعريف</a:t>
            </a:r>
            <a:r>
              <a:rPr lang="fa-IR" sz="2800" b="0" i="0" u="none" strike="noStrike" kern="100" baseline="0" dirty="0">
                <a:latin typeface="Aptos Display" panose="020B0004020202020204" pitchFamily="34" charset="0"/>
                <a:cs typeface="B Nazanin" panose="00000400000000000000" pitchFamily="2" charset="-78"/>
              </a:rPr>
              <a:t> شده است: </a:t>
            </a:r>
          </a:p>
          <a:p>
            <a:pPr marR="0" lvl="0" rtl="1"/>
            <a:endParaRPr lang="fa-IR" sz="2800" b="0" i="0" u="none" strike="noStrike" kern="100" baseline="0" dirty="0">
              <a:latin typeface="Aptos Display" panose="020B0004020202020204" pitchFamily="34" charset="0"/>
              <a:cs typeface="B Nazanin" panose="00000400000000000000" pitchFamily="2" charset="-78"/>
            </a:endParaRPr>
          </a:p>
          <a:p>
            <a:pPr marL="914400" lvl="2" indent="0">
              <a:buNone/>
            </a:pPr>
            <a:r>
              <a:rPr lang="fa-IR" sz="2800" b="0" i="0" u="none" strike="noStrike" kern="100" baseline="0" dirty="0">
                <a:solidFill>
                  <a:srgbClr val="FF0000"/>
                </a:solidFill>
                <a:latin typeface="Aptos Display" panose="020B0004020202020204" pitchFamily="34" charset="0"/>
                <a:cs typeface="B Nazanin" panose="00000400000000000000" pitchFamily="2" charset="-78"/>
              </a:rPr>
              <a:t>فقدان </a:t>
            </a:r>
            <a:r>
              <a:rPr lang="fa-IR" sz="2800" b="0" i="0" u="none" strike="noStrike" kern="100" baseline="0" dirty="0" err="1">
                <a:solidFill>
                  <a:srgbClr val="FF0000"/>
                </a:solidFill>
                <a:latin typeface="Aptos Display" panose="020B0004020202020204" pitchFamily="34" charset="0"/>
                <a:cs typeface="B Nazanin" panose="00000400000000000000" pitchFamily="2" charset="-78"/>
              </a:rPr>
              <a:t>تمامي</a:t>
            </a:r>
            <a:r>
              <a:rPr lang="fa-IR" sz="28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800" b="0" i="0" u="none" strike="noStrike" kern="100" baseline="0" dirty="0" err="1">
                <a:solidFill>
                  <a:srgbClr val="FF0000"/>
                </a:solidFill>
                <a:latin typeface="Aptos Display" panose="020B0004020202020204" pitchFamily="34" charset="0"/>
                <a:cs typeface="B Nazanin" panose="00000400000000000000" pitchFamily="2" charset="-78"/>
              </a:rPr>
              <a:t>عملكردهاي</a:t>
            </a:r>
            <a:r>
              <a:rPr lang="fa-IR" sz="2800" b="0" i="0" u="none" strike="noStrike" kern="100" baseline="0" dirty="0">
                <a:solidFill>
                  <a:srgbClr val="FF0000"/>
                </a:solidFill>
                <a:latin typeface="Aptos Display" panose="020B0004020202020204" pitchFamily="34" charset="0"/>
                <a:cs typeface="B Nazanin" panose="00000400000000000000" pitchFamily="2" charset="-78"/>
              </a:rPr>
              <a:t> مغز </a:t>
            </a:r>
            <a:r>
              <a:rPr lang="fa-IR" sz="2800" b="0" i="0" u="none" strike="noStrike" kern="100" baseline="0" dirty="0" err="1">
                <a:latin typeface="Aptos Display" panose="020B0004020202020204" pitchFamily="34" charset="0"/>
                <a:cs typeface="B Nazanin" panose="00000400000000000000" pitchFamily="2" charset="-78"/>
              </a:rPr>
              <a:t>كه</a:t>
            </a:r>
            <a:r>
              <a:rPr lang="fa-IR" sz="2800" b="0" i="0" u="none" strike="noStrike" kern="100" baseline="0" dirty="0">
                <a:latin typeface="Aptos Display" panose="020B0004020202020204" pitchFamily="34" charset="0"/>
                <a:cs typeface="B Nazanin" panose="00000400000000000000" pitchFamily="2" charset="-78"/>
              </a:rPr>
              <a:t> با </a:t>
            </a:r>
            <a:r>
              <a:rPr lang="fa-IR" sz="2800" b="0" i="0" u="none" strike="noStrike" kern="100" baseline="0" dirty="0" err="1">
                <a:solidFill>
                  <a:srgbClr val="FF0000"/>
                </a:solidFill>
                <a:latin typeface="Aptos Display" panose="020B0004020202020204" pitchFamily="34" charset="0"/>
                <a:cs typeface="B Nazanin" panose="00000400000000000000" pitchFamily="2" charset="-78"/>
              </a:rPr>
              <a:t>كوماي</a:t>
            </a:r>
            <a:r>
              <a:rPr lang="fa-IR" sz="28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800" b="0" i="0" u="none" strike="noStrike" kern="100" baseline="0" dirty="0" err="1">
                <a:solidFill>
                  <a:srgbClr val="FF0000"/>
                </a:solidFill>
                <a:latin typeface="Aptos Display" panose="020B0004020202020204" pitchFamily="34" charset="0"/>
                <a:cs typeface="B Nazanin" panose="00000400000000000000" pitchFamily="2" charset="-78"/>
              </a:rPr>
              <a:t>عميق</a:t>
            </a:r>
            <a:r>
              <a:rPr lang="fa-IR" sz="28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800" b="0" i="0" u="none" strike="noStrike" kern="100" baseline="0" dirty="0">
                <a:latin typeface="Aptos Display" panose="020B0004020202020204" pitchFamily="34" charset="0"/>
                <a:cs typeface="B Nazanin" panose="00000400000000000000" pitchFamily="2" charset="-78"/>
              </a:rPr>
              <a:t>همراه با موارد زیر است:</a:t>
            </a:r>
          </a:p>
          <a:p>
            <a:pPr marL="2286000" lvl="4" indent="-457200">
              <a:buAutoNum type="arabicParenR"/>
            </a:pPr>
            <a:r>
              <a:rPr lang="fa-IR" sz="2800" b="0" i="0" u="none" strike="noStrike" kern="100" baseline="0" dirty="0">
                <a:cs typeface="B Nazanin" panose="00000400000000000000" pitchFamily="2" charset="-78"/>
              </a:rPr>
              <a:t>فقدان </a:t>
            </a:r>
            <a:r>
              <a:rPr lang="fa-IR" sz="2800" kern="100" dirty="0" err="1"/>
              <a:t>ظرفيت</a:t>
            </a:r>
            <a:r>
              <a:rPr lang="fa-IR" sz="2800" kern="100" dirty="0"/>
              <a:t> </a:t>
            </a:r>
            <a:r>
              <a:rPr lang="fa-IR" sz="2800" kern="100" dirty="0" err="1">
                <a:solidFill>
                  <a:srgbClr val="FF0000"/>
                </a:solidFill>
              </a:rPr>
              <a:t>هوشياري</a:t>
            </a:r>
            <a:r>
              <a:rPr lang="fa-IR" sz="2800" kern="100" dirty="0"/>
              <a:t> </a:t>
            </a:r>
            <a:r>
              <a:rPr lang="fa-IR" sz="2800" kern="100" dirty="0" err="1"/>
              <a:t>بصورت</a:t>
            </a:r>
            <a:r>
              <a:rPr lang="fa-IR" sz="2800" kern="100" dirty="0"/>
              <a:t> </a:t>
            </a:r>
            <a:r>
              <a:rPr lang="fa-IR" sz="2800" b="0" i="0" u="none" strike="noStrike" kern="100" baseline="0" dirty="0" err="1">
                <a:solidFill>
                  <a:srgbClr val="FF0000"/>
                </a:solidFill>
                <a:cs typeface="B Nazanin" panose="00000400000000000000" pitchFamily="2" charset="-78"/>
              </a:rPr>
              <a:t>غيرقابل</a:t>
            </a:r>
            <a:r>
              <a:rPr lang="fa-IR" sz="2800" b="0" i="0" u="none" strike="noStrike" kern="100" baseline="0" dirty="0">
                <a:solidFill>
                  <a:srgbClr val="FF0000"/>
                </a:solidFill>
                <a:cs typeface="B Nazanin" panose="00000400000000000000" pitchFamily="2" charset="-78"/>
              </a:rPr>
              <a:t> بازگشت</a:t>
            </a:r>
          </a:p>
          <a:p>
            <a:pPr marL="2286000" lvl="4" indent="-457200">
              <a:buAutoNum type="arabicParenR"/>
            </a:pPr>
            <a:r>
              <a:rPr lang="fa-IR" sz="2800" b="0" i="0" u="none" strike="noStrike" kern="100" baseline="0" dirty="0">
                <a:cs typeface="B Nazanin" panose="00000400000000000000" pitchFamily="2" charset="-78"/>
              </a:rPr>
              <a:t>فقدان </a:t>
            </a:r>
            <a:r>
              <a:rPr lang="fa-IR" sz="2800" b="0" i="0" u="none" strike="noStrike" kern="100" baseline="0" dirty="0" err="1">
                <a:cs typeface="B Nazanin" panose="00000400000000000000" pitchFamily="2" charset="-78"/>
              </a:rPr>
              <a:t>توانايي</a:t>
            </a:r>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تنفس</a:t>
            </a:r>
          </a:p>
          <a:p>
            <a:pPr marL="1828800" lvl="4" indent="0">
              <a:buNone/>
            </a:pPr>
            <a:r>
              <a:rPr lang="fa-IR" sz="2800" b="0" i="0" u="none" strike="noStrike" kern="100" baseline="0" dirty="0">
                <a:cs typeface="B Nazanin" panose="00000400000000000000" pitchFamily="2" charset="-78"/>
              </a:rPr>
              <a:t>3) فقدان </a:t>
            </a:r>
            <a:r>
              <a:rPr lang="fa-IR" sz="2800" b="0" i="0" u="none" strike="noStrike" kern="100" baseline="0" dirty="0" err="1">
                <a:cs typeface="B Nazanin" panose="00000400000000000000" pitchFamily="2" charset="-78"/>
              </a:rPr>
              <a:t>تمامي</a:t>
            </a:r>
            <a:r>
              <a:rPr lang="fa-IR" sz="2800" b="0" i="0" u="none" strike="noStrike" kern="100" baseline="0" dirty="0">
                <a:cs typeface="B Nazanin" panose="00000400000000000000" pitchFamily="2" charset="-78"/>
              </a:rPr>
              <a:t> </a:t>
            </a:r>
            <a:r>
              <a:rPr lang="fa-IR" sz="2800" b="0" i="0" u="none" strike="noStrike" kern="100" baseline="0" dirty="0" err="1">
                <a:solidFill>
                  <a:srgbClr val="FF0000"/>
                </a:solidFill>
                <a:cs typeface="B Nazanin" panose="00000400000000000000" pitchFamily="2" charset="-78"/>
              </a:rPr>
              <a:t>رفلکسهای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latin typeface="Aptos Display" panose="020B0004020202020204" pitchFamily="34" charset="0"/>
                <a:cs typeface="B Nazanin" panose="00000400000000000000" pitchFamily="2" charset="-78"/>
              </a:rPr>
              <a:t>ساقه ي مغز </a:t>
            </a:r>
            <a:r>
              <a:rPr lang="en-US" sz="2800" kern="100" dirty="0">
                <a:latin typeface="Aptos Display" panose="020B0004020202020204" pitchFamily="34" charset="0"/>
              </a:rPr>
              <a:t>(Reflexes)</a:t>
            </a:r>
            <a:r>
              <a:rPr lang="fa-IR" sz="2800" kern="100" dirty="0">
                <a:latin typeface="Aptos Display" panose="020B0004020202020204" pitchFamily="34" charset="0"/>
              </a:rPr>
              <a:t> </a:t>
            </a:r>
            <a:r>
              <a:rPr lang="fa-IR" sz="2800" b="0" i="0" u="none" strike="noStrike" kern="100" baseline="0" dirty="0">
                <a:latin typeface="Aptos Display" panose="020B0004020202020204" pitchFamily="34" charset="0"/>
                <a:cs typeface="B Nazanin" panose="00000400000000000000" pitchFamily="2" charset="-78"/>
              </a:rPr>
              <a:t> </a:t>
            </a:r>
          </a:p>
        </p:txBody>
      </p:sp>
      <p:sp>
        <p:nvSpPr>
          <p:cNvPr id="4" name="Footer Placeholder 3">
            <a:extLst>
              <a:ext uri="{FF2B5EF4-FFF2-40B4-BE49-F238E27FC236}">
                <a16:creationId xmlns:a16="http://schemas.microsoft.com/office/drawing/2014/main" id="{9120D197-077D-16D3-9124-985BC2AB481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90810674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2CCF-79FB-2B2F-4BF0-022CDA60FFB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مرگ مغزي چيست؟   </a:t>
            </a:r>
          </a:p>
        </p:txBody>
      </p:sp>
      <p:sp>
        <p:nvSpPr>
          <p:cNvPr id="3" name="Text Placeholder 2">
            <a:extLst>
              <a:ext uri="{FF2B5EF4-FFF2-40B4-BE49-F238E27FC236}">
                <a16:creationId xmlns:a16="http://schemas.microsoft.com/office/drawing/2014/main" id="{C9C74A85-4527-3E0B-328F-96A022EFD47C}"/>
              </a:ext>
            </a:extLst>
          </p:cNvPr>
          <p:cNvSpPr>
            <a:spLocks noGrp="1"/>
          </p:cNvSpPr>
          <p:nvPr>
            <p:ph type="body" idx="1"/>
          </p:nvPr>
        </p:nvSpPr>
        <p:spPr/>
        <p:txBody>
          <a:bodyPr>
            <a:normAutofit/>
          </a:bodyPr>
          <a:lstStyle/>
          <a:p>
            <a:pPr marR="0" lvl="0" rtl="1"/>
            <a:r>
              <a:rPr lang="fa-IR" sz="2800" i="0" u="none" strike="noStrike" kern="100" baseline="0" dirty="0">
                <a:solidFill>
                  <a:srgbClr val="FF0000"/>
                </a:solidFill>
                <a:cs typeface="B Nazanin" panose="00000400000000000000" pitchFamily="2" charset="-78"/>
              </a:rPr>
              <a:t>مرگ </a:t>
            </a:r>
            <a:r>
              <a:rPr lang="fa-IR" sz="2800" i="0" u="none" strike="noStrike" kern="100" baseline="0" dirty="0" err="1">
                <a:solidFill>
                  <a:srgbClr val="FF0000"/>
                </a:solidFill>
                <a:cs typeface="B Nazanin" panose="00000400000000000000" pitchFamily="2" charset="-78"/>
              </a:rPr>
              <a:t>مغزي</a:t>
            </a:r>
            <a:r>
              <a:rPr lang="fa-IR" sz="2800" i="0" u="none" strike="noStrike" kern="100" baseline="0" dirty="0">
                <a:cs typeface="B Nazanin" panose="00000400000000000000" pitchFamily="2" charset="-78"/>
              </a:rPr>
              <a:t>، تحت عنوان </a:t>
            </a:r>
            <a:r>
              <a:rPr lang="fa-IR" sz="2800" i="0" u="none" strike="noStrike" kern="100" baseline="0" dirty="0" err="1">
                <a:solidFill>
                  <a:srgbClr val="FF0000"/>
                </a:solidFill>
                <a:cs typeface="B Compset" panose="00000400000000000000" pitchFamily="2" charset="-78"/>
              </a:rPr>
              <a:t>ايست</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مغزي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برگرفته از </a:t>
            </a:r>
            <a:r>
              <a:rPr lang="fa-IR" sz="2800" i="0" u="none" strike="noStrike" kern="100" baseline="0" dirty="0" err="1">
                <a:solidFill>
                  <a:srgbClr val="FF0000"/>
                </a:solidFill>
                <a:cs typeface="B Compset" panose="00000400000000000000" pitchFamily="2" charset="-78"/>
              </a:rPr>
              <a:t>ايست</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قلبي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است، بهتر </a:t>
            </a:r>
            <a:r>
              <a:rPr lang="fa-IR" sz="2800" i="0" u="none" strike="noStrike" kern="100" baseline="0" dirty="0" err="1">
                <a:cs typeface="B Nazanin" panose="00000400000000000000" pitchFamily="2" charset="-78"/>
              </a:rPr>
              <a:t>درك</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مي</a:t>
            </a:r>
            <a:r>
              <a:rPr lang="fa-IR" sz="2800" i="0" u="none" strike="noStrike" kern="100" baseline="0" dirty="0">
                <a:cs typeface="B Nazanin" panose="00000400000000000000" pitchFamily="2" charset="-78"/>
              </a:rPr>
              <a:t> شود. </a:t>
            </a:r>
          </a:p>
          <a:p>
            <a:pPr marR="0" lvl="0" rtl="1"/>
            <a:r>
              <a:rPr lang="fa-IR" sz="2800" i="0" u="none" strike="noStrike" kern="100" baseline="0" dirty="0" err="1">
                <a:solidFill>
                  <a:srgbClr val="FF0000"/>
                </a:solidFill>
                <a:cs typeface="B Compset" panose="00000400000000000000" pitchFamily="2" charset="-78"/>
              </a:rPr>
              <a:t>ايست</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مغزي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cs typeface="B Nazanin" panose="00000400000000000000" pitchFamily="2" charset="-78"/>
              </a:rPr>
              <a:t>يعني</a:t>
            </a:r>
            <a:r>
              <a:rPr lang="fa-IR" sz="2800" i="0" u="none" strike="noStrike" kern="100" baseline="0" dirty="0">
                <a:cs typeface="B Nazanin" panose="00000400000000000000" pitchFamily="2" charset="-78"/>
              </a:rPr>
              <a:t> فقدان </a:t>
            </a:r>
            <a:r>
              <a:rPr lang="fa-IR" sz="2800" b="1" i="0" u="none" strike="noStrike" kern="100" baseline="0" dirty="0" err="1">
                <a:cs typeface="B Nazanin" panose="00000400000000000000" pitchFamily="2" charset="-78"/>
              </a:rPr>
              <a:t>تمامي</a:t>
            </a:r>
            <a:r>
              <a:rPr lang="fa-IR" sz="2800" b="1" i="0" u="none" strike="noStrike" kern="100" baseline="0" dirty="0">
                <a:cs typeface="B Nazanin" panose="00000400000000000000" pitchFamily="2" charset="-78"/>
              </a:rPr>
              <a:t> </a:t>
            </a:r>
            <a:r>
              <a:rPr lang="fa-IR" sz="2800" b="1" i="0" u="none" strike="noStrike" kern="100" baseline="0" dirty="0" err="1">
                <a:cs typeface="B Nazanin" panose="00000400000000000000" pitchFamily="2" charset="-78"/>
              </a:rPr>
              <a:t>عملكردهاي</a:t>
            </a:r>
            <a:r>
              <a:rPr lang="fa-IR" sz="2800" b="1" i="0" u="none" strike="noStrike" kern="100" baseline="0" dirty="0">
                <a:cs typeface="B Nazanin" panose="00000400000000000000" pitchFamily="2" charset="-78"/>
              </a:rPr>
              <a:t> </a:t>
            </a:r>
            <a:r>
              <a:rPr lang="fa-IR" sz="2800" b="1" i="0" u="none" strike="noStrike" kern="100" baseline="0" dirty="0" err="1">
                <a:cs typeface="B Nazanin" panose="00000400000000000000" pitchFamily="2" charset="-78"/>
              </a:rPr>
              <a:t>باليني</a:t>
            </a:r>
            <a:r>
              <a:rPr lang="fa-IR" sz="2800" b="1" i="0" u="none" strike="noStrike" kern="100" baseline="0" dirty="0">
                <a:cs typeface="B Nazanin" panose="00000400000000000000" pitchFamily="2" charset="-78"/>
              </a:rPr>
              <a:t> مغز</a:t>
            </a:r>
            <a:r>
              <a:rPr lang="fa-IR" sz="2800" i="0" u="none" strike="noStrike" kern="100" baseline="0" dirty="0">
                <a:cs typeface="B Nazanin" panose="00000400000000000000" pitchFamily="2" charset="-78"/>
              </a:rPr>
              <a:t>.</a:t>
            </a:r>
          </a:p>
          <a:p>
            <a:pPr marR="0" lvl="0" rtl="1"/>
            <a:r>
              <a:rPr lang="fa-IR" sz="2800" i="0" u="none" strike="noStrike" kern="100" baseline="0" dirty="0">
                <a:cs typeface="B Nazanin" panose="00000400000000000000" pitchFamily="2" charset="-78"/>
              </a:rPr>
              <a:t> اگر:</a:t>
            </a:r>
          </a:p>
          <a:p>
            <a:pPr marL="1428750" lvl="2" indent="-514350">
              <a:buFont typeface="+mj-lt"/>
              <a:buAutoNum type="arabicPeriod"/>
            </a:pPr>
            <a:r>
              <a:rPr lang="fa-IR" sz="2800" i="0" u="none" strike="noStrike" kern="100" baseline="0" dirty="0" err="1">
                <a:cs typeface="B Nazanin" panose="00000400000000000000" pitchFamily="2" charset="-78"/>
              </a:rPr>
              <a:t>يك</a:t>
            </a:r>
            <a:r>
              <a:rPr lang="fa-IR" sz="2800" i="0" u="none" strike="noStrike" kern="100" baseline="0" dirty="0">
                <a:cs typeface="B Nazanin" panose="00000400000000000000" pitchFamily="2" charset="-78"/>
              </a:rPr>
              <a:t> </a:t>
            </a:r>
            <a:r>
              <a:rPr lang="fa-IR" sz="2800" i="0" u="none" strike="noStrike" kern="100" baseline="0" dirty="0">
                <a:solidFill>
                  <a:srgbClr val="FF0000"/>
                </a:solidFill>
                <a:cs typeface="B Compset" panose="00000400000000000000" pitchFamily="2" charset="-78"/>
              </a:rPr>
              <a:t>علت اوليه ي </a:t>
            </a:r>
            <a:r>
              <a:rPr lang="fa-IR" sz="2800" i="0" u="none" strike="noStrike" kern="100" baseline="0" dirty="0">
                <a:cs typeface="B Compset" panose="00000400000000000000" pitchFamily="2" charset="-78"/>
              </a:rPr>
              <a:t>شناخته شده</a:t>
            </a:r>
            <a:r>
              <a:rPr lang="fa-IR" sz="2800" i="0" u="none" strike="noStrike" kern="100" baseline="0" dirty="0">
                <a:cs typeface="B Nazanin" panose="00000400000000000000" pitchFamily="2" charset="-78"/>
              </a:rPr>
              <a:t> وجود داشته باشد. </a:t>
            </a:r>
          </a:p>
          <a:p>
            <a:pPr marL="1428750" lvl="2" indent="-514350">
              <a:buFont typeface="+mj-lt"/>
              <a:buAutoNum type="arabicPeriod"/>
            </a:pPr>
            <a:r>
              <a:rPr lang="fa-IR" sz="2800" i="0" u="none" strike="noStrike" kern="100" baseline="0" dirty="0" err="1">
                <a:cs typeface="B Nazanin" panose="00000400000000000000" pitchFamily="2" charset="-78"/>
              </a:rPr>
              <a:t>وضعيتهاي</a:t>
            </a:r>
            <a:r>
              <a:rPr lang="fa-IR" sz="2800" i="0" u="none" strike="noStrike" kern="100" baseline="0" dirty="0">
                <a:cs typeface="B Nazanin" panose="00000400000000000000" pitchFamily="2" charset="-78"/>
              </a:rPr>
              <a:t> موجود </a:t>
            </a:r>
            <a:r>
              <a:rPr lang="fa-IR" sz="2800" i="0" u="none" strike="noStrike" kern="100" baseline="0" dirty="0">
                <a:solidFill>
                  <a:srgbClr val="FF0000"/>
                </a:solidFill>
                <a:cs typeface="B Nazanin" panose="00000400000000000000" pitchFamily="2" charset="-78"/>
              </a:rPr>
              <a:t>قابل بازگشت نباشند</a:t>
            </a:r>
            <a:r>
              <a:rPr lang="fa-IR" sz="2800" i="0" u="none" strike="noStrike" kern="100" baseline="0" dirty="0">
                <a:cs typeface="B Nazanin" panose="00000400000000000000" pitchFamily="2" charset="-78"/>
              </a:rPr>
              <a:t>.</a:t>
            </a:r>
          </a:p>
          <a:p>
            <a:pPr marL="1428750" lvl="2" indent="-514350">
              <a:buFont typeface="+mj-lt"/>
              <a:buAutoNum type="arabicPeriod"/>
            </a:pPr>
            <a:endParaRPr lang="fa-IR" sz="2800" i="0" u="none" strike="noStrike" kern="100" baseline="0" dirty="0">
              <a:cs typeface="B Nazanin" panose="00000400000000000000" pitchFamily="2" charset="-78"/>
            </a:endParaRPr>
          </a:p>
          <a:p>
            <a:pPr marL="0" marR="0" lvl="0" indent="0" rtl="1">
              <a:buNone/>
            </a:pPr>
            <a:r>
              <a:rPr lang="fa-IR" sz="2800" kern="100" dirty="0"/>
              <a:t>در اینصورت </a:t>
            </a:r>
            <a:r>
              <a:rPr lang="fa-IR" sz="2800" i="0" u="none" strike="noStrike" kern="100" baseline="0" dirty="0">
                <a:cs typeface="B Nazanin" panose="00000400000000000000" pitchFamily="2" charset="-78"/>
              </a:rPr>
              <a:t>مرگ با </a:t>
            </a:r>
            <a:r>
              <a:rPr lang="fa-IR" sz="2800" i="0" u="none" strike="noStrike" kern="100" baseline="0" dirty="0">
                <a:cs typeface="B Compset" panose="00000400000000000000" pitchFamily="2" charset="-78"/>
              </a:rPr>
              <a:t>مستند ساختن </a:t>
            </a:r>
            <a:r>
              <a:rPr lang="fa-IR" sz="2800" i="0" u="none" strike="noStrike" kern="100" baseline="0" dirty="0">
                <a:solidFill>
                  <a:srgbClr val="FF0000"/>
                </a:solidFill>
                <a:cs typeface="B Compset" panose="00000400000000000000" pitchFamily="2" charset="-78"/>
              </a:rPr>
              <a:t>فقدان </a:t>
            </a:r>
            <a:r>
              <a:rPr lang="fa-IR" sz="2800" i="0" u="none" strike="noStrike" kern="100" baseline="0" dirty="0" err="1">
                <a:solidFill>
                  <a:srgbClr val="FF0000"/>
                </a:solidFill>
                <a:cs typeface="B Compset" panose="00000400000000000000" pitchFamily="2" charset="-78"/>
              </a:rPr>
              <a:t>عملكرد</a:t>
            </a:r>
            <a:r>
              <a:rPr lang="fa-IR" sz="2800" i="0" u="none" strike="noStrike" kern="100" baseline="0" dirty="0">
                <a:solidFill>
                  <a:srgbClr val="FF0000"/>
                </a:solidFill>
                <a:cs typeface="B Compset" panose="00000400000000000000" pitchFamily="2" charset="-78"/>
              </a:rPr>
              <a:t> مغز</a:t>
            </a:r>
            <a:r>
              <a:rPr lang="fa-IR" sz="2800" i="0" u="none" strike="noStrike" kern="100" baseline="0" dirty="0">
                <a:cs typeface="B Nazanin" panose="00000400000000000000" pitchFamily="2" charset="-78"/>
              </a:rPr>
              <a:t>، با استفاده از </a:t>
            </a:r>
            <a:r>
              <a:rPr lang="fa-IR" sz="2800" b="1" i="0" u="none" strike="noStrike" kern="100" baseline="0" dirty="0" err="1">
                <a:solidFill>
                  <a:srgbClr val="FF0000"/>
                </a:solidFill>
                <a:cs typeface="B Compset" panose="00000400000000000000" pitchFamily="2" charset="-78"/>
              </a:rPr>
              <a:t>معاينه</a:t>
            </a:r>
            <a:r>
              <a:rPr lang="fa-IR" sz="2800" b="1" i="0" u="none" strike="noStrike" kern="100" baseline="0" dirty="0">
                <a:solidFill>
                  <a:srgbClr val="FF0000"/>
                </a:solidFill>
                <a:cs typeface="B Compset" panose="00000400000000000000" pitchFamily="2" charset="-78"/>
              </a:rPr>
              <a:t> ي </a:t>
            </a:r>
            <a:r>
              <a:rPr lang="fa-IR" sz="2800" b="1" i="0" u="none" strike="noStrike" kern="100" baseline="0" dirty="0" err="1">
                <a:solidFill>
                  <a:srgbClr val="FF0000"/>
                </a:solidFill>
                <a:cs typeface="B Compset" panose="00000400000000000000" pitchFamily="2" charset="-78"/>
              </a:rPr>
              <a:t>باليني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تشخيص</a:t>
            </a:r>
            <a:r>
              <a:rPr lang="fa-IR" sz="2800" i="0" u="none" strike="noStrike" kern="100" baseline="0" dirty="0">
                <a:cs typeface="B Nazanin" panose="00000400000000000000" pitchFamily="2" charset="-78"/>
              </a:rPr>
              <a:t> داده </a:t>
            </a:r>
            <a:r>
              <a:rPr lang="fa-IR" sz="2800" i="0" u="none" strike="noStrike" kern="100" baseline="0" dirty="0" err="1">
                <a:cs typeface="B Nazanin" panose="00000400000000000000" pitchFamily="2" charset="-78"/>
              </a:rPr>
              <a:t>ميشود</a:t>
            </a:r>
            <a:r>
              <a:rPr lang="fa-IR" sz="2800" i="0" u="none" strike="noStrike" kern="100" baseline="0" dirty="0">
                <a:cs typeface="B Nazanin" panose="00000400000000000000" pitchFamily="2" charset="-78"/>
              </a:rPr>
              <a:t>. </a:t>
            </a:r>
          </a:p>
        </p:txBody>
      </p:sp>
      <p:sp>
        <p:nvSpPr>
          <p:cNvPr id="4" name="Footer Placeholder 3">
            <a:extLst>
              <a:ext uri="{FF2B5EF4-FFF2-40B4-BE49-F238E27FC236}">
                <a16:creationId xmlns:a16="http://schemas.microsoft.com/office/drawing/2014/main" id="{5E69E09E-25F9-12E5-3DE2-29896FF4921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02904857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6A07-040F-2D45-9DDE-C3EE102A0AAD}"/>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مرگ مغزي چيست؟   </a:t>
            </a:r>
          </a:p>
        </p:txBody>
      </p:sp>
      <p:sp>
        <p:nvSpPr>
          <p:cNvPr id="3" name="Text Placeholder 2">
            <a:extLst>
              <a:ext uri="{FF2B5EF4-FFF2-40B4-BE49-F238E27FC236}">
                <a16:creationId xmlns:a16="http://schemas.microsoft.com/office/drawing/2014/main" id="{4662E6A0-2D00-AD8F-42FD-38352E3EB1F6}"/>
              </a:ext>
            </a:extLst>
          </p:cNvPr>
          <p:cNvSpPr>
            <a:spLocks noGrp="1"/>
          </p:cNvSpPr>
          <p:nvPr>
            <p:ph type="body" idx="1"/>
          </p:nvPr>
        </p:nvSpPr>
        <p:spPr/>
        <p:txBody>
          <a:bodyPr>
            <a:noAutofit/>
          </a:bodyPr>
          <a:lstStyle/>
          <a:p>
            <a:pPr marR="0" lvl="0" rtl="1"/>
            <a:r>
              <a:rPr lang="fa-IR" sz="2400" b="0" i="0" u="none" strike="noStrike" kern="100" baseline="0" dirty="0">
                <a:cs typeface="B Nazanin" panose="00000400000000000000" pitchFamily="2" charset="-78"/>
              </a:rPr>
              <a:t>در اغلب موارد، مرگ </a:t>
            </a:r>
            <a:r>
              <a:rPr lang="fa-IR" sz="2400" b="0" i="0" u="none" strike="noStrike" kern="100" baseline="0" dirty="0" err="1">
                <a:cs typeface="B Nazanin" panose="00000400000000000000" pitchFamily="2" charset="-78"/>
              </a:rPr>
              <a:t>مغزي</a:t>
            </a:r>
            <a:r>
              <a:rPr lang="fa-IR" sz="2400" b="0" i="0" u="none" strike="noStrike" kern="100" baseline="0" dirty="0">
                <a:cs typeface="B Nazanin" panose="00000400000000000000" pitchFamily="2" charset="-78"/>
              </a:rPr>
              <a:t> را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توان </a:t>
            </a:r>
            <a:r>
              <a:rPr lang="fa-IR" sz="2400" b="1" i="0" u="none" strike="noStrike" kern="100" baseline="0" dirty="0">
                <a:solidFill>
                  <a:srgbClr val="FF0000"/>
                </a:solidFill>
                <a:cs typeface="B Compset" panose="00000400000000000000" pitchFamily="2" charset="-78"/>
              </a:rPr>
              <a:t>در </a:t>
            </a:r>
            <a:r>
              <a:rPr lang="fa-IR" sz="2400" b="1" i="0" u="none" strike="noStrike" kern="100" baseline="0" dirty="0" err="1">
                <a:solidFill>
                  <a:srgbClr val="FF0000"/>
                </a:solidFill>
                <a:cs typeface="B Compset" panose="00000400000000000000" pitchFamily="2" charset="-78"/>
              </a:rPr>
              <a:t>بالي</a:t>
            </a:r>
            <a:r>
              <a:rPr lang="fa-IR" sz="2400" b="1" i="0" u="none" strike="noStrike" kern="100" baseline="0" dirty="0">
                <a:solidFill>
                  <a:srgbClr val="FF0000"/>
                </a:solidFill>
                <a:cs typeface="B Compset" panose="00000400000000000000" pitchFamily="2" charset="-78"/>
              </a:rPr>
              <a:t>ـــن</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تشخيص</a:t>
            </a:r>
            <a:r>
              <a:rPr lang="fa-IR" sz="2400" b="0" i="0" u="none" strike="noStrike" kern="100" baseline="0" dirty="0">
                <a:solidFill>
                  <a:srgbClr val="FF0000"/>
                </a:solidFill>
                <a:cs typeface="B Nazanin" panose="00000400000000000000" pitchFamily="2" charset="-78"/>
              </a:rPr>
              <a:t> </a:t>
            </a:r>
            <a:r>
              <a:rPr lang="fa-IR" sz="2400" kern="100" dirty="0"/>
              <a:t>داد. </a:t>
            </a:r>
          </a:p>
          <a:p>
            <a:pPr lvl="1"/>
            <a:r>
              <a:rPr lang="fa-IR" sz="2400" b="1" i="0" u="none" strike="noStrike" kern="100" baseline="0" dirty="0">
                <a:solidFill>
                  <a:srgbClr val="FF0000"/>
                </a:solidFill>
                <a:cs typeface="B Compset" panose="00000400000000000000" pitchFamily="2" charset="-78"/>
              </a:rPr>
              <a:t>علل </a:t>
            </a:r>
            <a:r>
              <a:rPr lang="fa-IR" sz="2400" b="1" i="0" u="none" strike="noStrike" kern="100" baseline="0" dirty="0" err="1">
                <a:solidFill>
                  <a:srgbClr val="FF0000"/>
                </a:solidFill>
                <a:cs typeface="B Compset" panose="00000400000000000000" pitchFamily="2" charset="-78"/>
              </a:rPr>
              <a:t>شايع</a:t>
            </a:r>
            <a:r>
              <a:rPr lang="fa-IR" sz="2400" b="0" i="0" u="none" strike="noStrike" kern="100" baseline="0" dirty="0">
                <a:solidFill>
                  <a:srgbClr val="FF0000"/>
                </a:solidFill>
                <a:cs typeface="B Nazanin" panose="00000400000000000000" pitchFamily="2" charset="-78"/>
              </a:rPr>
              <a:t> آن مرگ مغزی:</a:t>
            </a:r>
          </a:p>
          <a:p>
            <a:pPr marL="1371600" lvl="2" indent="-457200">
              <a:buFont typeface="+mj-lt"/>
              <a:buAutoNum type="arabicPeriod"/>
            </a:pPr>
            <a:r>
              <a:rPr lang="fa-IR" sz="2400" b="0" i="0" u="none" strike="noStrike" kern="100" baseline="0" dirty="0">
                <a:cs typeface="B Nazanin" panose="00000400000000000000" pitchFamily="2" charset="-78"/>
              </a:rPr>
              <a:t> تروما</a:t>
            </a:r>
          </a:p>
          <a:p>
            <a:pPr marL="1371600" lvl="2" indent="-457200">
              <a:buFont typeface="+mj-lt"/>
              <a:buAutoNum type="arabicPeriod"/>
            </a:pPr>
            <a:r>
              <a:rPr lang="fa-IR" sz="2400" b="0" i="0" u="none" strike="noStrike" kern="100" baseline="0" dirty="0" err="1">
                <a:cs typeface="B Nazanin" panose="00000400000000000000" pitchFamily="2" charset="-78"/>
              </a:rPr>
              <a:t>خونريزي</a:t>
            </a:r>
            <a:r>
              <a:rPr lang="fa-IR" sz="2400" b="0" i="0" u="none" strike="noStrike" kern="100" baseline="0" dirty="0">
                <a:cs typeface="B Nazanin" panose="00000400000000000000" pitchFamily="2" charset="-78"/>
              </a:rPr>
              <a:t> داخل جمجمه </a:t>
            </a:r>
            <a:r>
              <a:rPr lang="fa-IR" sz="2400" b="0" i="0" u="none" strike="noStrike" kern="100" baseline="0" dirty="0" err="1">
                <a:cs typeface="B Nazanin" panose="00000400000000000000" pitchFamily="2" charset="-78"/>
              </a:rPr>
              <a:t>اي</a:t>
            </a:r>
            <a:endParaRPr lang="fa-IR" sz="2400" b="0" i="0" u="none" strike="noStrike" kern="100" baseline="0" dirty="0">
              <a:cs typeface="B Nazanin"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حوادث </a:t>
            </a:r>
            <a:r>
              <a:rPr lang="fa-IR" sz="2400" b="0" i="0" u="none" strike="noStrike" kern="100" baseline="0" dirty="0" err="1">
                <a:cs typeface="B Nazanin" panose="00000400000000000000" pitchFamily="2" charset="-78"/>
              </a:rPr>
              <a:t>مغزي</a:t>
            </a:r>
            <a:r>
              <a:rPr lang="fa-IR" sz="2400" b="0" i="0" u="none" strike="noStrike" kern="100" baseline="0" dirty="0">
                <a:cs typeface="B Nazanin" panose="00000400000000000000" pitchFamily="2" charset="-78"/>
              </a:rPr>
              <a:t> - </a:t>
            </a:r>
            <a:r>
              <a:rPr lang="fa-IR" sz="2400" b="0" i="0" u="none" strike="noStrike" kern="100" baseline="0" dirty="0" err="1">
                <a:cs typeface="B Nazanin" panose="00000400000000000000" pitchFamily="2" charset="-78"/>
              </a:rPr>
              <a:t>عروقي</a:t>
            </a:r>
            <a:r>
              <a:rPr lang="en-US" sz="2400" b="0" i="0" u="none" strike="noStrike" kern="100" baseline="0" dirty="0">
                <a:latin typeface="Aptos Display" panose="020B0004020202020204" pitchFamily="34" charset="0"/>
                <a:cs typeface="B Nazanin" panose="00000400000000000000" pitchFamily="2" charset="-78"/>
              </a:rPr>
              <a:t>(Cerebrovascular accidents)</a:t>
            </a:r>
          </a:p>
          <a:p>
            <a:pPr marL="1371600" lvl="2" indent="-457200">
              <a:buFont typeface="+mj-lt"/>
              <a:buAutoNum type="arabicPeriod"/>
            </a:pPr>
            <a:r>
              <a:rPr lang="fa-IR" sz="2400" b="0" i="0" u="none" strike="noStrike" kern="100" baseline="0" dirty="0" err="1">
                <a:cs typeface="B Nazanin" panose="00000400000000000000" pitchFamily="2" charset="-78"/>
              </a:rPr>
              <a:t>هيپوكسي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ناشي</a:t>
            </a:r>
            <a:r>
              <a:rPr lang="fa-IR" sz="2400" b="0" i="0" u="none" strike="noStrike" kern="100" baseline="0" dirty="0">
                <a:cs typeface="B Nazanin" panose="00000400000000000000" pitchFamily="2" charset="-78"/>
              </a:rPr>
              <a:t> از </a:t>
            </a:r>
            <a:r>
              <a:rPr lang="fa-IR" sz="2400" b="0" i="0" u="none" strike="noStrike" kern="100" baseline="0" dirty="0" err="1">
                <a:cs typeface="B Nazanin" panose="00000400000000000000" pitchFamily="2" charset="-78"/>
              </a:rPr>
              <a:t>عمليات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احيا</a:t>
            </a:r>
            <a:r>
              <a:rPr lang="fa-IR" sz="2400" b="0" i="0" u="none" strike="noStrike" kern="100" baseline="0" dirty="0">
                <a:cs typeface="B Nazanin" panose="00000400000000000000" pitchFamily="2" charset="-78"/>
              </a:rPr>
              <a:t> بعد از </a:t>
            </a:r>
            <a:r>
              <a:rPr lang="fa-IR" sz="2400" b="0" i="0" u="none" strike="noStrike" kern="100" baseline="0" dirty="0" err="1">
                <a:cs typeface="B Nazanin" panose="00000400000000000000" pitchFamily="2" charset="-78"/>
              </a:rPr>
              <a:t>ايست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قلبي</a:t>
            </a:r>
            <a:endParaRPr lang="fa-IR" sz="2400" b="0" i="0" u="none" strike="noStrike" kern="100" baseline="0" dirty="0">
              <a:cs typeface="B Nazanin"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 دوز </a:t>
            </a:r>
            <a:r>
              <a:rPr lang="fa-IR" sz="2400" b="0" i="0" u="none" strike="noStrike" kern="100" baseline="0" dirty="0" err="1">
                <a:cs typeface="B Nazanin" panose="00000400000000000000" pitchFamily="2" charset="-78"/>
              </a:rPr>
              <a:t>بيش</a:t>
            </a:r>
            <a:r>
              <a:rPr lang="fa-IR" sz="2400" b="0" i="0" u="none" strike="noStrike" kern="100" baseline="0" dirty="0">
                <a:cs typeface="B Nazanin" panose="00000400000000000000" pitchFamily="2" charset="-78"/>
              </a:rPr>
              <a:t> از حد دارو</a:t>
            </a:r>
          </a:p>
          <a:p>
            <a:pPr marL="1371600" lvl="2" indent="-457200">
              <a:buFont typeface="+mj-lt"/>
              <a:buAutoNum type="arabicPeriod"/>
            </a:pPr>
            <a:r>
              <a:rPr lang="fa-IR" sz="2400" b="0" i="0" u="none" strike="noStrike" kern="100" baseline="0" dirty="0">
                <a:cs typeface="B Nazanin" panose="00000400000000000000" pitchFamily="2" charset="-78"/>
              </a:rPr>
              <a:t>حالت </a:t>
            </a:r>
            <a:r>
              <a:rPr lang="fa-IR" sz="2400" b="0" i="0" u="none" strike="noStrike" kern="100" baseline="0" dirty="0" err="1">
                <a:cs typeface="B Nazanin" panose="00000400000000000000" pitchFamily="2" charset="-78"/>
              </a:rPr>
              <a:t>نزديك</a:t>
            </a:r>
            <a:r>
              <a:rPr lang="fa-IR" sz="2400" b="0" i="0" u="none" strike="noStrike" kern="100" baseline="0" dirty="0">
                <a:cs typeface="B Nazanin" panose="00000400000000000000" pitchFamily="2" charset="-78"/>
              </a:rPr>
              <a:t> به غرق </a:t>
            </a:r>
            <a:r>
              <a:rPr lang="fa-IR" sz="2400" b="0" i="0" u="none" strike="noStrike" kern="100" baseline="0" dirty="0" err="1">
                <a:cs typeface="B Nazanin" panose="00000400000000000000" pitchFamily="2" charset="-78"/>
              </a:rPr>
              <a:t>شدگي</a:t>
            </a:r>
            <a:r>
              <a:rPr lang="fa-IR" sz="2400" b="0" i="0" u="none" strike="noStrike" kern="100" baseline="0" dirty="0">
                <a:cs typeface="B Nazanin" panose="00000400000000000000" pitchFamily="2" charset="-78"/>
              </a:rPr>
              <a:t>، تومور اوليه ي </a:t>
            </a:r>
            <a:r>
              <a:rPr lang="fa-IR" sz="2400" b="0" i="0" u="none" strike="noStrike" kern="100" baseline="0" dirty="0" err="1">
                <a:cs typeface="B Nazanin" panose="00000400000000000000" pitchFamily="2" charset="-78"/>
              </a:rPr>
              <a:t>مغزي</a:t>
            </a:r>
            <a:endParaRPr lang="fa-IR" sz="2400" b="0" i="0" u="none" strike="noStrike" kern="100" baseline="0" dirty="0">
              <a:cs typeface="B Nazanin"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مننژيت</a:t>
            </a:r>
            <a:endParaRPr lang="fa-IR" sz="2400" b="0" i="0" u="none" strike="noStrike" kern="100" baseline="0" dirty="0">
              <a:cs typeface="B Nazanin"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 قتل و </a:t>
            </a:r>
            <a:r>
              <a:rPr lang="fa-IR" sz="2400" b="0" i="0" u="none" strike="noStrike" kern="100" baseline="0" dirty="0" err="1">
                <a:cs typeface="B Nazanin" panose="00000400000000000000" pitchFamily="2" charset="-78"/>
              </a:rPr>
              <a:t>خودكشي</a:t>
            </a:r>
            <a:r>
              <a:rPr lang="fa-IR" sz="2400" b="0" i="0" u="none" strike="noStrike" kern="100" baseline="0" dirty="0">
                <a:cs typeface="B Nazanin" panose="00000400000000000000" pitchFamily="2" charset="-78"/>
              </a:rPr>
              <a:t>.   </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0DCB718D-49F4-2C36-C1DD-CE96A3F0C8C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35275959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66BCC-F23F-2984-B1D8-CE1329E2948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مرگ مغزي چيست؟   </a:t>
            </a:r>
          </a:p>
        </p:txBody>
      </p:sp>
      <p:sp>
        <p:nvSpPr>
          <p:cNvPr id="3" name="Text Placeholder 2">
            <a:extLst>
              <a:ext uri="{FF2B5EF4-FFF2-40B4-BE49-F238E27FC236}">
                <a16:creationId xmlns:a16="http://schemas.microsoft.com/office/drawing/2014/main" id="{5D869925-22DA-3AA3-3B70-B7B39168A771}"/>
              </a:ext>
            </a:extLst>
          </p:cNvPr>
          <p:cNvSpPr>
            <a:spLocks noGrp="1"/>
          </p:cNvSpPr>
          <p:nvPr>
            <p:ph type="body" idx="1"/>
          </p:nvPr>
        </p:nvSpPr>
        <p:spPr>
          <a:xfrm>
            <a:off x="838200" y="2212847"/>
            <a:ext cx="10515600" cy="3964115"/>
          </a:xfrm>
        </p:spPr>
        <p:txBody>
          <a:bodyPr>
            <a:normAutofit/>
          </a:bodyPr>
          <a:lstStyle/>
          <a:p>
            <a:pPr marR="0" lvl="0" rtl="1"/>
            <a:r>
              <a:rPr lang="fa-IR" sz="2400" b="1" i="0" u="none" strike="noStrike" kern="100" baseline="0" dirty="0" err="1">
                <a:cs typeface="B Nazanin" panose="00000400000000000000" pitchFamily="2" charset="-78"/>
              </a:rPr>
              <a:t>حيطه</a:t>
            </a:r>
            <a:r>
              <a:rPr lang="fa-IR" sz="2400" b="1" i="0" u="none" strike="noStrike" kern="100" baseline="0" dirty="0">
                <a:cs typeface="B Nazanin" panose="00000400000000000000" pitchFamily="2" charset="-78"/>
              </a:rPr>
              <a:t> ي </a:t>
            </a:r>
            <a:r>
              <a:rPr lang="fa-IR" sz="2400" b="1" i="0" u="none" strike="noStrike" kern="100" baseline="0" dirty="0" err="1">
                <a:cs typeface="B Nazanin" panose="00000400000000000000" pitchFamily="2" charset="-78"/>
              </a:rPr>
              <a:t>باليني</a:t>
            </a:r>
            <a:r>
              <a:rPr lang="fa-IR" sz="2400" b="1" i="0" u="none" strike="noStrike" kern="100" baseline="0" dirty="0">
                <a:cs typeface="B Nazanin" panose="00000400000000000000" pitchFamily="2" charset="-78"/>
              </a:rPr>
              <a:t> مـــرگ </a:t>
            </a:r>
            <a:r>
              <a:rPr lang="fa-IR" sz="2400" b="1" i="0" u="none" strike="noStrike" kern="100" baseline="0" dirty="0" err="1">
                <a:cs typeface="B Nazanin" panose="00000400000000000000" pitchFamily="2" charset="-78"/>
              </a:rPr>
              <a:t>مغزي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اولين</a:t>
            </a:r>
            <a:r>
              <a:rPr lang="fa-IR" sz="2400" b="1" i="0" u="none" strike="noStrike" kern="100" baseline="0" dirty="0">
                <a:solidFill>
                  <a:srgbClr val="FF0000"/>
                </a:solidFill>
                <a:cs typeface="B Compset" panose="00000400000000000000" pitchFamily="2" charset="-78"/>
              </a:rPr>
              <a:t> بار </a:t>
            </a:r>
            <a:r>
              <a:rPr lang="fa-IR" sz="2400" b="0" i="0" u="none" strike="noStrike" kern="100" baseline="0" dirty="0">
                <a:cs typeface="B Nazanin" panose="00000400000000000000" pitchFamily="2" charset="-78"/>
              </a:rPr>
              <a:t>در </a:t>
            </a:r>
            <a:r>
              <a:rPr lang="fa-IR" sz="2400" b="0" i="0" u="none" strike="noStrike" kern="100" baseline="0" dirty="0" err="1">
                <a:cs typeface="B Nazanin" panose="00000400000000000000" pitchFamily="2" charset="-78"/>
              </a:rPr>
              <a:t>ادبيات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پزشكي</a:t>
            </a:r>
            <a:r>
              <a:rPr lang="fa-IR" sz="2400" b="0" i="0" u="none" strike="noStrike" kern="100" baseline="0" dirty="0">
                <a:cs typeface="B Nazanin" panose="00000400000000000000" pitchFamily="2" charset="-78"/>
              </a:rPr>
              <a:t> توسط </a:t>
            </a:r>
            <a:r>
              <a:rPr lang="fa-IR" sz="2400" b="0" i="0" u="none" strike="noStrike" kern="100" baseline="0" dirty="0" err="1">
                <a:solidFill>
                  <a:srgbClr val="FF0000"/>
                </a:solidFill>
                <a:cs typeface="B Nazanin" panose="00000400000000000000" pitchFamily="2" charset="-78"/>
              </a:rPr>
              <a:t>فرانسويها</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توصيف</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گرديد</a:t>
            </a:r>
            <a:r>
              <a:rPr lang="fa-IR" sz="2400" b="0" i="0" u="none" strike="noStrike" kern="100" baseline="0" dirty="0">
                <a:cs typeface="B Nazanin" panose="00000400000000000000" pitchFamily="2" charset="-78"/>
              </a:rPr>
              <a:t> و </a:t>
            </a:r>
            <a:r>
              <a:rPr lang="en-US" sz="2400" b="0" i="0" u="none" strike="noStrike" kern="100" baseline="0" dirty="0">
                <a:solidFill>
                  <a:srgbClr val="FF0000"/>
                </a:solidFill>
                <a:latin typeface="Aptos Display" panose="020B0004020202020204" pitchFamily="34" charset="0"/>
                <a:cs typeface="B Nazanin" panose="00000400000000000000" pitchFamily="2" charset="-78"/>
              </a:rPr>
              <a:t>"Coma </a:t>
            </a:r>
            <a:r>
              <a:rPr lang="en-US" sz="2400" b="0" i="0" u="none" strike="noStrike" kern="100" baseline="0" dirty="0" err="1">
                <a:solidFill>
                  <a:srgbClr val="FF0000"/>
                </a:solidFill>
                <a:latin typeface="Aptos Display" panose="020B0004020202020204" pitchFamily="34" charset="0"/>
                <a:cs typeface="B Nazanin" panose="00000400000000000000" pitchFamily="2" charset="-78"/>
              </a:rPr>
              <a:t>Dépassé</a:t>
            </a:r>
            <a:r>
              <a:rPr lang="en-US" sz="2400" b="0" i="0" u="none" strike="noStrike" kern="100" baseline="0" dirty="0">
                <a:solidFill>
                  <a:srgbClr val="FF0000"/>
                </a:solidFill>
                <a:latin typeface="Aptos Display" panose="020B0004020202020204" pitchFamily="34" charset="0"/>
                <a:cs typeface="B Nazanin" panose="00000400000000000000" pitchFamily="2" charset="-78"/>
              </a:rPr>
              <a:t>"</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ناميده</a:t>
            </a:r>
            <a:r>
              <a:rPr lang="fa-IR" sz="2400" b="0" i="0" u="none" strike="noStrike" kern="100" baseline="0" dirty="0">
                <a:latin typeface="Aptos Display" panose="020B0004020202020204" pitchFamily="34" charset="0"/>
                <a:cs typeface="B Nazanin" panose="00000400000000000000" pitchFamily="2" charset="-78"/>
              </a:rPr>
              <a:t> شد</a:t>
            </a:r>
            <a:r>
              <a:rPr lang="fa-IR" sz="2400" b="0" i="0" u="none" strike="noStrike" kern="100" baseline="0" dirty="0">
                <a:latin typeface="Arial" panose="020B0604020202020204" pitchFamily="34" charset="0"/>
                <a:cs typeface="Arial" panose="020B0604020202020204" pitchFamily="34" charset="0"/>
              </a:rPr>
              <a:t>،</a:t>
            </a:r>
            <a:r>
              <a:rPr lang="fa-IR" sz="2400" b="0" i="0" u="none" strike="noStrike" kern="100" baseline="0" dirty="0">
                <a:latin typeface="Arial" panose="020B0604020202020204" pitchFamily="34" charset="0"/>
                <a:cs typeface="B Nazanin" panose="00000400000000000000" pitchFamily="2" charset="-78"/>
              </a:rPr>
              <a:t> </a:t>
            </a:r>
            <a:r>
              <a:rPr lang="fa-IR" sz="2400" b="0" i="0" u="none" strike="noStrike" kern="100" baseline="0" dirty="0" err="1">
                <a:latin typeface="Arial" panose="020B0604020202020204" pitchFamily="34" charset="0"/>
                <a:cs typeface="B Nazanin" panose="00000400000000000000" pitchFamily="2" charset="-78"/>
              </a:rPr>
              <a:t>كه</a:t>
            </a:r>
            <a:r>
              <a:rPr lang="fa-IR" sz="2400" b="0" i="0" u="none" strike="noStrike" kern="100" baseline="0" dirty="0">
                <a:latin typeface="Arial" panose="020B0604020202020204" pitchFamily="34" charset="0"/>
                <a:cs typeface="B Nazanin" panose="00000400000000000000" pitchFamily="2" charset="-78"/>
              </a:rPr>
              <a:t> به </a:t>
            </a:r>
            <a:r>
              <a:rPr lang="fa-IR" sz="2400" b="0" i="0" u="none" strike="noStrike" kern="100" baseline="0" dirty="0" err="1">
                <a:latin typeface="Arial" panose="020B0604020202020204" pitchFamily="34" charset="0"/>
                <a:cs typeface="B Nazanin" panose="00000400000000000000" pitchFamily="2" charset="-78"/>
              </a:rPr>
              <a:t>معناي</a:t>
            </a:r>
            <a:r>
              <a:rPr lang="fa-IR" sz="2400" b="0" i="0" u="none" strike="noStrike" kern="100" baseline="0" dirty="0">
                <a:latin typeface="Arial" panose="020B0604020202020204" pitchFamily="34" charset="0"/>
                <a:cs typeface="B Nazanin" panose="00000400000000000000" pitchFamily="2" charset="-78"/>
              </a:rPr>
              <a:t> </a:t>
            </a:r>
            <a:r>
              <a:rPr lang="fa-IR" sz="2400" b="0" i="0" u="none" strike="noStrike" kern="100" baseline="0" dirty="0" err="1">
                <a:latin typeface="Arial" panose="020B0604020202020204" pitchFamily="34" charset="0"/>
                <a:cs typeface="B Nazanin" panose="00000400000000000000" pitchFamily="2" charset="-78"/>
              </a:rPr>
              <a:t>حالتي</a:t>
            </a:r>
            <a:r>
              <a:rPr lang="fa-IR" sz="2400" b="0" i="0" u="none" strike="noStrike" kern="100" baseline="0" dirty="0">
                <a:latin typeface="Arial" panose="020B0604020202020204" pitchFamily="34" charset="0"/>
                <a:cs typeface="B Nazanin" panose="00000400000000000000" pitchFamily="2" charset="-78"/>
              </a:rPr>
              <a:t> </a:t>
            </a:r>
            <a:r>
              <a:rPr lang="fa-IR" sz="2400" b="1" i="0" u="none" strike="noStrike" kern="100" baseline="0" dirty="0" err="1">
                <a:solidFill>
                  <a:srgbClr val="FF0000"/>
                </a:solidFill>
                <a:latin typeface="Arial" panose="020B0604020202020204" pitchFamily="34" charset="0"/>
                <a:cs typeface="B Compset" panose="00000400000000000000" pitchFamily="2" charset="-78"/>
              </a:rPr>
              <a:t>وراي</a:t>
            </a:r>
            <a:r>
              <a:rPr lang="fa-IR" sz="2400" b="1" i="0" u="none" strike="noStrike" kern="100" baseline="0" dirty="0">
                <a:solidFill>
                  <a:srgbClr val="FF0000"/>
                </a:solidFill>
                <a:latin typeface="Arial" panose="020B0604020202020204" pitchFamily="34" charset="0"/>
                <a:cs typeface="B Compset" panose="00000400000000000000" pitchFamily="2" charset="-78"/>
              </a:rPr>
              <a:t> </a:t>
            </a:r>
            <a:r>
              <a:rPr lang="fa-IR" sz="2400" b="1" i="0" u="none" strike="noStrike" kern="100" baseline="0" dirty="0" err="1">
                <a:solidFill>
                  <a:srgbClr val="FF0000"/>
                </a:solidFill>
                <a:latin typeface="Arial" panose="020B0604020202020204" pitchFamily="34" charset="0"/>
                <a:cs typeface="B Compset" panose="00000400000000000000" pitchFamily="2" charset="-78"/>
              </a:rPr>
              <a:t>كوما</a:t>
            </a:r>
            <a:r>
              <a:rPr lang="fa-IR" sz="2400" b="1" i="0" u="none" strike="noStrike" kern="100" baseline="0" dirty="0">
                <a:solidFill>
                  <a:srgbClr val="FF0000"/>
                </a:solidFill>
                <a:latin typeface="Arial" panose="020B0604020202020204" pitchFamily="34" charset="0"/>
                <a:cs typeface="B Compset" panose="00000400000000000000" pitchFamily="2" charset="-78"/>
              </a:rPr>
              <a:t> </a:t>
            </a:r>
            <a:r>
              <a:rPr lang="fa-IR" sz="2400" b="0" i="0" u="none" strike="noStrike" kern="100" baseline="0" dirty="0">
                <a:latin typeface="Arial" panose="020B0604020202020204" pitchFamily="34" charset="0"/>
                <a:cs typeface="B Nazanin" panose="00000400000000000000" pitchFamily="2" charset="-78"/>
              </a:rPr>
              <a:t>است. </a:t>
            </a:r>
          </a:p>
          <a:p>
            <a:pPr marR="0" lvl="0" rtl="1"/>
            <a:endParaRPr lang="fa-IR" sz="2400" b="0" i="0" u="none" strike="noStrike" kern="100" baseline="0" dirty="0">
              <a:latin typeface="Arial" panose="020B0604020202020204" pitchFamily="34" charset="0"/>
              <a:cs typeface="B Nazanin" panose="00000400000000000000" pitchFamily="2" charset="-78"/>
            </a:endParaRPr>
          </a:p>
          <a:p>
            <a:pPr marR="0" lvl="0" rtl="1"/>
            <a:r>
              <a:rPr lang="fa-IR" sz="2400" b="0" i="0" u="none" strike="noStrike" kern="100" baseline="0" dirty="0">
                <a:cs typeface="B Nazanin" panose="00000400000000000000" pitchFamily="2" charset="-78"/>
              </a:rPr>
              <a:t>در </a:t>
            </a:r>
            <a:r>
              <a:rPr lang="fa-IR" sz="2400" b="0" i="0" u="none" strike="noStrike" kern="100" baseline="0" dirty="0" err="1">
                <a:cs typeface="B Nazanin" panose="00000400000000000000" pitchFamily="2" charset="-78"/>
              </a:rPr>
              <a:t>طي</a:t>
            </a:r>
            <a:r>
              <a:rPr lang="fa-IR" sz="2400" b="0" i="0" u="none" strike="noStrike" kern="100" baseline="0" dirty="0">
                <a:cs typeface="B Nazanin" panose="00000400000000000000" pitchFamily="2" charset="-78"/>
              </a:rPr>
              <a:t> دهه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بعد از آن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مفهوم </a:t>
            </a:r>
            <a:r>
              <a:rPr lang="fa-IR" sz="2400" b="0" i="0" u="none" strike="noStrike" kern="100" baseline="0" dirty="0" err="1">
                <a:cs typeface="B Nazanin" panose="00000400000000000000" pitchFamily="2" charset="-78"/>
              </a:rPr>
              <a:t>جاي</a:t>
            </a:r>
            <a:r>
              <a:rPr lang="fa-IR" sz="2400" b="0" i="0" u="none" strike="noStrike" kern="100" baseline="0" dirty="0">
                <a:cs typeface="B Nazanin" panose="00000400000000000000" pitchFamily="2" charset="-78"/>
              </a:rPr>
              <a:t> خود را در طبابت </a:t>
            </a:r>
            <a:r>
              <a:rPr lang="fa-IR" sz="2400" b="0" i="0" u="none" strike="noStrike" kern="100" baseline="0" dirty="0" err="1">
                <a:cs typeface="B Nazanin" panose="00000400000000000000" pitchFamily="2" charset="-78"/>
              </a:rPr>
              <a:t>پيدا</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كرد</a:t>
            </a:r>
            <a:r>
              <a:rPr lang="fa-IR" sz="2400" b="0" i="0" u="none" strike="noStrike" kern="100" baseline="0" dirty="0">
                <a:cs typeface="B Nazanin" panose="00000400000000000000" pitchFamily="2" charset="-78"/>
              </a:rPr>
              <a:t> و </a:t>
            </a:r>
            <a:r>
              <a:rPr lang="fa-IR" sz="2400" b="1" i="0" u="none" strike="noStrike" kern="100" baseline="0" dirty="0" err="1">
                <a:solidFill>
                  <a:srgbClr val="FF0000"/>
                </a:solidFill>
                <a:cs typeface="B Compset" panose="00000400000000000000" pitchFamily="2" charset="-78"/>
              </a:rPr>
              <a:t>معيارهاي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باليني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اختصاصي</a:t>
            </a:r>
            <a:r>
              <a:rPr lang="fa-IR" sz="2400" b="1" i="0" u="none" strike="noStrike" kern="100" baseline="0" dirty="0">
                <a:solidFill>
                  <a:srgbClr val="FF0000"/>
                </a:solidFill>
                <a:cs typeface="B Compset" panose="00000400000000000000" pitchFamily="2" charset="-78"/>
              </a:rPr>
              <a:t> </a:t>
            </a:r>
            <a:r>
              <a:rPr lang="fa-IR" sz="2400" b="0" i="0" u="none" strike="noStrike" kern="100" baseline="0" dirty="0">
                <a:cs typeface="B Nazanin" panose="00000400000000000000" pitchFamily="2" charset="-78"/>
              </a:rPr>
              <a:t>آن مورد استفاده قرار گرفتند؛</a:t>
            </a:r>
          </a:p>
          <a:p>
            <a:pPr marR="0" lvl="0" rtl="1"/>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معيارها</a:t>
            </a:r>
            <a:r>
              <a:rPr lang="fa-IR" sz="2400" b="0" i="0" u="none" strike="noStrike" kern="100" baseline="0" dirty="0">
                <a:cs typeface="B Nazanin" panose="00000400000000000000" pitchFamily="2" charset="-78"/>
              </a:rPr>
              <a:t> حاصل </a:t>
            </a:r>
            <a:r>
              <a:rPr lang="fa-IR" sz="2400" b="0" i="0" u="none" strike="noStrike" kern="100" baseline="0" dirty="0" err="1">
                <a:cs typeface="B Nazanin" panose="00000400000000000000" pitchFamily="2" charset="-78"/>
              </a:rPr>
              <a:t>كار</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تعيين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كننده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اي</a:t>
            </a:r>
            <a:r>
              <a:rPr lang="fa-IR" sz="2400" b="0" i="0" u="none" strike="noStrike" kern="100" baseline="0" dirty="0">
                <a:cs typeface="B Nazanin" panose="00000400000000000000" pitchFamily="2" charset="-78"/>
              </a:rPr>
              <a:t> بودند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توسط </a:t>
            </a:r>
            <a:r>
              <a:rPr lang="fa-IR" sz="2400" b="0" i="0" u="none" strike="noStrike" kern="100" baseline="0" dirty="0" err="1">
                <a:cs typeface="B Nazanin" panose="00000400000000000000" pitchFamily="2" charset="-78"/>
              </a:rPr>
              <a:t>كميته‌ي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ويژه</a:t>
            </a:r>
            <a:r>
              <a:rPr lang="fa-IR" sz="2400" b="0" i="0" u="none" strike="noStrike" kern="100" baseline="0" dirty="0">
                <a:cs typeface="B Nazanin" panose="00000400000000000000" pitchFamily="2" charset="-78"/>
              </a:rPr>
              <a:t> ي </a:t>
            </a:r>
            <a:r>
              <a:rPr lang="fa-IR" sz="2400" b="0" i="0" u="none" strike="noStrike" kern="100" baseline="0" dirty="0" err="1">
                <a:cs typeface="B Nazanin" panose="00000400000000000000" pitchFamily="2" charset="-78"/>
              </a:rPr>
              <a:t>دانشكده</a:t>
            </a:r>
            <a:r>
              <a:rPr lang="fa-IR" sz="2400" b="0" i="0" u="none" strike="noStrike" kern="100" baseline="0" dirty="0">
                <a:cs typeface="B Nazanin" panose="00000400000000000000" pitchFamily="2" charset="-78"/>
              </a:rPr>
              <a:t> ي </a:t>
            </a:r>
            <a:r>
              <a:rPr lang="fa-IR" sz="2400" b="0" i="0" u="none" strike="noStrike" kern="100" baseline="0" dirty="0" err="1">
                <a:cs typeface="B Nazanin" panose="00000400000000000000" pitchFamily="2" charset="-78"/>
              </a:rPr>
              <a:t>پزشكي</a:t>
            </a: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هاروارد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بررسي</a:t>
            </a:r>
            <a:r>
              <a:rPr lang="fa-IR" sz="2400" b="0" i="0" u="none" strike="noStrike" kern="100" baseline="0" dirty="0">
                <a:cs typeface="B Nazanin" panose="00000400000000000000" pitchFamily="2" charset="-78"/>
              </a:rPr>
              <a:t> و </a:t>
            </a:r>
            <a:r>
              <a:rPr lang="fa-IR" sz="2400" b="0" i="0" u="none" strike="noStrike" kern="100" baseline="0" dirty="0" err="1">
                <a:cs typeface="B Nazanin" panose="00000400000000000000" pitchFamily="2" charset="-78"/>
              </a:rPr>
              <a:t>تعريف</a:t>
            </a:r>
            <a:r>
              <a:rPr lang="fa-IR" sz="2400" b="0" i="0" u="none" strike="noStrike" kern="100" baseline="0" dirty="0">
                <a:cs typeface="B Nazanin" panose="00000400000000000000" pitchFamily="2" charset="-78"/>
              </a:rPr>
              <a:t> مرگ </a:t>
            </a:r>
            <a:r>
              <a:rPr lang="fa-IR" sz="2400" b="0" i="0" u="none" strike="noStrike" kern="100" baseline="0" dirty="0" err="1">
                <a:cs typeface="B Nazanin" panose="00000400000000000000" pitchFamily="2" charset="-78"/>
              </a:rPr>
              <a:t>مغزي</a:t>
            </a:r>
            <a:r>
              <a:rPr lang="fa-IR" sz="2400" b="0" i="0" u="none" strike="noStrike" kern="100" baseline="0" dirty="0">
                <a:cs typeface="B Nazanin" panose="00000400000000000000" pitchFamily="2" charset="-78"/>
              </a:rPr>
              <a:t> به انجام </a:t>
            </a:r>
            <a:r>
              <a:rPr lang="fa-IR" sz="2400" b="0" i="0" u="none" strike="noStrike" kern="100" baseline="0" dirty="0" err="1">
                <a:cs typeface="B Nazanin" panose="00000400000000000000" pitchFamily="2" charset="-78"/>
              </a:rPr>
              <a:t>رسيد</a:t>
            </a:r>
            <a:r>
              <a:rPr lang="fa-IR" sz="2400"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AF98A66F-DF6E-2683-C501-8C2A607C599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4078696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FAAD-EB6F-6A7A-08CF-C7F640110AA7}"/>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مرگ مغزي چيست؟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90267491-731C-21F1-5D38-1A4A8582AB72}"/>
              </a:ext>
            </a:extLst>
          </p:cNvPr>
          <p:cNvSpPr>
            <a:spLocks noGrp="1"/>
          </p:cNvSpPr>
          <p:nvPr>
            <p:ph type="body" idx="1"/>
          </p:nvPr>
        </p:nvSpPr>
        <p:spPr>
          <a:xfrm>
            <a:off x="838200" y="2139695"/>
            <a:ext cx="10515600" cy="4037267"/>
          </a:xfrm>
        </p:spPr>
        <p:txBody>
          <a:bodyPr>
            <a:normAutofit/>
          </a:bodyPr>
          <a:lstStyle/>
          <a:p>
            <a:pPr lvl="0"/>
            <a:r>
              <a:rPr lang="fa-IR" sz="2400" kern="100" dirty="0"/>
              <a:t>در دهه ي </a:t>
            </a:r>
            <a:r>
              <a:rPr lang="fa-IR" sz="2400" kern="100" dirty="0">
                <a:latin typeface="Arial" panose="020B0604020202020204" pitchFamily="34" charset="0"/>
              </a:rPr>
              <a:t>۱۹۶۰</a:t>
            </a:r>
            <a:r>
              <a:rPr lang="fa-IR" sz="2400" b="0" i="0" u="none" strike="noStrike" kern="100" baseline="0" dirty="0">
                <a:cs typeface="B Nazanin" panose="00000400000000000000" pitchFamily="2" charset="-78"/>
              </a:rPr>
              <a:t>مفهوم </a:t>
            </a:r>
            <a:r>
              <a:rPr lang="fa-IR" sz="2400" b="1" i="0" u="none" strike="noStrike" kern="100" baseline="0" dirty="0">
                <a:solidFill>
                  <a:srgbClr val="FF0000"/>
                </a:solidFill>
                <a:cs typeface="B Nazanin" panose="00000400000000000000" pitchFamily="2" charset="-78"/>
              </a:rPr>
              <a:t>مرگ </a:t>
            </a:r>
            <a:r>
              <a:rPr lang="fa-IR" sz="2400" b="1" i="0" u="none" strike="noStrike" kern="100" baseline="0" dirty="0" err="1">
                <a:solidFill>
                  <a:srgbClr val="FF0000"/>
                </a:solidFill>
                <a:cs typeface="B Nazanin" panose="00000400000000000000" pitchFamily="2" charset="-78"/>
              </a:rPr>
              <a:t>مغزي</a:t>
            </a:r>
            <a:r>
              <a:rPr lang="fa-IR" sz="2400" b="1" i="0" u="none" strike="noStrike" kern="100" baseline="0" dirty="0">
                <a:solidFill>
                  <a:srgbClr val="FF0000"/>
                </a:solidFill>
                <a:cs typeface="B Nazanin" panose="00000400000000000000" pitchFamily="2" charset="-78"/>
              </a:rPr>
              <a:t> تحت </a:t>
            </a:r>
            <a:r>
              <a:rPr lang="fa-IR" sz="2400" b="1" i="0" u="none" strike="noStrike" kern="100" baseline="0" dirty="0" err="1">
                <a:solidFill>
                  <a:srgbClr val="FF0000"/>
                </a:solidFill>
                <a:cs typeface="B Nazanin" panose="00000400000000000000" pitchFamily="2" charset="-78"/>
              </a:rPr>
              <a:t>تأثير</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دو </a:t>
            </a:r>
            <a:r>
              <a:rPr lang="fa-IR" sz="2400" b="1" i="0" u="none" strike="noStrike" kern="100" baseline="0" dirty="0" err="1">
                <a:solidFill>
                  <a:srgbClr val="FF0000"/>
                </a:solidFill>
                <a:cs typeface="B Compset" panose="00000400000000000000" pitchFamily="2" charset="-78"/>
              </a:rPr>
              <a:t>پيشرفت</a:t>
            </a:r>
            <a:r>
              <a:rPr lang="fa-IR" sz="2400" b="1" i="0" u="none" strike="noStrike" kern="100" baseline="0" dirty="0">
                <a:solidFill>
                  <a:srgbClr val="FF0000"/>
                </a:solidFill>
                <a:cs typeface="B Compset" panose="00000400000000000000" pitchFamily="2" charset="-78"/>
              </a:rPr>
              <a:t> عمده</a:t>
            </a:r>
            <a:r>
              <a:rPr lang="fa-IR" sz="2400" b="1"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در مراقبت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سلامت قرار گرفت:</a:t>
            </a:r>
          </a:p>
          <a:p>
            <a:pPr marR="0" lvl="0" rtl="1"/>
            <a:endParaRPr lang="fa-IR" sz="2400" b="0" i="0" u="none" strike="noStrike" kern="100" baseline="0" dirty="0">
              <a:cs typeface="B Nazanin" panose="00000400000000000000" pitchFamily="2" charset="-78"/>
            </a:endParaRPr>
          </a:p>
          <a:p>
            <a:pPr marL="0" marR="0" lvl="0" indent="0" rtl="1">
              <a:buNone/>
            </a:pPr>
            <a:r>
              <a:rPr lang="fa-IR" sz="2400" b="1" i="0" u="none" strike="noStrike" kern="100" baseline="0" dirty="0">
                <a:solidFill>
                  <a:srgbClr val="FF0000"/>
                </a:solidFill>
                <a:cs typeface="B Compset" panose="00000400000000000000" pitchFamily="2" charset="-78"/>
              </a:rPr>
              <a:t>اول)</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cs typeface="B Nazanin" panose="00000400000000000000" pitchFamily="2" charset="-78"/>
              </a:rPr>
              <a:t>پيدايش</a:t>
            </a:r>
            <a:r>
              <a:rPr lang="fa-IR" sz="2400" b="1" i="0" u="none" strike="noStrike" kern="100" baseline="0" dirty="0">
                <a:cs typeface="B Nazanin" panose="00000400000000000000" pitchFamily="2" charset="-78"/>
              </a:rPr>
              <a:t> بخش </a:t>
            </a:r>
            <a:r>
              <a:rPr lang="fa-IR" sz="2400" b="1" i="0" u="none" strike="noStrike" kern="100" baseline="0" dirty="0" err="1">
                <a:cs typeface="B Nazanin" panose="00000400000000000000" pitchFamily="2" charset="-78"/>
              </a:rPr>
              <a:t>هاي</a:t>
            </a:r>
            <a:r>
              <a:rPr lang="fa-IR" sz="2400" b="1" i="0" u="none" strike="noStrike" kern="100" baseline="0" dirty="0">
                <a:cs typeface="B Nazanin" panose="00000400000000000000" pitchFamily="2" charset="-78"/>
              </a:rPr>
              <a:t> مراقبت </a:t>
            </a:r>
            <a:r>
              <a:rPr lang="fa-IR" sz="2400" b="1" i="0" u="none" strike="noStrike" kern="100" baseline="0" dirty="0" err="1">
                <a:cs typeface="B Nazanin" panose="00000400000000000000" pitchFamily="2" charset="-78"/>
              </a:rPr>
              <a:t>هاي</a:t>
            </a:r>
            <a:r>
              <a:rPr lang="fa-IR" sz="2400" b="1" i="0" u="none" strike="noStrike" kern="100" baseline="0" dirty="0">
                <a:cs typeface="B Nazanin" panose="00000400000000000000" pitchFamily="2" charset="-78"/>
              </a:rPr>
              <a:t> </a:t>
            </a:r>
            <a:r>
              <a:rPr lang="fa-IR" sz="2400" b="1" i="0" u="none" strike="noStrike" kern="100" baseline="0" dirty="0" err="1">
                <a:cs typeface="B Nazanin" panose="00000400000000000000" pitchFamily="2" charset="-78"/>
              </a:rPr>
              <a:t>ويژه</a:t>
            </a:r>
            <a:r>
              <a:rPr lang="en-US" sz="2400" i="0" u="none" strike="noStrike" kern="100" baseline="0" dirty="0">
                <a:cs typeface="B Nazanin" panose="00000400000000000000" pitchFamily="2" charset="-78"/>
              </a:rPr>
              <a:t>(ICU)</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داراي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راههاي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هوايي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مصنوعي</a:t>
            </a:r>
            <a:r>
              <a:rPr lang="fa-IR" sz="2400" i="0" u="none" strike="noStrike" kern="100" baseline="0" dirty="0">
                <a:cs typeface="B Nazanin" panose="00000400000000000000" pitchFamily="2" charset="-78"/>
              </a:rPr>
              <a:t> و </a:t>
            </a:r>
            <a:r>
              <a:rPr lang="fa-IR" sz="2400" i="0" u="none" strike="noStrike" kern="100" baseline="0" dirty="0" err="1">
                <a:cs typeface="B Nazanin" panose="00000400000000000000" pitchFamily="2" charset="-78"/>
              </a:rPr>
              <a:t>ونتيلاتورهاي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مكانيكي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براي</a:t>
            </a:r>
            <a:r>
              <a:rPr lang="fa-IR" sz="2400" i="0" u="none" strike="noStrike" kern="100" baseline="0" dirty="0">
                <a:cs typeface="B Nazanin" panose="00000400000000000000" pitchFamily="2" charset="-78"/>
              </a:rPr>
              <a:t> </a:t>
            </a:r>
            <a:r>
              <a:rPr lang="fa-IR" sz="2400" i="0" u="none" strike="noStrike" kern="100" baseline="0" dirty="0">
                <a:cs typeface="B Compset" panose="00000400000000000000" pitchFamily="2" charset="-78"/>
              </a:rPr>
              <a:t>درمان </a:t>
            </a:r>
            <a:r>
              <a:rPr lang="fa-IR" sz="2400" i="0" u="none" strike="noStrike" kern="100" baseline="0" dirty="0">
                <a:solidFill>
                  <a:srgbClr val="FF0000"/>
                </a:solidFill>
                <a:cs typeface="B Compset" panose="00000400000000000000" pitchFamily="2" charset="-78"/>
              </a:rPr>
              <a:t>توقف </a:t>
            </a:r>
            <a:r>
              <a:rPr lang="fa-IR" sz="2400" i="0" u="none" strike="noStrike" kern="100" baseline="0" dirty="0" err="1">
                <a:solidFill>
                  <a:srgbClr val="FF0000"/>
                </a:solidFill>
                <a:cs typeface="B Compset" panose="00000400000000000000" pitchFamily="2" charset="-78"/>
              </a:rPr>
              <a:t>غيرقابل</a:t>
            </a:r>
            <a:r>
              <a:rPr lang="fa-IR" sz="2400" i="0" u="none" strike="noStrike" kern="100" baseline="0" dirty="0">
                <a:solidFill>
                  <a:srgbClr val="FF0000"/>
                </a:solidFill>
                <a:cs typeface="B Compset" panose="00000400000000000000" pitchFamily="2" charset="-78"/>
              </a:rPr>
              <a:t> برگشت تنفس</a:t>
            </a:r>
            <a:r>
              <a:rPr lang="en-US" sz="2400" i="0" u="none" strike="noStrike" kern="100" baseline="0" dirty="0">
                <a:latin typeface="Aptos Display" panose="020B0004020202020204" pitchFamily="34" charset="0"/>
                <a:cs typeface="B Nazanin" panose="00000400000000000000" pitchFamily="2" charset="-78"/>
              </a:rPr>
              <a:t>(Irreversible apnea)</a:t>
            </a:r>
            <a:r>
              <a:rPr lang="fa-IR" sz="2400" i="0" u="none" strike="noStrike" kern="100" baseline="0" dirty="0">
                <a:latin typeface="Aptos Display" panose="020B0004020202020204" pitchFamily="34" charset="0"/>
                <a:cs typeface="B Nazanin" panose="00000400000000000000" pitchFamily="2" charset="-78"/>
              </a:rPr>
              <a:t> بودند.</a:t>
            </a:r>
          </a:p>
          <a:p>
            <a:pPr marR="0" lvl="0" rtl="1"/>
            <a:endParaRPr lang="fa-IR" sz="2400" i="0" u="none" strike="noStrike" kern="100" baseline="0" dirty="0">
              <a:latin typeface="Aptos Display" panose="020B0004020202020204" pitchFamily="34" charset="0"/>
              <a:cs typeface="B Nazanin" panose="00000400000000000000" pitchFamily="2" charset="-78"/>
            </a:endParaRPr>
          </a:p>
          <a:p>
            <a:pPr marL="0" indent="0">
              <a:buNone/>
            </a:pPr>
            <a:r>
              <a:rPr lang="fa-IR" sz="2400" b="1" i="0" u="none" strike="noStrike" kern="100" baseline="0" dirty="0">
                <a:solidFill>
                  <a:srgbClr val="FF0000"/>
                </a:solidFill>
                <a:cs typeface="B Compset" panose="00000400000000000000" pitchFamily="2" charset="-78"/>
              </a:rPr>
              <a:t>دوم)</a:t>
            </a:r>
            <a:r>
              <a:rPr lang="fa-IR" sz="2400" b="1" i="0" u="none" strike="noStrike" kern="100" baseline="0" dirty="0">
                <a:solidFill>
                  <a:srgbClr val="FF0000"/>
                </a:solidFill>
                <a:cs typeface="B Nazanin" panose="00000400000000000000" pitchFamily="2" charset="-78"/>
              </a:rPr>
              <a:t> </a:t>
            </a:r>
            <a:r>
              <a:rPr lang="fa-IR" sz="2400" b="1" kern="100" dirty="0" err="1"/>
              <a:t>پيدايش</a:t>
            </a:r>
            <a:r>
              <a:rPr lang="fa-IR" sz="2400" b="1" kern="100" dirty="0"/>
              <a:t> رشته ي </a:t>
            </a:r>
            <a:r>
              <a:rPr lang="fa-IR" sz="2400" b="1" kern="100" dirty="0" err="1"/>
              <a:t>تخصصي</a:t>
            </a:r>
            <a:r>
              <a:rPr lang="fa-IR" sz="2400" b="1" kern="100" dirty="0"/>
              <a:t> </a:t>
            </a:r>
            <a:r>
              <a:rPr lang="fa-IR" sz="2400" b="1" kern="100" dirty="0" err="1"/>
              <a:t>جديد</a:t>
            </a:r>
            <a:r>
              <a:rPr lang="fa-IR" sz="2400" b="1" kern="100" dirty="0"/>
              <a:t> </a:t>
            </a:r>
            <a:r>
              <a:rPr lang="fa-IR" sz="2400" b="1" kern="100" dirty="0" err="1"/>
              <a:t>جراحي</a:t>
            </a:r>
            <a:r>
              <a:rPr lang="fa-IR" sz="2400" b="1" kern="100" dirty="0"/>
              <a:t> پيوند </a:t>
            </a:r>
            <a:r>
              <a:rPr lang="fa-IR" sz="2400" kern="100" dirty="0"/>
              <a:t>و </a:t>
            </a:r>
            <a:r>
              <a:rPr lang="fa-IR" sz="2400" i="0" u="none" strike="noStrike" kern="100" baseline="0" dirty="0">
                <a:cs typeface="B Nazanin" panose="00000400000000000000" pitchFamily="2" charset="-78"/>
              </a:rPr>
              <a:t>مطرح شدن </a:t>
            </a:r>
            <a:r>
              <a:rPr lang="fa-IR" sz="2400" b="1" i="0" u="none" strike="noStrike" kern="100" baseline="0" dirty="0" err="1">
                <a:cs typeface="B Compset" panose="00000400000000000000" pitchFamily="2" charset="-78"/>
              </a:rPr>
              <a:t>اهداي</a:t>
            </a:r>
            <a:r>
              <a:rPr lang="fa-IR" sz="2400" b="1" i="0" u="none" strike="noStrike" kern="100" baseline="0" dirty="0">
                <a:cs typeface="B Compset" panose="00000400000000000000" pitchFamily="2" charset="-78"/>
              </a:rPr>
              <a:t> عضو</a:t>
            </a:r>
          </a:p>
          <a:p>
            <a:pPr marL="0" indent="0">
              <a:buNone/>
            </a:pPr>
            <a:endParaRPr lang="fa-IR" sz="2400" b="1" i="0" u="none" strike="noStrike" kern="100" baseline="0" dirty="0">
              <a:cs typeface="B Compset" panose="00000400000000000000" pitchFamily="2" charset="-78"/>
            </a:endParaRPr>
          </a:p>
          <a:p>
            <a:pPr marL="0" indent="0">
              <a:buNone/>
            </a:pPr>
            <a:r>
              <a:rPr lang="fa-IR" sz="2400" i="0" u="none" strike="noStrike" kern="100" baseline="0" dirty="0">
                <a:cs typeface="B Nazanin" panose="00000400000000000000" pitchFamily="2" charset="-78"/>
              </a:rPr>
              <a:t>اتفاق نظر </a:t>
            </a:r>
            <a:r>
              <a:rPr lang="fa-IR" sz="2400" i="0" u="none" strike="noStrike" kern="100" baseline="0" dirty="0" err="1">
                <a:cs typeface="B Nazanin" panose="00000400000000000000" pitchFamily="2" charset="-78"/>
              </a:rPr>
              <a:t>اخلاقي</a:t>
            </a:r>
            <a:r>
              <a:rPr lang="fa-IR" sz="2400" i="0" u="none" strike="noStrike" kern="100" baseline="0" dirty="0">
                <a:cs typeface="B Nazanin" panose="00000400000000000000" pitchFamily="2" charset="-78"/>
              </a:rPr>
              <a:t> وجود دارد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اهداي</a:t>
            </a:r>
            <a:r>
              <a:rPr lang="fa-IR" sz="2400" i="0" u="none" strike="noStrike" kern="100" baseline="0" dirty="0">
                <a:cs typeface="B Nazanin" panose="00000400000000000000" pitchFamily="2" charset="-78"/>
              </a:rPr>
              <a:t> عضو، به </a:t>
            </a:r>
            <a:r>
              <a:rPr lang="fa-IR" sz="2400" i="0" u="none" strike="noStrike" kern="100" baseline="0" dirty="0" err="1">
                <a:cs typeface="B Nazanin" panose="00000400000000000000" pitchFamily="2" charset="-78"/>
              </a:rPr>
              <a:t>خودي</a:t>
            </a:r>
            <a:r>
              <a:rPr lang="fa-IR" sz="2400" i="0" u="none" strike="noStrike" kern="100" baseline="0" dirty="0">
                <a:cs typeface="B Nazanin" panose="00000400000000000000" pitchFamily="2" charset="-78"/>
              </a:rPr>
              <a:t> خود، </a:t>
            </a:r>
            <a:r>
              <a:rPr lang="fa-IR" sz="2400" i="0" u="none" strike="noStrike" kern="100" baseline="0" dirty="0" err="1">
                <a:solidFill>
                  <a:srgbClr val="FF0000"/>
                </a:solidFill>
                <a:cs typeface="B Nazanin" panose="00000400000000000000" pitchFamily="2" charset="-78"/>
              </a:rPr>
              <a:t>نبايد</a:t>
            </a:r>
            <a:r>
              <a:rPr lang="fa-IR" sz="2400" i="0" u="none" strike="noStrike" kern="100" baseline="0" dirty="0">
                <a:solidFill>
                  <a:srgbClr val="FF0000"/>
                </a:solidFill>
                <a:cs typeface="B Nazanin" panose="00000400000000000000" pitchFamily="2" charset="-78"/>
              </a:rPr>
              <a:t> منجر به </a:t>
            </a:r>
            <a:r>
              <a:rPr lang="fa-IR" sz="2400" i="0" u="none" strike="noStrike" kern="100" baseline="0" dirty="0">
                <a:solidFill>
                  <a:srgbClr val="FF0000"/>
                </a:solidFill>
                <a:cs typeface="B Compset" panose="00000400000000000000" pitchFamily="2" charset="-78"/>
              </a:rPr>
              <a:t>مرگ </a:t>
            </a:r>
            <a:r>
              <a:rPr lang="fa-IR" sz="2400" i="0" u="none" strike="noStrike" kern="100" baseline="0" dirty="0" err="1">
                <a:solidFill>
                  <a:srgbClr val="FF0000"/>
                </a:solidFill>
                <a:cs typeface="B Compset" panose="00000400000000000000" pitchFamily="2" charset="-78"/>
              </a:rPr>
              <a:t>اهداكننده</a:t>
            </a:r>
            <a:r>
              <a:rPr lang="fa-IR" sz="2400" i="0" u="none" strike="noStrike" kern="100" baseline="0" dirty="0">
                <a:solidFill>
                  <a:srgbClr val="FF0000"/>
                </a:solidFill>
                <a:cs typeface="B Nazanin" panose="00000400000000000000" pitchFamily="2" charset="-78"/>
              </a:rPr>
              <a:t> شود</a:t>
            </a:r>
            <a:r>
              <a:rPr lang="fa-IR" sz="2400" i="0" u="none" strike="noStrike" kern="100" baseline="0" dirty="0">
                <a:cs typeface="B Nazanin" panose="00000400000000000000" pitchFamily="2" charset="-78"/>
              </a:rPr>
              <a:t>؛ به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اصل، </a:t>
            </a:r>
            <a:r>
              <a:rPr lang="fa-IR" sz="2400" i="0" u="none" strike="noStrike" kern="100" baseline="0" dirty="0">
                <a:latin typeface="Arial" panose="020B0604020202020204" pitchFamily="34" charset="0"/>
                <a:cs typeface="B Nazanin" panose="00000400000000000000" pitchFamily="2" charset="-78"/>
              </a:rPr>
              <a:t>قانون </a:t>
            </a:r>
            <a:r>
              <a:rPr lang="fa-IR" sz="2400" i="0" u="none" strike="noStrike" kern="100" baseline="0" dirty="0">
                <a:latin typeface="Calibri" panose="020F0502020204030204" pitchFamily="34" charset="0"/>
                <a:cs typeface="B Nazanin" panose="00000400000000000000" pitchFamily="2" charset="-78"/>
              </a:rPr>
              <a:t>"</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اهداكننده</a:t>
            </a:r>
            <a:r>
              <a:rPr lang="fa-IR" sz="2400" b="1" i="0" u="none" strike="noStrike" kern="100" baseline="0" dirty="0">
                <a:solidFill>
                  <a:srgbClr val="FF0000"/>
                </a:solidFill>
                <a:latin typeface="Calibri" panose="020F0502020204030204" pitchFamily="34" charset="0"/>
                <a:cs typeface="B Compset" panose="00000400000000000000" pitchFamily="2" charset="-78"/>
              </a:rPr>
              <a:t> ي مرده</a:t>
            </a:r>
            <a:r>
              <a:rPr lang="fa-IR" sz="2400" i="0" u="none" strike="noStrike" kern="100" baseline="0" dirty="0">
                <a:latin typeface="Calibri" panose="020F0502020204030204" pitchFamily="34" charset="0"/>
                <a:cs typeface="B Nazanin" panose="00000400000000000000" pitchFamily="2" charset="-78"/>
              </a:rPr>
              <a:t>" </a:t>
            </a:r>
            <a:r>
              <a:rPr lang="fa-IR" sz="2400" i="0" u="none" strike="noStrike" kern="100" baseline="0" dirty="0" err="1">
                <a:latin typeface="Calibri" panose="020F0502020204030204" pitchFamily="34" charset="0"/>
                <a:cs typeface="B Nazanin" panose="00000400000000000000" pitchFamily="2" charset="-78"/>
              </a:rPr>
              <a:t>مي</a:t>
            </a:r>
            <a:r>
              <a:rPr lang="fa-IR" sz="2400" i="0" u="none" strike="noStrike" kern="100" baseline="0" dirty="0">
                <a:latin typeface="Calibri" panose="020F0502020204030204" pitchFamily="34" charset="0"/>
                <a:cs typeface="B Nazanin" panose="00000400000000000000" pitchFamily="2" charset="-78"/>
              </a:rPr>
              <a:t> </a:t>
            </a:r>
            <a:r>
              <a:rPr lang="fa-IR" sz="2400" i="0" u="none" strike="noStrike" kern="100" baseline="0" dirty="0" err="1">
                <a:latin typeface="Calibri" panose="020F0502020204030204" pitchFamily="34" charset="0"/>
                <a:cs typeface="B Nazanin" panose="00000400000000000000" pitchFamily="2" charset="-78"/>
              </a:rPr>
              <a:t>گويند</a:t>
            </a:r>
            <a:r>
              <a:rPr lang="fa-IR" sz="2400" i="0" u="none" strike="noStrike" kern="100" baseline="0" dirty="0">
                <a:latin typeface="Calibri" panose="020F0502020204030204" pitchFamily="34" charset="0"/>
                <a:cs typeface="B Nazanin" panose="00000400000000000000" pitchFamily="2" charset="-78"/>
              </a:rPr>
              <a:t>.   </a:t>
            </a:r>
            <a:endParaRPr lang="en-US" sz="2400" i="0" u="none" strike="noStrike" kern="100" baseline="0" dirty="0">
              <a:latin typeface="Calibri" panose="020F0502020204030204" pitchFamily="34" charset="0"/>
              <a:cs typeface="B Nazanin" panose="00000400000000000000" pitchFamily="2" charset="-78"/>
            </a:endParaRPr>
          </a:p>
        </p:txBody>
      </p:sp>
      <p:sp>
        <p:nvSpPr>
          <p:cNvPr id="4" name="Footer Placeholder 3">
            <a:extLst>
              <a:ext uri="{FF2B5EF4-FFF2-40B4-BE49-F238E27FC236}">
                <a16:creationId xmlns:a16="http://schemas.microsoft.com/office/drawing/2014/main" id="{1AC71908-5BB0-77A5-1A19-8524A2AF96C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185117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0DCF-10F9-5E0D-3BB0-F25841F4611A}"/>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مرگ مغزي چيست؟   </a:t>
            </a:r>
          </a:p>
        </p:txBody>
      </p:sp>
      <p:sp>
        <p:nvSpPr>
          <p:cNvPr id="3" name="Text Placeholder 2">
            <a:extLst>
              <a:ext uri="{FF2B5EF4-FFF2-40B4-BE49-F238E27FC236}">
                <a16:creationId xmlns:a16="http://schemas.microsoft.com/office/drawing/2014/main" id="{56B336E8-41A6-C9C5-C7F2-4DCDFAFF17F7}"/>
              </a:ext>
            </a:extLst>
          </p:cNvPr>
          <p:cNvSpPr>
            <a:spLocks noGrp="1"/>
          </p:cNvSpPr>
          <p:nvPr>
            <p:ph type="body" idx="1"/>
          </p:nvPr>
        </p:nvSpPr>
        <p:spPr/>
        <p:txBody>
          <a:bodyPr>
            <a:normAutofit/>
          </a:bodyPr>
          <a:lstStyle/>
          <a:p>
            <a:pPr marR="0" lvl="0" rtl="1"/>
            <a:r>
              <a:rPr lang="fa-IR" sz="2400" b="0" i="0" u="none" strike="noStrike" kern="100" baseline="0" dirty="0">
                <a:solidFill>
                  <a:srgbClr val="FF0000"/>
                </a:solidFill>
                <a:cs typeface="B Nazanin" panose="00000400000000000000" pitchFamily="2" charset="-78"/>
              </a:rPr>
              <a:t>فناوري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پيشرفته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هم </a:t>
            </a:r>
            <a:r>
              <a:rPr lang="fa-IR" sz="2400" b="0" i="0" u="none" strike="noStrike" kern="100" baseline="0" dirty="0" err="1">
                <a:cs typeface="B Nazanin" panose="00000400000000000000" pitchFamily="2" charset="-78"/>
              </a:rPr>
              <a:t>چنين</a:t>
            </a:r>
            <a:r>
              <a:rPr lang="fa-IR" sz="2400" b="0" i="0" u="none" strike="noStrike" kern="100" baseline="0" dirty="0">
                <a:cs typeface="B Nazanin" panose="00000400000000000000" pitchFamily="2" charset="-78"/>
              </a:rPr>
              <a:t> </a:t>
            </a:r>
            <a:r>
              <a:rPr lang="fa-IR" sz="2400" b="1" i="0" u="none" strike="noStrike" kern="100" baseline="0" dirty="0" err="1">
                <a:cs typeface="B Compset" panose="00000400000000000000" pitchFamily="2" charset="-78"/>
              </a:rPr>
              <a:t>محدوديت</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هاي</a:t>
            </a:r>
            <a:r>
              <a:rPr lang="fa-IR" sz="2400" b="1" i="0" u="none" strike="noStrike" kern="100" baseline="0" dirty="0">
                <a:cs typeface="B Compset" panose="00000400000000000000" pitchFamily="2" charset="-78"/>
              </a:rPr>
              <a:t> موجود در قاموس مرگ</a:t>
            </a:r>
            <a:r>
              <a:rPr lang="fa-IR" sz="2400" b="0" i="0" u="none" strike="noStrike" kern="100" baseline="0" dirty="0">
                <a:cs typeface="B Nazanin" panose="00000400000000000000" pitchFamily="2" charset="-78"/>
              </a:rPr>
              <a:t> را بر ملا </a:t>
            </a:r>
            <a:r>
              <a:rPr lang="fa-IR" sz="2400" b="0" i="0" u="none" strike="noStrike" kern="100" baseline="0" dirty="0" err="1">
                <a:cs typeface="B Nazanin" panose="00000400000000000000" pitchFamily="2" charset="-78"/>
              </a:rPr>
              <a:t>كردند</a:t>
            </a:r>
            <a:r>
              <a:rPr lang="fa-IR" sz="2400" b="0" i="0" u="none" strike="noStrike" kern="100" baseline="0" dirty="0">
                <a:cs typeface="B Nazanin" panose="00000400000000000000" pitchFamily="2" charset="-78"/>
              </a:rPr>
              <a:t>. </a:t>
            </a:r>
          </a:p>
          <a:p>
            <a:pPr marR="0" lvl="0" rtl="1"/>
            <a:endParaRPr lang="fa-IR" sz="2400" b="0" i="0" u="none" strike="noStrike" kern="100" baseline="0" dirty="0">
              <a:cs typeface="B Nazanin" panose="00000400000000000000" pitchFamily="2" charset="-78"/>
            </a:endParaRPr>
          </a:p>
          <a:p>
            <a:pPr marL="0" marR="0" lvl="0" indent="0" rtl="1">
              <a:buNone/>
            </a:pPr>
            <a:r>
              <a:rPr lang="fa-IR" sz="2400" b="0" i="0" u="none" strike="noStrike" kern="100" baseline="0" dirty="0">
                <a:cs typeface="B Nazanin" panose="00000400000000000000" pitchFamily="2" charset="-78"/>
              </a:rPr>
              <a:t>واژه ي </a:t>
            </a:r>
            <a:r>
              <a:rPr lang="fa-IR" sz="2400" b="0" i="0" u="none" strike="noStrike" kern="100" baseline="0" dirty="0">
                <a:latin typeface="Calibri" panose="020F0502020204030204" pitchFamily="34" charset="0"/>
                <a:cs typeface="B Nazanin" panose="00000400000000000000" pitchFamily="2" charset="-78"/>
              </a:rPr>
              <a:t>"</a:t>
            </a:r>
            <a:r>
              <a:rPr lang="fa-IR" sz="2400" b="1" i="0" u="none" strike="noStrike" kern="100" baseline="0" dirty="0">
                <a:solidFill>
                  <a:srgbClr val="FF0000"/>
                </a:solidFill>
                <a:latin typeface="Calibri" panose="020F0502020204030204" pitchFamily="34" charset="0"/>
                <a:cs typeface="B Compset" panose="00000400000000000000" pitchFamily="2" charset="-78"/>
              </a:rPr>
              <a:t>مرگ</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ممكن</a:t>
            </a:r>
            <a:r>
              <a:rPr lang="fa-IR" sz="2400" b="0" i="0" u="none" strike="noStrike" kern="100" baseline="0" dirty="0">
                <a:latin typeface="Calibri" panose="020F0502020204030204" pitchFamily="34" charset="0"/>
                <a:cs typeface="B Nazanin" panose="00000400000000000000" pitchFamily="2" charset="-78"/>
              </a:rPr>
              <a:t> است </a:t>
            </a:r>
            <a:r>
              <a:rPr lang="fa-IR" sz="2400" b="0" i="0" u="none" strike="noStrike" kern="100" baseline="0" dirty="0" err="1">
                <a:latin typeface="Calibri" panose="020F0502020204030204" pitchFamily="34" charset="0"/>
                <a:cs typeface="B Nazanin" panose="00000400000000000000" pitchFamily="2" charset="-78"/>
              </a:rPr>
              <a:t>براي</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توصيف</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اين</a:t>
            </a:r>
            <a:r>
              <a:rPr lang="fa-IR" sz="2400" b="0" i="0" u="none" strike="noStrike" kern="100" baseline="0" dirty="0">
                <a:latin typeface="Calibri" panose="020F0502020204030204" pitchFamily="34" charset="0"/>
                <a:cs typeface="B Nazanin" panose="00000400000000000000" pitchFamily="2" charset="-78"/>
              </a:rPr>
              <a:t> </a:t>
            </a:r>
            <a:r>
              <a:rPr lang="fa-IR" sz="2400" b="1" i="0" u="none" strike="noStrike" kern="100" baseline="0" dirty="0">
                <a:latin typeface="Calibri" panose="020F0502020204030204" pitchFamily="34" charset="0"/>
                <a:cs typeface="B Compset" panose="00000400000000000000" pitchFamily="2" charset="-78"/>
              </a:rPr>
              <a:t>واقعه </a:t>
            </a:r>
            <a:r>
              <a:rPr lang="fa-IR" sz="2400" b="1" i="0" u="none" strike="noStrike" kern="100" baseline="0" dirty="0" err="1">
                <a:latin typeface="Calibri" panose="020F0502020204030204" pitchFamily="34" charset="0"/>
                <a:cs typeface="B Compset" panose="00000400000000000000" pitchFamily="2" charset="-78"/>
              </a:rPr>
              <a:t>يا</a:t>
            </a:r>
            <a:r>
              <a:rPr lang="fa-IR" sz="2400" b="1" i="0" u="none" strike="noStrike" kern="100" baseline="0" dirty="0">
                <a:latin typeface="Calibri" panose="020F0502020204030204" pitchFamily="34" charset="0"/>
                <a:cs typeface="B Compset" panose="00000400000000000000" pitchFamily="2" charset="-78"/>
              </a:rPr>
              <a:t> </a:t>
            </a:r>
            <a:r>
              <a:rPr lang="fa-IR" sz="2400" b="1" i="0" u="none" strike="noStrike" kern="100" baseline="0" dirty="0" err="1">
                <a:latin typeface="Calibri" panose="020F0502020204030204" pitchFamily="34" charset="0"/>
                <a:cs typeface="B Compset" panose="00000400000000000000" pitchFamily="2" charset="-78"/>
              </a:rPr>
              <a:t>فرآيند</a:t>
            </a:r>
            <a:r>
              <a:rPr lang="fa-IR" sz="2400" b="0" i="0" u="none" strike="noStrike" kern="100" baseline="0" dirty="0">
                <a:latin typeface="Calibri" panose="020F0502020204030204" pitchFamily="34" charset="0"/>
                <a:cs typeface="B Nazanin" panose="00000400000000000000" pitchFamily="2" charset="-78"/>
              </a:rPr>
              <a:t> در </a:t>
            </a:r>
            <a:r>
              <a:rPr lang="fa-IR" sz="2400" b="0" i="0" u="none" strike="noStrike" kern="100" baseline="0" dirty="0" err="1">
                <a:latin typeface="Calibri" panose="020F0502020204030204" pitchFamily="34" charset="0"/>
                <a:cs typeface="B Nazanin" panose="00000400000000000000" pitchFamily="2" charset="-78"/>
              </a:rPr>
              <a:t>حيطه</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هاي</a:t>
            </a:r>
            <a:r>
              <a:rPr lang="fa-IR" sz="2400" b="0" i="0" u="none" strike="noStrike" kern="100" baseline="0" dirty="0">
                <a:latin typeface="Calibri" panose="020F0502020204030204" pitchFamily="34" charset="0"/>
                <a:cs typeface="B Nazanin" panose="00000400000000000000" pitchFamily="2" charset="-78"/>
              </a:rPr>
              <a:t> گوناگون زیر  </a:t>
            </a:r>
            <a:r>
              <a:rPr lang="fa-IR" sz="2400" b="0" i="0" u="none" strike="noStrike" kern="100" baseline="0" dirty="0" err="1">
                <a:solidFill>
                  <a:srgbClr val="FF0000"/>
                </a:solidFill>
                <a:latin typeface="Calibri" panose="020F0502020204030204" pitchFamily="34" charset="0"/>
                <a:cs typeface="B Nazanin" panose="00000400000000000000" pitchFamily="2" charset="-78"/>
              </a:rPr>
              <a:t>ناكافي</a:t>
            </a:r>
            <a:r>
              <a:rPr lang="fa-IR" sz="2400" b="0" i="0" u="none" strike="noStrike" kern="100" baseline="0" dirty="0">
                <a:solidFill>
                  <a:srgbClr val="FF0000"/>
                </a:solidFill>
                <a:latin typeface="Calibri" panose="020F0502020204030204" pitchFamily="34" charset="0"/>
                <a:cs typeface="B Nazanin" panose="00000400000000000000" pitchFamily="2" charset="-78"/>
              </a:rPr>
              <a:t> باشد</a:t>
            </a:r>
            <a:r>
              <a:rPr lang="fa-IR" sz="2400" b="0" i="0" u="none" strike="noStrike" kern="100" baseline="0" dirty="0">
                <a:latin typeface="Calibri" panose="020F0502020204030204" pitchFamily="34" charset="0"/>
                <a:cs typeface="B Nazanin" panose="00000400000000000000" pitchFamily="2" charset="-78"/>
              </a:rPr>
              <a:t>.</a:t>
            </a:r>
          </a:p>
          <a:p>
            <a:pPr marL="1371600" lvl="2" indent="-457200">
              <a:buFont typeface="+mj-lt"/>
              <a:buAutoNum type="arabicPeriod"/>
            </a:pPr>
            <a:r>
              <a:rPr lang="fa-IR" sz="2400" b="0" i="0" u="none" strike="noStrike" kern="100" baseline="0" dirty="0" err="1">
                <a:cs typeface="B Nazanin" panose="00000400000000000000" pitchFamily="2" charset="-78"/>
              </a:rPr>
              <a:t>پزشكي</a:t>
            </a:r>
            <a:r>
              <a:rPr lang="fa-IR" sz="2400" b="0" i="0" u="none" strike="noStrike" kern="100" baseline="0" dirty="0">
                <a:cs typeface="B Nazanin" panose="00000400000000000000" pitchFamily="2" charset="-78"/>
              </a:rPr>
              <a:t> - </a:t>
            </a:r>
            <a:r>
              <a:rPr lang="fa-IR" sz="2400" b="0" i="0" u="none" strike="noStrike" kern="100" baseline="0" dirty="0" err="1">
                <a:cs typeface="B Nazanin" panose="00000400000000000000" pitchFamily="2" charset="-78"/>
              </a:rPr>
              <a:t>زيست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شناختي</a:t>
            </a:r>
            <a:endParaRPr lang="fa-IR" sz="2400" b="0" i="0" u="none" strike="noStrike" kern="100" baseline="0" dirty="0">
              <a:cs typeface="B Nazanin"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قانوني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اجتماعي</a:t>
            </a:r>
            <a:endParaRPr lang="fa-IR" sz="2400" b="0" i="0" u="none" strike="noStrike" kern="100" baseline="0" dirty="0">
              <a:cs typeface="B Nazanin"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زيست</a:t>
            </a:r>
            <a:r>
              <a:rPr lang="fa-IR" sz="2400" b="0" i="0" u="none" strike="noStrike" kern="100" baseline="0" dirty="0">
                <a:cs typeface="B Nazanin" panose="00000400000000000000" pitchFamily="2" charset="-78"/>
              </a:rPr>
              <a:t> اخلاق</a:t>
            </a:r>
          </a:p>
          <a:p>
            <a:pPr marL="1371600" lvl="2" indent="-457200">
              <a:buFont typeface="+mj-lt"/>
              <a:buAutoNum type="arabicPeriod"/>
            </a:pP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فلسفي</a:t>
            </a:r>
            <a:endParaRPr lang="fa-IR" sz="2400" b="0" i="0" u="none" strike="noStrike" kern="100" baseline="0" dirty="0">
              <a:cs typeface="B Nazanin"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ديني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معنوي</a:t>
            </a:r>
            <a:r>
              <a:rPr lang="fa-IR" sz="2400" b="0" i="0" u="none" strike="noStrike" kern="100" baseline="0" dirty="0">
                <a:cs typeface="B Nazanin" panose="00000400000000000000" pitchFamily="2" charset="-78"/>
              </a:rPr>
              <a:t> و </a:t>
            </a:r>
            <a:r>
              <a:rPr lang="fa-IR" sz="2400" b="0" i="0" u="none" strike="noStrike" kern="100" baseline="0" dirty="0" err="1">
                <a:cs typeface="B Nazanin" panose="00000400000000000000" pitchFamily="2" charset="-78"/>
              </a:rPr>
              <a:t>وجودي</a:t>
            </a:r>
            <a:r>
              <a:rPr lang="fa-IR" sz="2400"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02A28D63-49E5-FA9E-4ABD-D2FF029CD24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77658547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BA1D-CAEB-1FA3-A499-DD543AAB16F6}"/>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مرگ مغزي چيست؟   </a:t>
            </a:r>
          </a:p>
        </p:txBody>
      </p:sp>
      <p:sp>
        <p:nvSpPr>
          <p:cNvPr id="3" name="Text Placeholder 2">
            <a:extLst>
              <a:ext uri="{FF2B5EF4-FFF2-40B4-BE49-F238E27FC236}">
                <a16:creationId xmlns:a16="http://schemas.microsoft.com/office/drawing/2014/main" id="{A5FE2DD4-4F35-6F8D-B16B-E766E2CE103B}"/>
              </a:ext>
            </a:extLst>
          </p:cNvPr>
          <p:cNvSpPr>
            <a:spLocks noGrp="1"/>
          </p:cNvSpPr>
          <p:nvPr>
            <p:ph type="body" idx="1"/>
          </p:nvPr>
        </p:nvSpPr>
        <p:spPr/>
        <p:txBody>
          <a:bodyPr>
            <a:normAutofit/>
          </a:bodyPr>
          <a:lstStyle/>
          <a:p>
            <a:r>
              <a:rPr lang="fa-IR" sz="2400" b="1" i="0" u="none" strike="noStrike" kern="100" baseline="0" dirty="0">
                <a:solidFill>
                  <a:srgbClr val="FF0000"/>
                </a:solidFill>
                <a:cs typeface="B Compset" panose="00000400000000000000" pitchFamily="2" charset="-78"/>
              </a:rPr>
              <a:t>مرگ </a:t>
            </a:r>
            <a:r>
              <a:rPr lang="fa-IR" sz="2400" b="1" i="0" u="none" strike="noStrike" kern="100" baseline="0" dirty="0" err="1">
                <a:solidFill>
                  <a:srgbClr val="FF0000"/>
                </a:solidFill>
                <a:cs typeface="B Compset" panose="00000400000000000000" pitchFamily="2" charset="-78"/>
              </a:rPr>
              <a:t>مغزي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معياري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براي</a:t>
            </a:r>
            <a:r>
              <a:rPr lang="fa-IR" sz="2400" b="0" i="0" u="none" strike="noStrike" kern="100" baseline="0" dirty="0">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تعيين</a:t>
            </a:r>
            <a:r>
              <a:rPr lang="fa-IR" sz="2400" b="0" i="0" u="none" strike="noStrike" kern="100" baseline="0" dirty="0">
                <a:solidFill>
                  <a:srgbClr val="FF0000"/>
                </a:solidFill>
                <a:cs typeface="B Nazanin" panose="00000400000000000000" pitchFamily="2" charset="-78"/>
              </a:rPr>
              <a:t> مرگ </a:t>
            </a:r>
            <a:r>
              <a:rPr lang="fa-IR" sz="2400" b="0" i="0" u="none" strike="noStrike" kern="100" baseline="0" dirty="0" err="1">
                <a:solidFill>
                  <a:srgbClr val="FF0000"/>
                </a:solidFill>
                <a:cs typeface="B Nazanin" panose="00000400000000000000" pitchFamily="2" charset="-78"/>
              </a:rPr>
              <a:t>يك</a:t>
            </a:r>
            <a:r>
              <a:rPr lang="fa-IR" sz="2400" b="0" i="0" u="none" strike="noStrike" kern="100" baseline="0" dirty="0">
                <a:solidFill>
                  <a:srgbClr val="FF0000"/>
                </a:solidFill>
                <a:cs typeface="B Nazanin" panose="00000400000000000000" pitchFamily="2" charset="-78"/>
              </a:rPr>
              <a:t> شخص </a:t>
            </a:r>
            <a:r>
              <a:rPr lang="fa-IR" sz="2400" b="0" i="0" u="none" strike="noStrike" kern="100" baseline="0" dirty="0">
                <a:cs typeface="B Nazanin" panose="00000400000000000000" pitchFamily="2" charset="-78"/>
              </a:rPr>
              <a:t>در صورت </a:t>
            </a:r>
            <a:r>
              <a:rPr lang="fa-IR" sz="2400" b="0" i="0" u="none" strike="noStrike" kern="100" baseline="0" dirty="0" err="1">
                <a:cs typeface="B Nazanin" panose="00000400000000000000" pitchFamily="2" charset="-78"/>
              </a:rPr>
              <a:t>بندي</a:t>
            </a:r>
            <a:r>
              <a:rPr lang="fa-IR" sz="2400" b="0" i="0" u="none" strike="noStrike" kern="100" baseline="0" dirty="0">
                <a:cs typeface="B Nazanin" panose="00000400000000000000" pitchFamily="2" charset="-78"/>
              </a:rPr>
              <a:t> </a:t>
            </a:r>
            <a:r>
              <a:rPr lang="fa-IR" sz="2400" b="1" i="0" u="none" strike="noStrike" kern="100" baseline="0" dirty="0" err="1">
                <a:cs typeface="B Compset" panose="00000400000000000000" pitchFamily="2" charset="-78"/>
              </a:rPr>
              <a:t>پزشكي</a:t>
            </a:r>
            <a:r>
              <a:rPr lang="fa-IR" sz="2400" b="1" i="0" u="none" strike="noStrike" kern="100" baseline="0" dirty="0">
                <a:cs typeface="B Compset" panose="00000400000000000000" pitchFamily="2" charset="-78"/>
              </a:rPr>
              <a:t> - </a:t>
            </a:r>
            <a:r>
              <a:rPr lang="fa-IR" sz="2400" b="1" i="0" u="none" strike="noStrike" kern="100" baseline="0" dirty="0" err="1">
                <a:cs typeface="B Compset" panose="00000400000000000000" pitchFamily="2" charset="-78"/>
              </a:rPr>
              <a:t>قانوني</a:t>
            </a:r>
            <a:r>
              <a:rPr lang="fa-IR" sz="2400" b="1" i="0" u="none" strike="noStrike" kern="100" baseline="0" dirty="0">
                <a:cs typeface="B Compset" panose="00000400000000000000" pitchFamily="2" charset="-78"/>
              </a:rPr>
              <a:t> و </a:t>
            </a:r>
            <a:r>
              <a:rPr lang="fa-IR" sz="2400" b="1" i="0" u="none" strike="noStrike" kern="100" baseline="0" dirty="0" err="1">
                <a:cs typeface="B Compset" panose="00000400000000000000" pitchFamily="2" charset="-78"/>
              </a:rPr>
              <a:t>اجتماعي</a:t>
            </a:r>
            <a:r>
              <a:rPr lang="fa-IR" sz="2400" b="0" i="0" u="none" strike="noStrike" kern="100" baseline="0" dirty="0">
                <a:cs typeface="B Nazanin" panose="00000400000000000000" pitchFamily="2" charset="-78"/>
              </a:rPr>
              <a:t> است.</a:t>
            </a:r>
          </a:p>
          <a:p>
            <a:pPr marR="0" lvl="0" rtl="1"/>
            <a:endParaRPr lang="fa-IR" sz="2400" b="0" i="0" u="none" strike="noStrike" kern="100" baseline="0" dirty="0">
              <a:cs typeface="B Nazanin" panose="00000400000000000000" pitchFamily="2" charset="-78"/>
            </a:endParaRPr>
          </a:p>
          <a:p>
            <a:pPr marR="0" lvl="0" rtl="1"/>
            <a:r>
              <a:rPr lang="fa-IR" sz="2400" b="1" i="0" u="none" strike="noStrike" kern="100" baseline="0" dirty="0">
                <a:cs typeface="B Nazanin" panose="00000400000000000000" pitchFamily="2" charset="-78"/>
              </a:rPr>
              <a:t>مفهوم مرگ مغزی دلالت دارد بر :</a:t>
            </a:r>
          </a:p>
          <a:p>
            <a:pPr marL="914400" lvl="2" indent="0">
              <a:buNone/>
            </a:pPr>
            <a:r>
              <a:rPr lang="fa-IR" sz="2400" b="0" i="0" u="none" strike="noStrike" kern="100" baseline="0" dirty="0">
                <a:cs typeface="B Nazanin" panose="00000400000000000000" pitchFamily="2" charset="-78"/>
              </a:rPr>
              <a:t>1) فقدان </a:t>
            </a:r>
            <a:r>
              <a:rPr lang="fa-IR" sz="2400" b="0" i="0" u="none" strike="noStrike" kern="100" baseline="0" dirty="0" err="1">
                <a:cs typeface="B Nazanin" panose="00000400000000000000" pitchFamily="2" charset="-78"/>
              </a:rPr>
              <a:t>غيرقابل</a:t>
            </a:r>
            <a:r>
              <a:rPr lang="fa-IR" sz="2400" b="0" i="0" u="none" strike="noStrike" kern="100" baseline="0" dirty="0">
                <a:cs typeface="B Nazanin" panose="00000400000000000000" pitchFamily="2" charset="-78"/>
              </a:rPr>
              <a:t> بازگشت </a:t>
            </a:r>
            <a:r>
              <a:rPr lang="fa-IR" sz="2400" b="0" i="0" u="none" strike="noStrike" kern="100" baseline="0" dirty="0" err="1">
                <a:solidFill>
                  <a:srgbClr val="FF0000"/>
                </a:solidFill>
                <a:cs typeface="B Nazanin" panose="00000400000000000000" pitchFamily="2" charset="-78"/>
              </a:rPr>
              <a:t>شخصانيت</a:t>
            </a:r>
            <a:r>
              <a:rPr lang="en-US" sz="2400" b="0" i="0" u="none" strike="noStrike" kern="100" baseline="0" dirty="0">
                <a:latin typeface="Aptos Display" panose="020B0004020202020204" pitchFamily="34" charset="0"/>
                <a:cs typeface="B Nazanin" panose="00000400000000000000" pitchFamily="2" charset="-78"/>
              </a:rPr>
              <a:t> (Personhood)</a:t>
            </a:r>
            <a:r>
              <a:rPr lang="fa-IR" sz="2400" b="0" i="0" u="none" strike="noStrike" kern="100" baseline="0" dirty="0">
                <a:latin typeface="Aptos Display" panose="020B0004020202020204" pitchFamily="34" charset="0"/>
                <a:cs typeface="B Nazanin" panose="00000400000000000000" pitchFamily="2" charset="-78"/>
              </a:rPr>
              <a:t> </a:t>
            </a:r>
          </a:p>
          <a:p>
            <a:pPr marL="914400" lvl="2" indent="0">
              <a:buNone/>
            </a:pPr>
            <a:r>
              <a:rPr lang="fa-IR" sz="2400" b="0" i="0" u="none" strike="noStrike" kern="100" baseline="0" dirty="0">
                <a:cs typeface="B Nazanin" panose="00000400000000000000" pitchFamily="2" charset="-78"/>
              </a:rPr>
              <a:t>2) فقدان </a:t>
            </a:r>
            <a:r>
              <a:rPr lang="fa-IR" sz="2400" b="0" i="0" u="none" strike="noStrike" kern="100" baseline="0" dirty="0" err="1">
                <a:solidFill>
                  <a:srgbClr val="FF0000"/>
                </a:solidFill>
                <a:cs typeface="B Nazanin" panose="00000400000000000000" pitchFamily="2" charset="-78"/>
              </a:rPr>
              <a:t>عملكردهاي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تمامت</a:t>
            </a:r>
            <a:r>
              <a:rPr lang="fa-IR" sz="2400" b="0" i="0" u="none" strike="noStrike" kern="100" baseline="0" dirty="0">
                <a:solidFill>
                  <a:srgbClr val="FF0000"/>
                </a:solidFill>
                <a:cs typeface="B Nazanin" panose="00000400000000000000" pitchFamily="2" charset="-78"/>
              </a:rPr>
              <a:t> مغز </a:t>
            </a:r>
            <a:r>
              <a:rPr lang="en-US" sz="2400" b="0" i="0" u="none" strike="noStrike" kern="100" baseline="0" dirty="0">
                <a:solidFill>
                  <a:srgbClr val="FF0000"/>
                </a:solidFill>
                <a:latin typeface="Aptos Display" panose="020B0004020202020204" pitchFamily="34" charset="0"/>
                <a:cs typeface="B Nazanin" panose="00000400000000000000" pitchFamily="2" charset="-78"/>
              </a:rPr>
              <a:t> </a:t>
            </a:r>
            <a:r>
              <a:rPr lang="en-US" sz="2400" b="0" i="0" u="none" strike="noStrike" kern="100" baseline="0" dirty="0">
                <a:latin typeface="Aptos Display" panose="020B0004020202020204" pitchFamily="34" charset="0"/>
                <a:cs typeface="B Nazanin" panose="00000400000000000000" pitchFamily="2" charset="-78"/>
              </a:rPr>
              <a:t>(Integrative functions)</a:t>
            </a:r>
            <a:r>
              <a:rPr lang="fa-IR" sz="2400" b="0" i="0" u="none" strike="noStrike" kern="100" baseline="0" dirty="0">
                <a:latin typeface="Aptos Display" panose="020B0004020202020204" pitchFamily="34" charset="0"/>
                <a:cs typeface="B Nazanin" panose="00000400000000000000" pitchFamily="2" charset="-78"/>
              </a:rPr>
              <a:t> است.</a:t>
            </a:r>
          </a:p>
          <a:p>
            <a:pPr marL="914400" lvl="2" indent="0">
              <a:buNone/>
            </a:pPr>
            <a:endParaRPr lang="fa-IR" sz="2400" b="0" i="0" u="none" strike="noStrike" kern="100" baseline="0" dirty="0">
              <a:latin typeface="Aptos Display" panose="020B0004020202020204" pitchFamily="34" charset="0"/>
              <a:cs typeface="B Nazanin" panose="00000400000000000000" pitchFamily="2" charset="-78"/>
            </a:endParaRPr>
          </a:p>
          <a:p>
            <a:pPr marR="0" lvl="0" rtl="1"/>
            <a:r>
              <a:rPr lang="fa-IR" sz="2400" b="0" i="0" u="none" strike="noStrike" kern="100" baseline="0" dirty="0" err="1">
                <a:cs typeface="B Nazanin" panose="00000400000000000000" pitchFamily="2" charset="-78"/>
              </a:rPr>
              <a:t>تشخيص</a:t>
            </a:r>
            <a:r>
              <a:rPr lang="fa-IR" sz="2400" b="0" i="0" u="none" strike="noStrike" kern="100" baseline="0" dirty="0">
                <a:cs typeface="B Nazanin" panose="00000400000000000000" pitchFamily="2" charset="-78"/>
              </a:rPr>
              <a:t> مرگ مغزی، </a:t>
            </a:r>
            <a:r>
              <a:rPr lang="fa-IR" sz="2400" kern="100" dirty="0" err="1"/>
              <a:t>آشكاركننده‌ي</a:t>
            </a:r>
            <a:r>
              <a:rPr lang="fa-IR" sz="2400" kern="100" dirty="0"/>
              <a:t> </a:t>
            </a:r>
            <a:r>
              <a:rPr lang="fa-IR" sz="2400" kern="100" dirty="0">
                <a:solidFill>
                  <a:srgbClr val="FF0000"/>
                </a:solidFill>
              </a:rPr>
              <a:t>تنوع </a:t>
            </a:r>
            <a:r>
              <a:rPr lang="fa-IR" sz="2400" kern="100" dirty="0" err="1">
                <a:solidFill>
                  <a:srgbClr val="FF0000"/>
                </a:solidFill>
              </a:rPr>
              <a:t>فرهنگي</a:t>
            </a:r>
            <a:r>
              <a:rPr lang="fa-IR" sz="2400" kern="100" dirty="0">
                <a:solidFill>
                  <a:srgbClr val="FF0000"/>
                </a:solidFill>
              </a:rPr>
              <a:t> و </a:t>
            </a:r>
            <a:r>
              <a:rPr lang="fa-IR" sz="2400" kern="100" dirty="0" err="1">
                <a:solidFill>
                  <a:srgbClr val="FF0000"/>
                </a:solidFill>
              </a:rPr>
              <a:t>ديني</a:t>
            </a:r>
            <a:r>
              <a:rPr lang="fa-IR" sz="2400" kern="100" dirty="0">
                <a:solidFill>
                  <a:srgbClr val="FF0000"/>
                </a:solidFill>
              </a:rPr>
              <a:t> </a:t>
            </a:r>
            <a:r>
              <a:rPr lang="fa-IR" sz="2400" kern="100" dirty="0" err="1"/>
              <a:t>درجامعه</a:t>
            </a:r>
            <a:r>
              <a:rPr lang="fa-IR" sz="2400" kern="100" dirty="0"/>
              <a:t> </a:t>
            </a:r>
            <a:r>
              <a:rPr lang="fa-IR" sz="2400" kern="100" dirty="0" err="1"/>
              <a:t>اي</a:t>
            </a:r>
            <a:r>
              <a:rPr lang="fa-IR" sz="2400" kern="100" dirty="0"/>
              <a:t> </a:t>
            </a:r>
            <a:r>
              <a:rPr lang="fa-IR" sz="2400" kern="100" dirty="0" err="1"/>
              <a:t>كثرت</a:t>
            </a:r>
            <a:r>
              <a:rPr lang="fa-IR" sz="2400" kern="100" dirty="0"/>
              <a:t> گرا است.   </a:t>
            </a:r>
            <a:endParaRPr lang="en-US" sz="2400" kern="100" dirty="0"/>
          </a:p>
        </p:txBody>
      </p:sp>
      <p:sp>
        <p:nvSpPr>
          <p:cNvPr id="4" name="Footer Placeholder 3">
            <a:extLst>
              <a:ext uri="{FF2B5EF4-FFF2-40B4-BE49-F238E27FC236}">
                <a16:creationId xmlns:a16="http://schemas.microsoft.com/office/drawing/2014/main" id="{6473D4C3-695C-ADD2-150A-0508E828DAB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16371550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FAF1-870C-C8F7-A8C8-2CFB2E8C75D5}"/>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چرا مرگ مغزي داراي اهميت است؟</a:t>
            </a:r>
          </a:p>
        </p:txBody>
      </p:sp>
      <p:sp>
        <p:nvSpPr>
          <p:cNvPr id="3" name="Text Placeholder 2">
            <a:extLst>
              <a:ext uri="{FF2B5EF4-FFF2-40B4-BE49-F238E27FC236}">
                <a16:creationId xmlns:a16="http://schemas.microsoft.com/office/drawing/2014/main" id="{02EA78B0-E45A-4F8F-528A-B771EFED3B8C}"/>
              </a:ext>
            </a:extLst>
          </p:cNvPr>
          <p:cNvSpPr>
            <a:spLocks noGrp="1"/>
          </p:cNvSpPr>
          <p:nvPr>
            <p:ph type="body" idx="1"/>
          </p:nvPr>
        </p:nvSpPr>
        <p:spPr/>
        <p:txBody>
          <a:bodyPr>
            <a:normAutofit/>
          </a:bodyPr>
          <a:lstStyle/>
          <a:p>
            <a:r>
              <a:rPr lang="fa-IR" sz="2400" b="1" dirty="0">
                <a:solidFill>
                  <a:srgbClr val="FF0000"/>
                </a:solidFill>
              </a:rPr>
              <a:t>اهمیت از منظر:</a:t>
            </a:r>
          </a:p>
          <a:p>
            <a:pPr marL="1371600" lvl="2" indent="-457200">
              <a:buFont typeface="+mj-lt"/>
              <a:buAutoNum type="arabicPeriod"/>
            </a:pPr>
            <a:r>
              <a:rPr lang="fa-IR" sz="2400" dirty="0"/>
              <a:t> اخلاق </a:t>
            </a:r>
          </a:p>
          <a:p>
            <a:pPr marL="1371600" lvl="2" indent="-457200">
              <a:buFont typeface="+mj-lt"/>
              <a:buAutoNum type="arabicPeriod"/>
            </a:pPr>
            <a:r>
              <a:rPr lang="fa-IR" sz="2400" dirty="0"/>
              <a:t>قانون</a:t>
            </a:r>
          </a:p>
          <a:p>
            <a:pPr marL="1371600" lvl="2" indent="-457200">
              <a:buFont typeface="+mj-lt"/>
              <a:buAutoNum type="arabicPeriod"/>
            </a:pPr>
            <a:r>
              <a:rPr lang="fa-IR" sz="2400" dirty="0"/>
              <a:t>تجربیات</a:t>
            </a:r>
          </a:p>
          <a:p>
            <a:pPr marL="1371600" lvl="2" indent="-457200">
              <a:buFont typeface="+mj-lt"/>
              <a:buAutoNum type="arabicPeriod"/>
            </a:pPr>
            <a:r>
              <a:rPr lang="fa-IR" sz="2400" dirty="0"/>
              <a:t>سیاستگذاران</a:t>
            </a:r>
          </a:p>
        </p:txBody>
      </p:sp>
      <p:sp>
        <p:nvSpPr>
          <p:cNvPr id="4" name="Footer Placeholder 3">
            <a:extLst>
              <a:ext uri="{FF2B5EF4-FFF2-40B4-BE49-F238E27FC236}">
                <a16:creationId xmlns:a16="http://schemas.microsoft.com/office/drawing/2014/main" id="{2EABDBE4-B21B-12DE-CF9E-4B952113470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687557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b="0" i="0" u="none" strike="noStrike" kern="1400" baseline="0" dirty="0">
                <a:solidFill>
                  <a:srgbClr val="7030A0"/>
                </a:solidFill>
                <a:latin typeface="Times New Roman"/>
              </a:rPr>
              <a:t>ایران</a:t>
            </a:r>
          </a:p>
        </p:txBody>
      </p:sp>
      <p:sp>
        <p:nvSpPr>
          <p:cNvPr id="3" name="Text Placeholder 2"/>
          <p:cNvSpPr>
            <a:spLocks noGrp="1"/>
          </p:cNvSpPr>
          <p:nvPr>
            <p:ph type="body" idx="1"/>
          </p:nvPr>
        </p:nvSpPr>
        <p:spPr/>
        <p:txBody>
          <a:bodyPr>
            <a:normAutofit/>
          </a:bodyPr>
          <a:lstStyle/>
          <a:p>
            <a:r>
              <a:rPr lang="ar-SA" sz="2400" i="0" u="none" strike="noStrike" baseline="0" dirty="0">
                <a:solidFill>
                  <a:srgbClr val="0D0D0D"/>
                </a:solidFill>
              </a:rPr>
              <a:t>گرچه در نوشته‌های بزرگان و شخصیت‌های برجسته‌ی پزشکی قدیم ایران، از جمله حکیم بوعلی سینا و اسمعیل جرجانی، اشاراتی وجود دارد که می‌تواند به‌عنوان اولین برداشت مبهم از مسئله‌ی انتقال اعضا باشد، ولی پیوند اعضا به مفهوم مدرن و کنونی آن یعنی جایگزینی یک عضو با عضو مشابه، در طب ایران </a:t>
            </a:r>
            <a:r>
              <a:rPr lang="ar-SA" sz="2400" i="0" u="none" strike="noStrike" baseline="0" dirty="0">
                <a:solidFill>
                  <a:srgbClr val="FF0000"/>
                </a:solidFill>
                <a:latin typeface="Times New Roman"/>
              </a:rPr>
              <a:t>در سال 1314</a:t>
            </a:r>
            <a:r>
              <a:rPr lang="ar-SA" sz="2400" i="0" u="none" strike="noStrike" baseline="0" dirty="0">
                <a:solidFill>
                  <a:srgbClr val="0D0D0D"/>
                </a:solidFill>
                <a:latin typeface="Times New Roman"/>
              </a:rPr>
              <a:t> با انجام </a:t>
            </a:r>
            <a:r>
              <a:rPr lang="ar-SA" sz="2400" i="0" u="none" strike="noStrike" baseline="0" dirty="0">
                <a:solidFill>
                  <a:srgbClr val="FF0000"/>
                </a:solidFill>
                <a:latin typeface="Times New Roman"/>
              </a:rPr>
              <a:t>پیوند قرنیه </a:t>
            </a:r>
            <a:r>
              <a:rPr lang="ar-SA" sz="2400" i="0" u="none" strike="noStrike" baseline="0" dirty="0">
                <a:solidFill>
                  <a:srgbClr val="0D0D0D"/>
                </a:solidFill>
                <a:latin typeface="Times New Roman"/>
              </a:rPr>
              <a:t>توسط استاد صاحب‌نام جراحی چشم و پایه‌گذار چشم‌پزشکی مدرن ایران، شادروان </a:t>
            </a:r>
            <a:r>
              <a:rPr lang="ar-SA" sz="2400" i="0" u="none" strike="noStrike" baseline="0" dirty="0">
                <a:solidFill>
                  <a:srgbClr val="FF0000"/>
                </a:solidFill>
                <a:latin typeface="Times New Roman"/>
              </a:rPr>
              <a:t>دکتر شمس</a:t>
            </a:r>
            <a:r>
              <a:rPr lang="ar-SA" sz="2400" i="0" u="none" strike="noStrike" baseline="0" dirty="0">
                <a:solidFill>
                  <a:srgbClr val="0D0D0D"/>
                </a:solidFill>
                <a:latin typeface="Times New Roman"/>
              </a:rPr>
              <a:t> در تهران انجام شد و با آموزش دستیاران و جراحان چشم در این بخش ادامه ‌یافت؛ به دنبال آن و با کمی فاصله، دکتر خدادوست ،استاد جراحی چشم دانشگاه شیراز، به ‌صورت فعال و چشم‌گیری این کار را دنبال کرد و پیوند قرنیه که سخت موردنیاز بسیاری از بیماران بود، از آن پس در اکثر بخش‌های جراحی چشم کشور قابل انجام و ارائه شد؛ در اینجا لازم است به نقش ارزشمند دکتر حمید سجادی ،استاد چشم دانشگاه شهید بهشتی، در دوران پس از انقلاب نیز اشاره شود.  </a:t>
            </a:r>
          </a:p>
          <a:p>
            <a:r>
              <a:rPr lang="ar-SA" sz="2400" i="0" u="none" strike="noStrike" baseline="0" dirty="0">
                <a:solidFill>
                  <a:srgbClr val="0D0D0D"/>
                </a:solidFill>
              </a:rPr>
              <a:t>سالانه حدود</a:t>
            </a:r>
            <a:r>
              <a:rPr lang="ar-SA" sz="2400" i="0" u="none" strike="noStrike" baseline="0" dirty="0">
                <a:solidFill>
                  <a:srgbClr val="0D0D0D"/>
                </a:solidFill>
                <a:latin typeface="Times New Roman"/>
              </a:rPr>
              <a:t> </a:t>
            </a:r>
            <a:r>
              <a:rPr lang="fa-IR" sz="2400" i="0" u="none" strike="noStrike" baseline="0" dirty="0">
                <a:solidFill>
                  <a:srgbClr val="0D0D0D"/>
                </a:solidFill>
                <a:latin typeface="Times New Roman"/>
              </a:rPr>
              <a:t>۷ </a:t>
            </a:r>
            <a:r>
              <a:rPr lang="ar-SA" sz="2400" i="0" u="none" strike="noStrike" baseline="0" dirty="0">
                <a:solidFill>
                  <a:srgbClr val="0D0D0D"/>
                </a:solidFill>
                <a:latin typeface="Times New Roman"/>
              </a:rPr>
              <a:t>تا </a:t>
            </a:r>
            <a:r>
              <a:rPr lang="fa-IR" sz="2400" i="0" u="none" strike="noStrike" baseline="0" dirty="0">
                <a:solidFill>
                  <a:srgbClr val="0D0D0D"/>
                </a:solidFill>
                <a:latin typeface="Times New Roman"/>
              </a:rPr>
              <a:t>۸</a:t>
            </a:r>
            <a:r>
              <a:rPr lang="ar-SA" sz="2400" i="0" u="none" strike="noStrike" baseline="0" dirty="0">
                <a:solidFill>
                  <a:srgbClr val="0D0D0D"/>
                </a:solidFill>
                <a:latin typeface="Times New Roman"/>
              </a:rPr>
              <a:t> هزار پیوند قرنیه در کشور انجام می شود و </a:t>
            </a:r>
            <a:r>
              <a:rPr lang="ar-SA" sz="2400" i="0" u="none" strike="noStrike" baseline="0" dirty="0">
                <a:solidFill>
                  <a:srgbClr val="FF0000"/>
                </a:solidFill>
                <a:latin typeface="Times New Roman"/>
              </a:rPr>
              <a:t>هیچ بیماری در صف پیوند قرنیه وجود ندارد</a:t>
            </a:r>
            <a:r>
              <a:rPr lang="ar-SA" sz="2400" i="0" u="none" strike="noStrike" baseline="0" dirty="0">
                <a:solidFill>
                  <a:srgbClr val="0D0D0D"/>
                </a:solidFill>
                <a:latin typeface="Times New Roman"/>
              </a:rPr>
              <a:t>. حداکثر سه روز بعد از مراجعه بیمار به پزشک، قرنیه تحت عمل جراحی قرار می گیرد.</a:t>
            </a:r>
          </a:p>
        </p:txBody>
      </p:sp>
      <p:sp>
        <p:nvSpPr>
          <p:cNvPr id="4" name="Footer Placeholder 3">
            <a:extLst>
              <a:ext uri="{FF2B5EF4-FFF2-40B4-BE49-F238E27FC236}">
                <a16:creationId xmlns:a16="http://schemas.microsoft.com/office/drawing/2014/main" id="{6ADC9E5B-3B0C-2569-E3A2-27442013383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4572384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E2CD-71C2-11CE-3122-E3C0414C6CD3}"/>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   اخلاق: صورت بندي  اجتماعي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613A4E44-B2C7-76A6-F02B-C06F4A15A06E}"/>
              </a:ext>
            </a:extLst>
          </p:cNvPr>
          <p:cNvSpPr>
            <a:spLocks noGrp="1"/>
          </p:cNvSpPr>
          <p:nvPr>
            <p:ph type="body" idx="1"/>
          </p:nvPr>
        </p:nvSpPr>
        <p:spPr/>
        <p:txBody>
          <a:bodyPr>
            <a:normAutofit/>
          </a:bodyPr>
          <a:lstStyle/>
          <a:p>
            <a:pPr marR="0" lvl="0" rtl="1"/>
            <a:r>
              <a:rPr lang="fa-IR" sz="2800" b="0" i="0" u="none" strike="noStrike" kern="100" baseline="0" dirty="0" err="1">
                <a:cs typeface="B Nazanin" panose="00000400000000000000" pitchFamily="2" charset="-78"/>
              </a:rPr>
              <a:t>براي</a:t>
            </a:r>
            <a:r>
              <a:rPr lang="fa-IR" sz="2800" b="0" i="0" u="none" strike="noStrike" kern="100" baseline="0" dirty="0">
                <a:cs typeface="B Nazanin" panose="00000400000000000000" pitchFamily="2" charset="-78"/>
              </a:rPr>
              <a:t> قرن ها توقف </a:t>
            </a:r>
            <a:r>
              <a:rPr lang="fa-IR" sz="2800" b="0" i="0" u="none" strike="noStrike" kern="100" baseline="0" dirty="0" err="1">
                <a:cs typeface="B Nazanin" panose="00000400000000000000" pitchFamily="2" charset="-78"/>
              </a:rPr>
              <a:t>عملكردهاي</a:t>
            </a:r>
            <a:r>
              <a:rPr lang="fa-IR" sz="2800" b="0" i="0" u="none" strike="noStrike" kern="100" baseline="0" dirty="0">
                <a:cs typeface="B Nazanin" panose="00000400000000000000" pitchFamily="2" charset="-78"/>
              </a:rPr>
              <a:t> </a:t>
            </a:r>
            <a:r>
              <a:rPr lang="fa-IR" sz="2800" b="1" i="0" u="none" strike="noStrike" kern="100" baseline="0" dirty="0" err="1">
                <a:solidFill>
                  <a:srgbClr val="FF0000"/>
                </a:solidFill>
                <a:cs typeface="B Compset" panose="00000400000000000000" pitchFamily="2" charset="-78"/>
              </a:rPr>
              <a:t>قلبي</a:t>
            </a:r>
            <a:r>
              <a:rPr lang="fa-IR" sz="2800" b="1" i="0" u="none" strike="noStrike" kern="100" baseline="0" dirty="0">
                <a:solidFill>
                  <a:srgbClr val="FF0000"/>
                </a:solidFill>
                <a:cs typeface="B Compset" panose="00000400000000000000" pitchFamily="2" charset="-78"/>
              </a:rPr>
              <a:t> و </a:t>
            </a:r>
            <a:r>
              <a:rPr lang="fa-IR" sz="2800" b="1" i="0" u="none" strike="noStrike" kern="100" baseline="0" dirty="0" err="1">
                <a:solidFill>
                  <a:srgbClr val="FF0000"/>
                </a:solidFill>
                <a:cs typeface="B Compset" panose="00000400000000000000" pitchFamily="2" charset="-78"/>
              </a:rPr>
              <a:t>تنفسي</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cs typeface="B Nazanin" panose="00000400000000000000" pitchFamily="2" charset="-78"/>
              </a:rPr>
              <a:t>براي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رسيدن</a:t>
            </a:r>
            <a:r>
              <a:rPr lang="fa-IR" sz="2800" b="0" i="0" u="none" strike="noStrike" kern="100" baseline="0" dirty="0">
                <a:cs typeface="B Nazanin" panose="00000400000000000000" pitchFamily="2" charset="-78"/>
              </a:rPr>
              <a:t> به </a:t>
            </a:r>
            <a:r>
              <a:rPr lang="fa-IR" sz="2800" b="0" i="0" u="none" strike="noStrike" kern="100" baseline="0" dirty="0" err="1">
                <a:cs typeface="B Nazanin" panose="00000400000000000000" pitchFamily="2" charset="-78"/>
              </a:rPr>
              <a:t>اين</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نتيجه</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گيري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كه</a:t>
            </a:r>
            <a:r>
              <a:rPr lang="fa-IR" sz="2800" b="0" i="0" u="none" strike="noStrike" kern="100" baseline="0" dirty="0">
                <a:cs typeface="B Nazanin" panose="00000400000000000000" pitchFamily="2" charset="-78"/>
              </a:rPr>
              <a:t> شخص مرده است،</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solidFill>
                  <a:srgbClr val="FF0000"/>
                </a:solidFill>
                <a:cs typeface="B Nazanin" panose="00000400000000000000" pitchFamily="2" charset="-78"/>
              </a:rPr>
              <a:t>كافي</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انگاشته </a:t>
            </a:r>
            <a:r>
              <a:rPr lang="fa-IR" sz="2800" b="0" i="0" u="none" strike="noStrike" kern="100" baseline="0" dirty="0" err="1">
                <a:cs typeface="B Nazanin" panose="00000400000000000000" pitchFamily="2" charset="-78"/>
              </a:rPr>
              <a:t>مي</a:t>
            </a:r>
            <a:r>
              <a:rPr lang="fa-IR" sz="2800" b="0" i="0" u="none" strike="noStrike" kern="100" baseline="0" dirty="0">
                <a:cs typeface="B Nazanin" panose="00000400000000000000" pitchFamily="2" charset="-78"/>
              </a:rPr>
              <a:t> شد. </a:t>
            </a:r>
          </a:p>
          <a:p>
            <a:pPr marR="0" lvl="0" rtl="1"/>
            <a:endParaRPr lang="fa-IR" sz="2800" b="0" i="0" u="none" strike="noStrike" kern="100" baseline="0" dirty="0">
              <a:cs typeface="B Nazanin" panose="00000400000000000000" pitchFamily="2" charset="-78"/>
            </a:endParaRPr>
          </a:p>
          <a:p>
            <a:pPr marR="0" lvl="0" rtl="1"/>
            <a:r>
              <a:rPr lang="fa-IR" sz="2800" b="0" i="0" u="none" strike="noStrike" kern="100" baseline="0" dirty="0">
                <a:cs typeface="B Nazanin" panose="00000400000000000000" pitchFamily="2" charset="-78"/>
              </a:rPr>
              <a:t>به عرصه آمدن </a:t>
            </a:r>
            <a:r>
              <a:rPr lang="fa-IR" sz="2800" b="1" i="0" u="none" strike="noStrike" kern="100" baseline="0" dirty="0" err="1">
                <a:solidFill>
                  <a:srgbClr val="FF0000"/>
                </a:solidFill>
                <a:cs typeface="B Compset" panose="00000400000000000000" pitchFamily="2" charset="-78"/>
              </a:rPr>
              <a:t>معيارهاي</a:t>
            </a:r>
            <a:r>
              <a:rPr lang="fa-IR" sz="2800" b="1" i="0" u="none" strike="noStrike" kern="100" baseline="0" dirty="0">
                <a:solidFill>
                  <a:srgbClr val="FF0000"/>
                </a:solidFill>
                <a:cs typeface="B Compset" panose="00000400000000000000" pitchFamily="2" charset="-78"/>
              </a:rPr>
              <a:t> عصب </a:t>
            </a:r>
            <a:r>
              <a:rPr lang="fa-IR" sz="2800" b="1" i="0" u="none" strike="noStrike" kern="100" baseline="0" dirty="0" err="1">
                <a:solidFill>
                  <a:srgbClr val="FF0000"/>
                </a:solidFill>
                <a:cs typeface="B Compset" panose="00000400000000000000" pitchFamily="2" charset="-78"/>
              </a:rPr>
              <a:t>شناختي</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cs typeface="B Compset" panose="00000400000000000000" pitchFamily="2" charset="-78"/>
              </a:rPr>
              <a:t>يا</a:t>
            </a:r>
            <a:r>
              <a:rPr lang="fa-IR" sz="2800" b="1" i="0" u="none" strike="noStrike" kern="100" baseline="0" dirty="0">
                <a:cs typeface="B Compset" panose="00000400000000000000" pitchFamily="2" charset="-78"/>
              </a:rPr>
              <a:t> معیار </a:t>
            </a:r>
            <a:r>
              <a:rPr lang="fa-IR" sz="2800" b="1" i="0" u="none" strike="noStrike" kern="100" baseline="0" dirty="0" err="1">
                <a:cs typeface="B Compset" panose="00000400000000000000" pitchFamily="2" charset="-78"/>
              </a:rPr>
              <a:t>مبتني</a:t>
            </a:r>
            <a:r>
              <a:rPr lang="fa-IR" sz="2800" b="1" i="0" u="none" strike="noStrike" kern="100" baseline="0" dirty="0">
                <a:cs typeface="B Compset" panose="00000400000000000000" pitchFamily="2" charset="-78"/>
              </a:rPr>
              <a:t> بر مغز</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براي</a:t>
            </a:r>
            <a:r>
              <a:rPr lang="fa-IR" sz="2800" b="0" i="0" u="none" strike="noStrike" kern="100" baseline="0" dirty="0">
                <a:cs typeface="B Nazanin" panose="00000400000000000000" pitchFamily="2" charset="-78"/>
              </a:rPr>
              <a:t> اثبات مرگ شخص، </a:t>
            </a:r>
            <a:r>
              <a:rPr lang="fa-IR" sz="2800" b="0" i="0" u="none" strike="noStrike" kern="100" baseline="0" dirty="0" err="1">
                <a:solidFill>
                  <a:srgbClr val="FF0000"/>
                </a:solidFill>
                <a:cs typeface="B Nazanin" panose="00000400000000000000" pitchFamily="2" charset="-78"/>
              </a:rPr>
              <a:t>تغيير</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solidFill>
                  <a:srgbClr val="FF0000"/>
                </a:solidFill>
                <a:cs typeface="B Nazanin" panose="00000400000000000000" pitchFamily="2" charset="-78"/>
              </a:rPr>
              <a:t>جهتي</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قابل توجه را از </a:t>
            </a:r>
            <a:r>
              <a:rPr lang="fa-IR" sz="2800" i="0" u="none" strike="noStrike" kern="100" baseline="0" dirty="0" err="1">
                <a:solidFill>
                  <a:srgbClr val="FF0000"/>
                </a:solidFill>
                <a:cs typeface="B Compset" panose="00000400000000000000" pitchFamily="2" charset="-78"/>
              </a:rPr>
              <a:t>مسير</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سنتي</a:t>
            </a:r>
            <a:r>
              <a:rPr lang="fa-IR" sz="2800" i="0" u="none" strike="noStrike" kern="100" baseline="0" dirty="0">
                <a:solidFill>
                  <a:srgbClr val="FF0000"/>
                </a:solidFill>
                <a:cs typeface="B Nazanin" panose="00000400000000000000" pitchFamily="2" charset="-78"/>
              </a:rPr>
              <a:t> </a:t>
            </a:r>
            <a:r>
              <a:rPr lang="fa-IR" sz="2800" b="0" i="0" u="none" strike="noStrike" kern="100" baseline="0" dirty="0" err="1">
                <a:cs typeface="B Nazanin" panose="00000400000000000000" pitchFamily="2" charset="-78"/>
              </a:rPr>
              <a:t>تعيين</a:t>
            </a:r>
            <a:r>
              <a:rPr lang="fa-IR" sz="2800" b="0" i="0" u="none" strike="noStrike" kern="100" baseline="0" dirty="0">
                <a:cs typeface="B Nazanin" panose="00000400000000000000" pitchFamily="2" charset="-78"/>
              </a:rPr>
              <a:t> مرگ موجب </a:t>
            </a:r>
            <a:r>
              <a:rPr lang="fa-IR" sz="2800" b="0" i="0" u="none" strike="noStrike" kern="100" baseline="0" dirty="0" err="1">
                <a:cs typeface="B Nazanin" panose="00000400000000000000" pitchFamily="2" charset="-78"/>
              </a:rPr>
              <a:t>گرديد</a:t>
            </a:r>
            <a:r>
              <a:rPr lang="fa-IR" sz="2800" b="0" i="0" u="none" strike="noStrike" kern="100" baseline="0" dirty="0">
                <a:cs typeface="B Nazanin" panose="00000400000000000000" pitchFamily="2" charset="-78"/>
              </a:rPr>
              <a:t>. </a:t>
            </a:r>
          </a:p>
        </p:txBody>
      </p:sp>
      <p:sp>
        <p:nvSpPr>
          <p:cNvPr id="4" name="Footer Placeholder 3">
            <a:extLst>
              <a:ext uri="{FF2B5EF4-FFF2-40B4-BE49-F238E27FC236}">
                <a16:creationId xmlns:a16="http://schemas.microsoft.com/office/drawing/2014/main" id="{F23F40AA-5ED4-0495-9966-FFD46A0581A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74728596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E2CD-71C2-11CE-3122-E3C0414C6CD3}"/>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   اخلاق: صورت </a:t>
            </a:r>
            <a:r>
              <a:rPr lang="fa-IR" b="0" i="0" u="none" strike="noStrike" kern="100" baseline="0" dirty="0" err="1">
                <a:solidFill>
                  <a:srgbClr val="7030A0"/>
                </a:solidFill>
                <a:cs typeface="B Titr" panose="00000700000000000000" pitchFamily="2" charset="-78"/>
              </a:rPr>
              <a:t>بندي</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اجتماعي</a:t>
            </a:r>
            <a:r>
              <a:rPr lang="fa-IR" b="0" i="0" u="none" strike="noStrike" kern="100" baseline="0" dirty="0">
                <a:solidFill>
                  <a:srgbClr val="7030A0"/>
                </a:solidFill>
                <a:cs typeface="B Titr" panose="00000700000000000000" pitchFamily="2" charset="-78"/>
              </a:rPr>
              <a:t>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613A4E44-B2C7-76A6-F02B-C06F4A15A06E}"/>
              </a:ext>
            </a:extLst>
          </p:cNvPr>
          <p:cNvSpPr>
            <a:spLocks noGrp="1"/>
          </p:cNvSpPr>
          <p:nvPr>
            <p:ph type="body" idx="1"/>
          </p:nvPr>
        </p:nvSpPr>
        <p:spPr/>
        <p:txBody>
          <a:bodyPr>
            <a:normAutofit/>
          </a:bodyPr>
          <a:lstStyle/>
          <a:p>
            <a:pPr marR="0" lvl="0" rtl="1"/>
            <a:r>
              <a:rPr lang="fa-IR" sz="2400" b="0" i="0" u="none" strike="noStrike" kern="100" baseline="0" dirty="0" err="1">
                <a:cs typeface="B Nazanin" panose="00000400000000000000" pitchFamily="2" charset="-78"/>
              </a:rPr>
              <a:t>صر</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فنظر</a:t>
            </a:r>
            <a:r>
              <a:rPr lang="fa-IR" sz="2400" b="0" i="0" u="none" strike="noStrike" kern="100" baseline="0" dirty="0">
                <a:cs typeface="B Nazanin" panose="00000400000000000000" pitchFamily="2" charset="-78"/>
              </a:rPr>
              <a:t> از </a:t>
            </a:r>
            <a:r>
              <a:rPr lang="fa-IR" sz="2400" b="0" i="0" u="none" strike="noStrike" kern="100" baseline="0" dirty="0" err="1">
                <a:cs typeface="B Nazanin" panose="00000400000000000000" pitchFamily="2" charset="-78"/>
              </a:rPr>
              <a:t>اينكه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كدام</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معيارها</a:t>
            </a:r>
            <a:r>
              <a:rPr lang="fa-IR" sz="2400" b="0" i="0" u="none" strike="noStrike" kern="100" baseline="0" dirty="0">
                <a:cs typeface="B Nazanin" panose="00000400000000000000" pitchFamily="2" charset="-78"/>
              </a:rPr>
              <a:t> مورد استفاده قرار  </a:t>
            </a:r>
            <a:r>
              <a:rPr lang="fa-IR" sz="2400" b="0" i="0" u="none" strike="noStrike" kern="100" baseline="0" dirty="0" err="1">
                <a:cs typeface="B Nazanin" panose="00000400000000000000" pitchFamily="2" charset="-78"/>
              </a:rPr>
              <a:t>ميگيرند</a:t>
            </a:r>
            <a:r>
              <a:rPr lang="fa-IR" sz="2400" b="0" i="0" u="none" strike="noStrike" kern="100" baseline="0" dirty="0">
                <a:cs typeface="B Nazanin" panose="00000400000000000000" pitchFamily="2" charset="-78"/>
              </a:rPr>
              <a:t>:</a:t>
            </a:r>
          </a:p>
          <a:p>
            <a:pPr marR="0" lvl="0" rtl="1"/>
            <a:r>
              <a:rPr lang="fa-IR" sz="2400" b="0" i="0" u="none" strike="noStrike" kern="100" baseline="0" dirty="0">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توافق</a:t>
            </a:r>
            <a:r>
              <a:rPr lang="fa-IR" sz="2400" b="1" i="0" u="none" strike="noStrike" kern="100" baseline="0" dirty="0">
                <a:cs typeface="B Compset" panose="00000400000000000000" pitchFamily="2" charset="-78"/>
              </a:rPr>
              <a:t> درباره ي </a:t>
            </a:r>
            <a:r>
              <a:rPr lang="fa-IR" sz="2400" b="1" i="0" u="none" strike="noStrike" kern="100" baseline="0" dirty="0" err="1">
                <a:cs typeface="B Compset" panose="00000400000000000000" pitchFamily="2" charset="-78"/>
              </a:rPr>
              <a:t>اين</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كه</a:t>
            </a:r>
            <a:r>
              <a:rPr lang="fa-IR" sz="2400" b="1" i="0" u="none" strike="noStrike" kern="100" baseline="0" dirty="0">
                <a:cs typeface="B Compset" panose="00000400000000000000" pitchFamily="2" charset="-78"/>
              </a:rPr>
              <a:t> </a:t>
            </a:r>
            <a:r>
              <a:rPr lang="fa-IR" sz="2400" b="1" i="0" u="none" strike="noStrike" kern="100" baseline="0" dirty="0">
                <a:solidFill>
                  <a:srgbClr val="FF0000"/>
                </a:solidFill>
                <a:cs typeface="B Compset" panose="00000400000000000000" pitchFamily="2" charset="-78"/>
              </a:rPr>
              <a:t>چه </a:t>
            </a:r>
            <a:r>
              <a:rPr lang="fa-IR" sz="2400" b="1" i="0" u="none" strike="noStrike" kern="100" baseline="0" dirty="0" err="1">
                <a:solidFill>
                  <a:srgbClr val="FF0000"/>
                </a:solidFill>
                <a:cs typeface="B Compset" panose="00000400000000000000" pitchFamily="2" charset="-78"/>
              </a:rPr>
              <a:t>زماني</a:t>
            </a:r>
            <a:r>
              <a:rPr lang="fa-IR" sz="2400" b="1" i="0" u="none" strike="noStrike" kern="100" baseline="0" dirty="0">
                <a:solidFill>
                  <a:srgbClr val="FF0000"/>
                </a:solidFill>
                <a:cs typeface="B Compset" panose="00000400000000000000" pitchFamily="2" charset="-78"/>
              </a:rPr>
              <a:t> مرگ واقع  </a:t>
            </a:r>
            <a:r>
              <a:rPr lang="fa-IR" sz="2400" b="1" i="0" u="none" strike="noStrike" kern="100" baseline="0" dirty="0" err="1">
                <a:solidFill>
                  <a:srgbClr val="FF0000"/>
                </a:solidFill>
                <a:cs typeface="B Compset" panose="00000400000000000000" pitchFamily="2" charset="-78"/>
              </a:rPr>
              <a:t>ميشود</a:t>
            </a:r>
            <a:r>
              <a:rPr lang="fa-IR" sz="2400" b="0" i="0" u="none" strike="noStrike" kern="100" baseline="0" dirty="0">
                <a:solidFill>
                  <a:srgbClr val="FF0000"/>
                </a:solidFill>
                <a:cs typeface="B Nazanin" panose="00000400000000000000" pitchFamily="2" charset="-78"/>
              </a:rPr>
              <a:t>،</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يك</a:t>
            </a:r>
            <a:r>
              <a:rPr lang="fa-IR" sz="2400" b="0" i="0" u="none" strike="noStrike" kern="100" baseline="0" dirty="0">
                <a:cs typeface="B Nazanin" panose="00000400000000000000" pitchFamily="2" charset="-78"/>
              </a:rPr>
              <a:t> توافق ساده بر سر </a:t>
            </a:r>
            <a:r>
              <a:rPr lang="fa-IR" sz="2400" b="0" i="0" u="none" strike="noStrike" kern="100" baseline="0" dirty="0" err="1">
                <a:cs typeface="B Nazanin" panose="00000400000000000000" pitchFamily="2" charset="-78"/>
              </a:rPr>
              <a:t>معيارهاي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پزشكي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يا</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زيست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شناختي</a:t>
            </a:r>
            <a:r>
              <a:rPr lang="fa-IR" sz="2400" b="0" i="0" u="none" strike="noStrike" kern="100" baseline="0" dirty="0">
                <a:cs typeface="B Nazanin" panose="00000400000000000000" pitchFamily="2" charset="-78"/>
              </a:rPr>
              <a:t> مرگ </a:t>
            </a:r>
            <a:r>
              <a:rPr lang="fa-IR" sz="2400" b="0" i="0" u="none" strike="noStrike" kern="100" baseline="0" dirty="0" err="1">
                <a:cs typeface="B Nazanin" panose="00000400000000000000" pitchFamily="2" charset="-78"/>
              </a:rPr>
              <a:t>نيست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بلكه</a:t>
            </a:r>
            <a:r>
              <a:rPr lang="fa-IR" sz="2400" b="0" i="0" u="none" strike="noStrike" kern="100" baseline="0" dirty="0">
                <a:cs typeface="B Nazanin" panose="00000400000000000000" pitchFamily="2" charset="-78"/>
              </a:rPr>
              <a:t> هم </a:t>
            </a:r>
            <a:r>
              <a:rPr lang="fa-IR" sz="2400" b="0" i="0" u="none" strike="noStrike" kern="100" baseline="0" dirty="0" err="1">
                <a:cs typeface="B Nazanin" panose="00000400000000000000" pitchFamily="2" charset="-78"/>
              </a:rPr>
              <a:t>چنين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يك</a:t>
            </a:r>
            <a:r>
              <a:rPr lang="fa-IR" sz="2400" b="0" i="0" u="none" strike="noStrike" kern="100" baseline="0" dirty="0">
                <a:cs typeface="B Nazanin" panose="00000400000000000000" pitchFamily="2" charset="-78"/>
              </a:rPr>
              <a:t> </a:t>
            </a:r>
            <a:r>
              <a:rPr lang="fa-IR" sz="2400" b="0" i="0" u="none" strike="noStrike" kern="100" baseline="0" dirty="0">
                <a:latin typeface="Calibri" panose="020F0502020204030204" pitchFamily="34" charset="0"/>
                <a:cs typeface="B Nazanin" panose="00000400000000000000" pitchFamily="2" charset="-78"/>
              </a:rPr>
              <a:t>"</a:t>
            </a:r>
            <a:r>
              <a:rPr lang="fa-IR" sz="2400" i="0" u="none" strike="noStrike" kern="100" baseline="0" dirty="0">
                <a:solidFill>
                  <a:srgbClr val="FF0000"/>
                </a:solidFill>
                <a:latin typeface="Calibri" panose="020F0502020204030204" pitchFamily="34" charset="0"/>
                <a:cs typeface="B Compset" panose="00000400000000000000" pitchFamily="2" charset="-78"/>
              </a:rPr>
              <a:t>صورت </a:t>
            </a:r>
            <a:r>
              <a:rPr lang="fa-IR" sz="2400" i="0" u="none" strike="noStrike" kern="100" baseline="0" dirty="0" err="1">
                <a:solidFill>
                  <a:srgbClr val="FF0000"/>
                </a:solidFill>
                <a:latin typeface="Calibri" panose="020F0502020204030204" pitchFamily="34" charset="0"/>
                <a:cs typeface="B Compset" panose="00000400000000000000" pitchFamily="2" charset="-78"/>
              </a:rPr>
              <a:t>بندي</a:t>
            </a:r>
            <a:r>
              <a:rPr lang="fa-IR" sz="2400" i="0" u="none" strike="noStrike" kern="100" baseline="0" dirty="0">
                <a:solidFill>
                  <a:srgbClr val="FF0000"/>
                </a:solidFill>
                <a:latin typeface="Calibri" panose="020F0502020204030204" pitchFamily="34" charset="0"/>
                <a:cs typeface="B Compset" panose="00000400000000000000" pitchFamily="2" charset="-78"/>
              </a:rPr>
              <a:t> </a:t>
            </a:r>
            <a:r>
              <a:rPr lang="en-US" sz="2400" i="0" u="none" strike="noStrike" kern="100" baseline="0" dirty="0">
                <a:solidFill>
                  <a:srgbClr val="FF0000"/>
                </a:solidFill>
                <a:latin typeface="Aptos Display" panose="020B0004020202020204" pitchFamily="34" charset="0"/>
                <a:cs typeface="B Compset" panose="00000400000000000000" pitchFamily="2" charset="-78"/>
              </a:rPr>
              <a:t>(Formulation)</a:t>
            </a:r>
            <a:r>
              <a:rPr lang="fa-IR" sz="2400" i="0" u="none" strike="noStrike" kern="100" baseline="0" dirty="0">
                <a:solidFill>
                  <a:srgbClr val="FF0000"/>
                </a:solidFill>
                <a:latin typeface="Aptos Display" panose="020B0004020202020204" pitchFamily="34" charset="0"/>
                <a:cs typeface="B Compset" panose="00000400000000000000" pitchFamily="2" charset="-78"/>
              </a:rPr>
              <a:t> </a:t>
            </a:r>
            <a:r>
              <a:rPr lang="fa-IR" sz="2400" i="0" u="none" strike="noStrike" kern="100" baseline="0" dirty="0" err="1">
                <a:solidFill>
                  <a:srgbClr val="FF0000"/>
                </a:solidFill>
                <a:latin typeface="Aptos Display" panose="020B0004020202020204" pitchFamily="34" charset="0"/>
                <a:cs typeface="B Compset" panose="00000400000000000000" pitchFamily="2" charset="-78"/>
              </a:rPr>
              <a:t>اجتماعي</a:t>
            </a:r>
            <a:r>
              <a:rPr lang="fa-IR" sz="2400" b="0" i="0" u="none" strike="noStrike" kern="100" baseline="0" dirty="0">
                <a:latin typeface="Calibri" panose="020F0502020204030204" pitchFamily="34" charset="0"/>
                <a:cs typeface="B Nazanin" panose="00000400000000000000" pitchFamily="2" charset="-78"/>
              </a:rPr>
              <a:t>" است. </a:t>
            </a:r>
          </a:p>
          <a:p>
            <a:pPr marR="0" lvl="0" rtl="1"/>
            <a:endParaRPr lang="fa-IR" sz="2400" b="0" i="0" u="none" strike="noStrike" kern="100" baseline="0" dirty="0">
              <a:latin typeface="Calibri" panose="020F0502020204030204" pitchFamily="34" charset="0"/>
              <a:cs typeface="B Nazanin" panose="00000400000000000000" pitchFamily="2" charset="-78"/>
            </a:endParaRPr>
          </a:p>
          <a:p>
            <a:pPr marR="0" lvl="0" rtl="1"/>
            <a:r>
              <a:rPr lang="fa-IR" sz="2400" b="1" i="0" u="none" strike="noStrike" kern="100" baseline="0" dirty="0">
                <a:cs typeface="B Nazanin" panose="00000400000000000000" pitchFamily="2" charset="-78"/>
              </a:rPr>
              <a:t>در </a:t>
            </a:r>
            <a:r>
              <a:rPr lang="fa-IR" sz="2400" b="1" i="0" u="none" strike="noStrike" kern="100" baseline="0" dirty="0" err="1">
                <a:cs typeface="B Nazanin" panose="00000400000000000000" pitchFamily="2" charset="-78"/>
              </a:rPr>
              <a:t>اين</a:t>
            </a:r>
            <a:r>
              <a:rPr lang="fa-IR" sz="2400" b="1" i="0" u="none" strike="noStrike" kern="100" baseline="0" dirty="0">
                <a:cs typeface="B Nazanin" panose="00000400000000000000" pitchFamily="2" charset="-78"/>
              </a:rPr>
              <a:t> رابطه </a:t>
            </a:r>
            <a:r>
              <a:rPr lang="fa-IR" sz="2400" b="1" i="0" u="none" strike="noStrike" kern="100" baseline="0" dirty="0" err="1">
                <a:cs typeface="B Nazanin" panose="00000400000000000000" pitchFamily="2" charset="-78"/>
              </a:rPr>
              <a:t>كارن</a:t>
            </a:r>
            <a:r>
              <a:rPr lang="fa-IR" sz="2400" b="1" i="0" u="none" strike="noStrike" kern="100" baseline="0" dirty="0">
                <a:cs typeface="B Nazanin" panose="00000400000000000000" pitchFamily="2" charset="-78"/>
              </a:rPr>
              <a:t> </a:t>
            </a:r>
            <a:r>
              <a:rPr lang="fa-IR" sz="2400" b="1" i="0" u="none" strike="noStrike" kern="100" baseline="0" dirty="0" err="1">
                <a:cs typeface="B Nazanin" panose="00000400000000000000" pitchFamily="2" charset="-78"/>
              </a:rPr>
              <a:t>گراويس</a:t>
            </a:r>
            <a:r>
              <a:rPr lang="fa-IR" sz="2400" b="1" i="0" u="none" strike="noStrike" kern="100" baseline="0" dirty="0">
                <a:cs typeface="B Nazanin" panose="00000400000000000000" pitchFamily="2" charset="-78"/>
              </a:rPr>
              <a:t>  می نویسد:</a:t>
            </a:r>
          </a:p>
          <a:p>
            <a:pPr marL="0" marR="0" lvl="0" indent="0" rtl="1">
              <a:buNone/>
            </a:pPr>
            <a:r>
              <a:rPr lang="fa-IR" sz="2400" b="0" i="0" u="none" strike="noStrike" kern="100" baseline="0" dirty="0">
                <a:latin typeface="Calibri" panose="020F0502020204030204" pitchFamily="34" charset="0"/>
                <a:cs typeface="B Nazanin" panose="00000400000000000000" pitchFamily="2" charset="-78"/>
              </a:rPr>
              <a:t> " </a:t>
            </a:r>
            <a:r>
              <a:rPr lang="fa-IR" sz="2400" b="0" i="0" u="none" strike="noStrike" kern="100" baseline="0" dirty="0" err="1">
                <a:latin typeface="Calibri" panose="020F0502020204030204" pitchFamily="34" charset="0"/>
                <a:cs typeface="B Nazanin" panose="00000400000000000000" pitchFamily="2" charset="-78"/>
              </a:rPr>
              <a:t>حتي</a:t>
            </a:r>
            <a:r>
              <a:rPr lang="fa-IR" sz="2400" b="0" i="0" u="none" strike="noStrike" kern="100" baseline="0" dirty="0">
                <a:latin typeface="Calibri" panose="020F0502020204030204" pitchFamily="34" charset="0"/>
                <a:cs typeface="B Nazanin" panose="00000400000000000000" pitchFamily="2" charset="-78"/>
              </a:rPr>
              <a:t> در فرهنگ </a:t>
            </a:r>
            <a:r>
              <a:rPr lang="fa-IR" sz="2400" b="0" i="0" u="none" strike="noStrike" kern="100" baseline="0" dirty="0" err="1">
                <a:latin typeface="Calibri" panose="020F0502020204030204" pitchFamily="34" charset="0"/>
                <a:cs typeface="B Nazanin" panose="00000400000000000000" pitchFamily="2" charset="-78"/>
              </a:rPr>
              <a:t>پيشافناوري</a:t>
            </a:r>
            <a:r>
              <a:rPr lang="fa-IR" sz="2400" b="0" i="0" u="none" strike="noStrike" kern="100" baseline="0" dirty="0">
                <a:latin typeface="Calibri" panose="020F0502020204030204" pitchFamily="34" charset="0"/>
                <a:cs typeface="B Nazanin" panose="00000400000000000000" pitchFamily="2" charset="-78"/>
              </a:rPr>
              <a:t>، استفاده از </a:t>
            </a:r>
            <a:r>
              <a:rPr lang="fa-IR" sz="2400" b="0" i="0" u="none" strike="noStrike" kern="100" baseline="0" dirty="0" err="1">
                <a:latin typeface="Calibri" panose="020F0502020204030204" pitchFamily="34" charset="0"/>
                <a:cs typeface="B Nazanin" panose="00000400000000000000" pitchFamily="2" charset="-78"/>
              </a:rPr>
              <a:t>معيارهاي</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سنتي</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قلبي</a:t>
            </a:r>
            <a:r>
              <a:rPr lang="fa-IR" sz="2400" b="0" i="0" u="none" strike="noStrike" kern="100" baseline="0" dirty="0">
                <a:latin typeface="Calibri" panose="020F0502020204030204" pitchFamily="34" charset="0"/>
                <a:cs typeface="B Nazanin" panose="00000400000000000000" pitchFamily="2" charset="-78"/>
              </a:rPr>
              <a:t> - </a:t>
            </a:r>
            <a:r>
              <a:rPr lang="fa-IR" sz="2400" b="0" i="0" u="none" strike="noStrike" kern="100" baseline="0" dirty="0" err="1">
                <a:latin typeface="Calibri" panose="020F0502020204030204" pitchFamily="34" charset="0"/>
                <a:cs typeface="B Nazanin" panose="00000400000000000000" pitchFamily="2" charset="-78"/>
              </a:rPr>
              <a:t>عروقي</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يك</a:t>
            </a:r>
            <a:r>
              <a:rPr lang="fa-IR" sz="2400" b="0" i="0" u="none" strike="noStrike" kern="100" baseline="0" dirty="0">
                <a:solidFill>
                  <a:srgbClr val="FF0000"/>
                </a:solidFill>
                <a:latin typeface="Calibri" panose="020F0502020204030204" pitchFamily="34" charset="0"/>
                <a:cs typeface="B Nazanin" panose="00000400000000000000" pitchFamily="2" charset="-78"/>
              </a:rPr>
              <a:t> انتخاب </a:t>
            </a:r>
            <a:r>
              <a:rPr lang="fa-IR" sz="2400" b="0" i="0" u="none" strike="noStrike" kern="100" baseline="0" dirty="0">
                <a:latin typeface="Calibri" panose="020F0502020204030204" pitchFamily="34" charset="0"/>
                <a:cs typeface="B Nazanin" panose="00000400000000000000" pitchFamily="2" charset="-78"/>
              </a:rPr>
              <a:t>بود، </a:t>
            </a:r>
            <a:r>
              <a:rPr lang="fa-IR" sz="2400" b="0" i="0" u="none" strike="noStrike" kern="100" baseline="0" dirty="0" err="1">
                <a:latin typeface="Calibri" panose="020F0502020204030204" pitchFamily="34" charset="0"/>
                <a:cs typeface="B Nazanin" panose="00000400000000000000" pitchFamily="2" charset="-78"/>
              </a:rPr>
              <a:t>يعني</a:t>
            </a:r>
            <a:r>
              <a:rPr lang="fa-IR" sz="2400" b="0" i="0" u="none" strike="noStrike" kern="100" baseline="0" dirty="0">
                <a:latin typeface="Calibri" panose="020F0502020204030204" pitchFamily="34" charset="0"/>
                <a:cs typeface="B Nazanin" panose="00000400000000000000" pitchFamily="2" charset="-78"/>
              </a:rPr>
              <a:t> </a:t>
            </a:r>
            <a:r>
              <a:rPr lang="fa-IR" sz="2400" b="1" i="0" u="none" strike="noStrike" kern="100" baseline="0" dirty="0">
                <a:latin typeface="Calibri" panose="020F0502020204030204" pitchFamily="34" charset="0"/>
                <a:cs typeface="B Compset" panose="00000400000000000000" pitchFamily="2" charset="-78"/>
              </a:rPr>
              <a:t>بار </a:t>
            </a:r>
            <a:r>
              <a:rPr lang="fa-IR" sz="2400" b="1" i="0" u="none" strike="noStrike" kern="100" baseline="0" dirty="0" err="1">
                <a:latin typeface="Calibri" panose="020F0502020204030204" pitchFamily="34" charset="0"/>
                <a:cs typeface="B Compset" panose="00000400000000000000" pitchFamily="2" charset="-78"/>
              </a:rPr>
              <a:t>كردن</a:t>
            </a:r>
            <a:r>
              <a:rPr lang="fa-IR" sz="2400" b="1" i="0" u="none" strike="noStrike" kern="100" baseline="0" dirty="0">
                <a:latin typeface="Calibri" panose="020F0502020204030204" pitchFamily="34" charset="0"/>
                <a:cs typeface="B Compset" panose="00000400000000000000" pitchFamily="2" charset="-78"/>
              </a:rPr>
              <a:t> </a:t>
            </a:r>
            <a:r>
              <a:rPr lang="fa-IR" sz="2400" b="1" i="0" u="none" strike="noStrike" kern="100" baseline="0" dirty="0">
                <a:solidFill>
                  <a:srgbClr val="FF0000"/>
                </a:solidFill>
                <a:latin typeface="Calibri" panose="020F0502020204030204" pitchFamily="34" charset="0"/>
                <a:cs typeface="B Compset" panose="00000400000000000000" pitchFamily="2" charset="-78"/>
              </a:rPr>
              <a:t>ارزشها بر داده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هاي</a:t>
            </a:r>
            <a:r>
              <a:rPr lang="fa-IR" sz="2400" b="1" i="0" u="none" strike="noStrike" kern="100" baseline="0" dirty="0">
                <a:solidFill>
                  <a:srgbClr val="FF0000"/>
                </a:solidFill>
                <a:latin typeface="Calibri" panose="020F0502020204030204" pitchFamily="34" charset="0"/>
                <a:cs typeface="B Compset" panose="00000400000000000000" pitchFamily="2" charset="-78"/>
              </a:rPr>
              <a:t>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زيست</a:t>
            </a:r>
            <a:r>
              <a:rPr lang="fa-IR" sz="2400" b="1" i="0" u="none" strike="noStrike" kern="100" baseline="0" dirty="0">
                <a:solidFill>
                  <a:srgbClr val="FF0000"/>
                </a:solidFill>
                <a:latin typeface="Calibri" panose="020F0502020204030204" pitchFamily="34" charset="0"/>
                <a:cs typeface="B Compset" panose="00000400000000000000" pitchFamily="2" charset="-78"/>
              </a:rPr>
              <a:t>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شناختي</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اين</a:t>
            </a:r>
            <a:r>
              <a:rPr lang="fa-IR" sz="2400" b="0" i="0" u="none" strike="noStrike" kern="100" baseline="0" dirty="0">
                <a:latin typeface="Calibri" panose="020F0502020204030204" pitchFamily="34" charset="0"/>
                <a:cs typeface="B Nazanin" panose="00000400000000000000" pitchFamily="2" charset="-78"/>
              </a:rPr>
              <a:t> انتخاب </a:t>
            </a:r>
            <a:r>
              <a:rPr lang="fa-IR" sz="2400" b="0" i="0" u="none" strike="noStrike" kern="100" baseline="0" dirty="0" err="1">
                <a:latin typeface="Calibri" panose="020F0502020204030204" pitchFamily="34" charset="0"/>
                <a:cs typeface="B Nazanin" panose="00000400000000000000" pitchFamily="2" charset="-78"/>
              </a:rPr>
              <a:t>مبتني</a:t>
            </a:r>
            <a:r>
              <a:rPr lang="fa-IR" sz="2400" b="0" i="0" u="none" strike="noStrike" kern="100" baseline="0" dirty="0">
                <a:latin typeface="Calibri" panose="020F0502020204030204" pitchFamily="34" charset="0"/>
                <a:cs typeface="B Nazanin" panose="00000400000000000000" pitchFamily="2" charset="-78"/>
              </a:rPr>
              <a:t> بود بر </a:t>
            </a:r>
            <a:r>
              <a:rPr lang="fa-IR" sz="2400" b="0" i="0" u="none" strike="noStrike" kern="100" baseline="0" dirty="0" err="1">
                <a:latin typeface="Calibri" panose="020F0502020204030204" pitchFamily="34" charset="0"/>
                <a:cs typeface="B Nazanin" panose="00000400000000000000" pitchFamily="2" charset="-78"/>
              </a:rPr>
              <a:t>تصميمي</a:t>
            </a:r>
            <a:r>
              <a:rPr lang="fa-IR" sz="2400" b="0" i="0" u="none" strike="noStrike" kern="100" baseline="0" dirty="0">
                <a:latin typeface="Calibri" panose="020F0502020204030204" pitchFamily="34" charset="0"/>
                <a:cs typeface="B Nazanin" panose="00000400000000000000" pitchFamily="2" charset="-78"/>
              </a:rPr>
              <a:t> در مورد </a:t>
            </a:r>
            <a:r>
              <a:rPr lang="fa-IR" sz="2400" b="0" i="0" u="none" strike="noStrike" kern="100" baseline="0" dirty="0" err="1">
                <a:latin typeface="Calibri" panose="020F0502020204030204" pitchFamily="34" charset="0"/>
                <a:cs typeface="B Nazanin" panose="00000400000000000000" pitchFamily="2" charset="-78"/>
              </a:rPr>
              <a:t>اين</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كه</a:t>
            </a:r>
            <a:r>
              <a:rPr lang="fa-IR" sz="2400" b="0" i="0" u="none" strike="noStrike" kern="100" baseline="0" dirty="0">
                <a:latin typeface="Calibri" panose="020F0502020204030204" pitchFamily="34" charset="0"/>
                <a:cs typeface="B Nazanin" panose="00000400000000000000" pitchFamily="2" charset="-78"/>
              </a:rPr>
              <a:t>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كدام</a:t>
            </a:r>
            <a:r>
              <a:rPr lang="fa-IR" sz="2400" b="1" i="0" u="none" strike="noStrike" kern="100" baseline="0" dirty="0">
                <a:solidFill>
                  <a:srgbClr val="FF0000"/>
                </a:solidFill>
                <a:latin typeface="Calibri" panose="020F0502020204030204" pitchFamily="34" charset="0"/>
                <a:cs typeface="B Compset" panose="00000400000000000000" pitchFamily="2" charset="-78"/>
              </a:rPr>
              <a:t>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عملكرد</a:t>
            </a:r>
            <a:r>
              <a:rPr lang="fa-IR" sz="2400" b="1" i="0" u="none" strike="noStrike" kern="100" baseline="0" dirty="0">
                <a:solidFill>
                  <a:srgbClr val="FF0000"/>
                </a:solidFill>
                <a:latin typeface="Calibri" panose="020F0502020204030204" pitchFamily="34" charset="0"/>
                <a:cs typeface="B Compset" panose="00000400000000000000" pitchFamily="2" charset="-78"/>
              </a:rPr>
              <a:t>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داراي</a:t>
            </a:r>
            <a:r>
              <a:rPr lang="fa-IR" sz="2400" b="1" i="0" u="none" strike="noStrike" kern="100" baseline="0" dirty="0">
                <a:solidFill>
                  <a:srgbClr val="FF0000"/>
                </a:solidFill>
                <a:latin typeface="Calibri" panose="020F0502020204030204" pitchFamily="34" charset="0"/>
                <a:cs typeface="B Compset" panose="00000400000000000000" pitchFamily="2" charset="-78"/>
              </a:rPr>
              <a:t>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اهميت</a:t>
            </a:r>
            <a:r>
              <a:rPr lang="fa-IR" sz="2400" b="1" i="0" u="none" strike="noStrike" kern="100" baseline="0" dirty="0">
                <a:solidFill>
                  <a:srgbClr val="FF0000"/>
                </a:solidFill>
                <a:latin typeface="Calibri" panose="020F0502020204030204" pitchFamily="34" charset="0"/>
                <a:cs typeface="B Compset" panose="00000400000000000000" pitchFamily="2" charset="-78"/>
              </a:rPr>
              <a:t> است</a:t>
            </a:r>
            <a:r>
              <a:rPr lang="fa-IR" sz="2400" b="0" i="0" u="none" strike="noStrike" kern="100" baseline="0" dirty="0">
                <a:latin typeface="Calibri" panose="020F0502020204030204" pitchFamily="34" charset="0"/>
                <a:cs typeface="B Nazanin" panose="00000400000000000000" pitchFamily="2" charset="-78"/>
              </a:rPr>
              <a:t>، و </a:t>
            </a:r>
            <a:r>
              <a:rPr lang="fa-IR" sz="2400" b="0" i="0" u="none" strike="noStrike" kern="100" baseline="0" dirty="0" err="1">
                <a:latin typeface="Calibri" panose="020F0502020204030204" pitchFamily="34" charset="0"/>
                <a:cs typeface="B Nazanin" panose="00000400000000000000" pitchFamily="2" charset="-78"/>
              </a:rPr>
              <a:t>اين</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يعني</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تصميمي</a:t>
            </a:r>
            <a:r>
              <a:rPr lang="fa-IR" sz="2400" b="0" i="0" u="none" strike="noStrike" kern="100" baseline="0" dirty="0">
                <a:latin typeface="Calibri" panose="020F0502020204030204" pitchFamily="34" charset="0"/>
                <a:cs typeface="B Nazanin" panose="00000400000000000000" pitchFamily="2" charset="-78"/>
              </a:rPr>
              <a:t> در مورد </a:t>
            </a:r>
            <a:r>
              <a:rPr lang="fa-IR" sz="2400" b="0" i="0" u="none" strike="noStrike" kern="100" baseline="0" dirty="0" err="1">
                <a:latin typeface="Calibri" panose="020F0502020204030204" pitchFamily="34" charset="0"/>
                <a:cs typeface="B Nazanin" panose="00000400000000000000" pitchFamily="2" charset="-78"/>
              </a:rPr>
              <a:t>اينكه</a:t>
            </a:r>
            <a:r>
              <a:rPr lang="fa-IR" sz="2400" b="0" i="0" u="none" strike="noStrike" kern="100" baseline="0" dirty="0">
                <a:latin typeface="Calibri" panose="020F0502020204030204" pitchFamily="34" charset="0"/>
                <a:cs typeface="B Nazanin" panose="00000400000000000000" pitchFamily="2" charset="-78"/>
              </a:rPr>
              <a:t> </a:t>
            </a:r>
            <a:r>
              <a:rPr lang="fa-IR" sz="2400" b="1" i="0" u="none" strike="noStrike" kern="100" baseline="0" dirty="0">
                <a:solidFill>
                  <a:srgbClr val="FF0000"/>
                </a:solidFill>
                <a:latin typeface="Calibri" panose="020F0502020204030204" pitchFamily="34" charset="0"/>
                <a:cs typeface="B Compset" panose="00000400000000000000" pitchFamily="2" charset="-78"/>
              </a:rPr>
              <a:t>چه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چيزي</a:t>
            </a:r>
            <a:r>
              <a:rPr lang="fa-IR" sz="2400" b="1" i="0" u="none" strike="noStrike" kern="100" baseline="0" dirty="0">
                <a:solidFill>
                  <a:srgbClr val="FF0000"/>
                </a:solidFill>
                <a:latin typeface="Calibri" panose="020F0502020204030204" pitchFamily="34" charset="0"/>
                <a:cs typeface="B Compset" panose="00000400000000000000" pitchFamily="2" charset="-78"/>
              </a:rPr>
              <a:t>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اهميتي</a:t>
            </a:r>
            <a:r>
              <a:rPr lang="fa-IR" sz="2400" b="1" i="0" u="none" strike="noStrike" kern="100" baseline="0" dirty="0">
                <a:solidFill>
                  <a:srgbClr val="FF0000"/>
                </a:solidFill>
                <a:latin typeface="Calibri" panose="020F0502020204030204" pitchFamily="34" charset="0"/>
                <a:cs typeface="B Compset" panose="00000400000000000000" pitchFamily="2" charset="-78"/>
              </a:rPr>
              <a:t>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جوهري</a:t>
            </a:r>
            <a:r>
              <a:rPr lang="fa-IR" sz="2400" b="1" i="0" u="none" strike="noStrike" kern="100" baseline="0" dirty="0">
                <a:solidFill>
                  <a:srgbClr val="FF0000"/>
                </a:solidFill>
                <a:latin typeface="Calibri" panose="020F0502020204030204" pitchFamily="34" charset="0"/>
                <a:cs typeface="B Compset" panose="00000400000000000000" pitchFamily="2" charset="-78"/>
              </a:rPr>
              <a:t>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براي</a:t>
            </a:r>
            <a:r>
              <a:rPr lang="fa-IR" sz="2400" b="1" i="0" u="none" strike="noStrike" kern="100" baseline="0" dirty="0">
                <a:solidFill>
                  <a:srgbClr val="FF0000"/>
                </a:solidFill>
                <a:latin typeface="Calibri" panose="020F0502020204030204" pitchFamily="34" charset="0"/>
                <a:cs typeface="B Compset" panose="00000400000000000000" pitchFamily="2" charset="-78"/>
              </a:rPr>
              <a:t>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ماهيت</a:t>
            </a:r>
            <a:r>
              <a:rPr lang="fa-IR" sz="2400" b="1" i="0" u="none" strike="noStrike" kern="100" baseline="0" dirty="0">
                <a:solidFill>
                  <a:srgbClr val="FF0000"/>
                </a:solidFill>
                <a:latin typeface="Calibri" panose="020F0502020204030204" pitchFamily="34" charset="0"/>
                <a:cs typeface="B Compset" panose="00000400000000000000" pitchFamily="2" charset="-78"/>
              </a:rPr>
              <a:t> موجود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انساني</a:t>
            </a:r>
            <a:r>
              <a:rPr lang="fa-IR" sz="2400" b="1" i="0" u="none" strike="noStrike" kern="100" baseline="0" dirty="0">
                <a:solidFill>
                  <a:srgbClr val="FF0000"/>
                </a:solidFill>
                <a:latin typeface="Calibri" panose="020F0502020204030204" pitchFamily="34" charset="0"/>
                <a:cs typeface="B Compset" panose="00000400000000000000" pitchFamily="2" charset="-78"/>
              </a:rPr>
              <a:t> دارد</a:t>
            </a:r>
            <a:r>
              <a:rPr lang="fa-IR" sz="2400" b="0" i="0" u="none" strike="noStrike" kern="100" baseline="0" dirty="0">
                <a:latin typeface="Calibri" panose="020F0502020204030204" pitchFamily="34" charset="0"/>
                <a:cs typeface="B Nazanin" panose="00000400000000000000" pitchFamily="2" charset="-78"/>
              </a:rPr>
              <a:t>، به </a:t>
            </a:r>
            <a:r>
              <a:rPr lang="fa-IR" sz="2400" b="0" i="0" u="none" strike="noStrike" kern="100" baseline="0" dirty="0" err="1">
                <a:latin typeface="Calibri" panose="020F0502020204030204" pitchFamily="34" charset="0"/>
                <a:cs typeface="B Nazanin" panose="00000400000000000000" pitchFamily="2" charset="-78"/>
              </a:rPr>
              <a:t>نحوي</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solidFill>
                  <a:srgbClr val="FF0000"/>
                </a:solidFill>
                <a:latin typeface="Calibri" panose="020F0502020204030204" pitchFamily="34" charset="0"/>
                <a:cs typeface="B Nazanin" panose="00000400000000000000" pitchFamily="2" charset="-78"/>
              </a:rPr>
              <a:t>كه</a:t>
            </a:r>
            <a:r>
              <a:rPr lang="fa-IR" sz="2400" b="0" i="0" u="none" strike="noStrike" kern="100" baseline="0" dirty="0">
                <a:solidFill>
                  <a:srgbClr val="FF0000"/>
                </a:solidFill>
                <a:latin typeface="Calibri" panose="020F0502020204030204" pitchFamily="34" charset="0"/>
                <a:cs typeface="B Nazanin" panose="00000400000000000000" pitchFamily="2" charset="-78"/>
              </a:rPr>
              <a:t> توقف </a:t>
            </a:r>
            <a:r>
              <a:rPr lang="fa-IR" sz="2400" b="0" i="0" u="none" strike="noStrike" kern="100" baseline="0" dirty="0" err="1">
                <a:solidFill>
                  <a:srgbClr val="FF0000"/>
                </a:solidFill>
                <a:latin typeface="Calibri" panose="020F0502020204030204" pitchFamily="34" charset="0"/>
                <a:cs typeface="B Nazanin" panose="00000400000000000000" pitchFamily="2" charset="-78"/>
              </a:rPr>
              <a:t>غيرقابل</a:t>
            </a:r>
            <a:r>
              <a:rPr lang="fa-IR" sz="2400" b="0" i="0" u="none" strike="noStrike" kern="100" baseline="0" dirty="0">
                <a:solidFill>
                  <a:srgbClr val="FF0000"/>
                </a:solidFill>
                <a:latin typeface="Calibri" panose="020F0502020204030204" pitchFamily="34" charset="0"/>
                <a:cs typeface="B Nazanin" panose="00000400000000000000" pitchFamily="2" charset="-78"/>
              </a:rPr>
              <a:t> بازگشت آن ماهیت</a:t>
            </a:r>
            <a:r>
              <a:rPr lang="fa-IR" sz="2400" b="0" i="0" u="none" strike="noStrike" kern="100" baseline="0" dirty="0">
                <a:latin typeface="Calibri" panose="020F0502020204030204" pitchFamily="34" charset="0"/>
                <a:cs typeface="B Nazanin" panose="00000400000000000000" pitchFamily="2" charset="-78"/>
              </a:rPr>
              <a:t>، همان مرگ انسان است؟"  </a:t>
            </a:r>
          </a:p>
          <a:p>
            <a:pPr marL="0" marR="0" lvl="0" indent="0" rtl="1">
              <a:buNone/>
            </a:pPr>
            <a:r>
              <a:rPr lang="fa-IR" sz="2400" b="0" i="0" u="none" strike="noStrike" kern="100" baseline="0" dirty="0">
                <a:latin typeface="Calibri" panose="020F0502020204030204" pitchFamily="34" charset="0"/>
                <a:cs typeface="B Nazanin" panose="00000400000000000000" pitchFamily="2" charset="-78"/>
              </a:rPr>
              <a:t>( خلاصه آن چیه ماهیتی در وجود انسان است که اگر آن ماهیت نباشد، انسان زنده محسوب </a:t>
            </a:r>
            <a:r>
              <a:rPr lang="fa-IR" sz="2400" b="0" i="0" u="none" strike="noStrike" kern="100" baseline="0" dirty="0" err="1">
                <a:latin typeface="Calibri" panose="020F0502020204030204" pitchFamily="34" charset="0"/>
                <a:cs typeface="B Nazanin" panose="00000400000000000000" pitchFamily="2" charset="-78"/>
              </a:rPr>
              <a:t>نمی</a:t>
            </a:r>
            <a:r>
              <a:rPr lang="fa-IR" sz="2400" b="0" i="0" u="none" strike="noStrike" kern="100" baseline="0" dirty="0">
                <a:latin typeface="Calibri" panose="020F0502020204030204" pitchFamily="34" charset="0"/>
                <a:cs typeface="B Nazanin" panose="00000400000000000000" pitchFamily="2" charset="-78"/>
              </a:rPr>
              <a:t> شود)</a:t>
            </a:r>
            <a:endParaRPr lang="en-US" sz="2400" b="0" i="0" u="none" strike="noStrike" kern="100" baseline="0" dirty="0">
              <a:latin typeface="Calibri" panose="020F0502020204030204" pitchFamily="34" charset="0"/>
              <a:cs typeface="B Nazanin" panose="00000400000000000000" pitchFamily="2" charset="-78"/>
            </a:endParaRPr>
          </a:p>
        </p:txBody>
      </p:sp>
      <p:sp>
        <p:nvSpPr>
          <p:cNvPr id="4" name="Footer Placeholder 3">
            <a:extLst>
              <a:ext uri="{FF2B5EF4-FFF2-40B4-BE49-F238E27FC236}">
                <a16:creationId xmlns:a16="http://schemas.microsoft.com/office/drawing/2014/main" id="{4D081C7A-3682-8EA1-2CB7-B85EB9E34E7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41296382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9F65-8E61-49F1-C2DB-837DF5C2197A}"/>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اخلاق: صورت </a:t>
            </a:r>
            <a:r>
              <a:rPr lang="fa-IR" b="0" i="0" u="none" strike="noStrike" kern="100" baseline="0" dirty="0" err="1">
                <a:solidFill>
                  <a:srgbClr val="7030A0"/>
                </a:solidFill>
                <a:cs typeface="B Titr" panose="00000700000000000000" pitchFamily="2" charset="-78"/>
              </a:rPr>
              <a:t>بندي</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اجتماعي</a:t>
            </a:r>
            <a:r>
              <a:rPr lang="fa-IR" b="0" i="0" u="none" strike="noStrike" kern="100" baseline="0" dirty="0">
                <a:solidFill>
                  <a:srgbClr val="7030A0"/>
                </a:solidFill>
                <a:cs typeface="B Titr" panose="00000700000000000000" pitchFamily="2" charset="-78"/>
              </a:rPr>
              <a:t>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98BD4836-ED52-2A4A-799E-4A613337B5B3}"/>
              </a:ext>
            </a:extLst>
          </p:cNvPr>
          <p:cNvSpPr>
            <a:spLocks noGrp="1"/>
          </p:cNvSpPr>
          <p:nvPr>
            <p:ph type="body" idx="1"/>
          </p:nvPr>
        </p:nvSpPr>
        <p:spPr/>
        <p:txBody>
          <a:bodyPr>
            <a:normAutofit lnSpcReduction="10000"/>
          </a:bodyPr>
          <a:lstStyle/>
          <a:p>
            <a:pPr marR="0" lvl="0" rtl="1"/>
            <a:r>
              <a:rPr lang="fa-IR" sz="2400" b="0" i="0" u="none" strike="noStrike" kern="100" baseline="0" dirty="0">
                <a:cs typeface="B Nazanin" panose="00000400000000000000" pitchFamily="2" charset="-78"/>
              </a:rPr>
              <a:t>مرگ در</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پزشكي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هنگامي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كاملا</a:t>
            </a:r>
            <a:r>
              <a:rPr lang="fa-IR" sz="2400" b="0" i="0" u="none" strike="noStrike" kern="100" baseline="0" dirty="0" err="1">
                <a:latin typeface="Arial" panose="020B0604020202020204" pitchFamily="34" charset="0"/>
                <a:cs typeface="B Nazanin" panose="00000400000000000000" pitchFamily="2" charset="-78"/>
              </a:rPr>
              <a:t>ﹰ</a:t>
            </a:r>
            <a:r>
              <a:rPr lang="fa-IR" sz="2400" b="0" i="0" u="none" strike="noStrike" kern="100" baseline="0" dirty="0">
                <a:latin typeface="Arial" panose="020B0604020202020204" pitchFamily="34" charset="0"/>
                <a:cs typeface="B Nazanin" panose="00000400000000000000" pitchFamily="2" charset="-78"/>
              </a:rPr>
              <a:t> واقع شده است </a:t>
            </a:r>
            <a:r>
              <a:rPr lang="fa-IR" sz="2400" b="0" i="0" u="none" strike="noStrike" kern="100" baseline="0" dirty="0" err="1">
                <a:latin typeface="Arial" panose="020B0604020202020204" pitchFamily="34" charset="0"/>
                <a:cs typeface="B Nazanin" panose="00000400000000000000" pitchFamily="2" charset="-78"/>
              </a:rPr>
              <a:t>كه</a:t>
            </a:r>
            <a:r>
              <a:rPr lang="fa-IR" sz="2400" b="0" i="0" u="none" strike="noStrike" kern="100" baseline="0" dirty="0">
                <a:latin typeface="Arial" panose="020B0604020202020204" pitchFamily="34" charset="0"/>
                <a:cs typeface="B Nazanin" panose="00000400000000000000" pitchFamily="2" charset="-78"/>
              </a:rPr>
              <a:t> </a:t>
            </a:r>
            <a:r>
              <a:rPr lang="fa-IR" sz="2400" b="1" i="0" u="none" strike="noStrike" kern="100" baseline="0" dirty="0">
                <a:solidFill>
                  <a:srgbClr val="FF0000"/>
                </a:solidFill>
                <a:latin typeface="Arial" panose="020B0604020202020204" pitchFamily="34" charset="0"/>
                <a:cs typeface="B Compset" panose="00000400000000000000" pitchFamily="2" charset="-78"/>
              </a:rPr>
              <a:t>فقدان </a:t>
            </a:r>
            <a:r>
              <a:rPr lang="fa-IR" sz="2400" b="1" i="0" u="none" strike="noStrike" kern="100" baseline="0" dirty="0" err="1">
                <a:solidFill>
                  <a:srgbClr val="FF0000"/>
                </a:solidFill>
                <a:latin typeface="Arial" panose="020B0604020202020204" pitchFamily="34" charset="0"/>
                <a:cs typeface="B Compset" panose="00000400000000000000" pitchFamily="2" charset="-78"/>
              </a:rPr>
              <a:t>كامل</a:t>
            </a:r>
            <a:r>
              <a:rPr lang="fa-IR" sz="2400" b="1" i="0" u="none" strike="noStrike" kern="100" baseline="0" dirty="0">
                <a:solidFill>
                  <a:srgbClr val="FF0000"/>
                </a:solidFill>
                <a:latin typeface="Arial" panose="020B0604020202020204" pitchFamily="34" charset="0"/>
                <a:cs typeface="B Compset" panose="00000400000000000000" pitchFamily="2" charset="-78"/>
              </a:rPr>
              <a:t> و </a:t>
            </a:r>
            <a:r>
              <a:rPr lang="fa-IR" sz="2400" b="1" i="0" u="none" strike="noStrike" kern="100" baseline="0" dirty="0" err="1">
                <a:solidFill>
                  <a:srgbClr val="FF0000"/>
                </a:solidFill>
                <a:latin typeface="Arial" panose="020B0604020202020204" pitchFamily="34" charset="0"/>
                <a:cs typeface="B Compset" panose="00000400000000000000" pitchFamily="2" charset="-78"/>
              </a:rPr>
              <a:t>غير</a:t>
            </a:r>
            <a:r>
              <a:rPr lang="fa-IR" sz="2400" b="1" i="0" u="none" strike="noStrike" kern="100" baseline="0" dirty="0">
                <a:solidFill>
                  <a:srgbClr val="FF0000"/>
                </a:solidFill>
                <a:latin typeface="Arial" panose="020B0604020202020204" pitchFamily="34" charset="0"/>
                <a:cs typeface="B Compset" panose="00000400000000000000" pitchFamily="2" charset="-78"/>
              </a:rPr>
              <a:t> قابل بازگشت</a:t>
            </a:r>
            <a:r>
              <a:rPr lang="fa-IR" sz="2400" b="0" i="0" u="none" strike="noStrike" kern="100" baseline="0" dirty="0">
                <a:solidFill>
                  <a:srgbClr val="FF0000"/>
                </a:solidFill>
                <a:latin typeface="Arial" panose="020B0604020202020204" pitchFamily="34" charset="0"/>
                <a:cs typeface="B Nazanin" panose="00000400000000000000" pitchFamily="2" charset="-78"/>
              </a:rPr>
              <a:t> </a:t>
            </a:r>
            <a:r>
              <a:rPr lang="fa-IR" sz="2400" kern="100" dirty="0" err="1"/>
              <a:t>اين</a:t>
            </a:r>
            <a:r>
              <a:rPr lang="fa-IR" sz="2400" kern="100" dirty="0"/>
              <a:t> موارد رخ داده باشد:</a:t>
            </a:r>
          </a:p>
          <a:p>
            <a:pPr marL="457200" lvl="1" indent="0">
              <a:buNone/>
            </a:pPr>
            <a:r>
              <a:rPr lang="fa-IR" sz="2400" b="0" i="0" u="none" strike="noStrike" kern="100" baseline="0" dirty="0">
                <a:cs typeface="B Nazanin" panose="00000400000000000000" pitchFamily="2" charset="-78"/>
              </a:rPr>
              <a:t>(الف) گردش خون،  به عنوان </a:t>
            </a:r>
            <a:r>
              <a:rPr lang="fa-IR" sz="2400" b="0" i="0" u="none" strike="noStrike" kern="100" baseline="0" dirty="0" err="1">
                <a:cs typeface="B Nazanin" panose="00000400000000000000" pitchFamily="2" charset="-78"/>
              </a:rPr>
              <a:t>پيامد</a:t>
            </a:r>
            <a:r>
              <a:rPr lang="fa-IR" sz="2400" b="0" i="0" u="none" strike="noStrike" kern="100" baseline="0" dirty="0">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ايست</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قلبي</a:t>
            </a:r>
            <a:endParaRPr lang="fa-IR" sz="2400" b="1" i="0" u="none" strike="noStrike" kern="100" baseline="0" dirty="0">
              <a:solidFill>
                <a:srgbClr val="FF0000"/>
              </a:solidFill>
              <a:cs typeface="B Compset" panose="00000400000000000000" pitchFamily="2" charset="-78"/>
            </a:endParaRPr>
          </a:p>
          <a:p>
            <a:pPr marL="457200" lvl="1" indent="0">
              <a:buNone/>
            </a:pPr>
            <a:r>
              <a:rPr lang="fa-IR" sz="1800" b="0" i="0" u="none" strike="noStrike" kern="100" baseline="0" dirty="0" err="1">
                <a:cs typeface="B Nazanin" panose="00000400000000000000" pitchFamily="2" charset="-78"/>
              </a:rPr>
              <a:t>يا</a:t>
            </a:r>
            <a:r>
              <a:rPr lang="fa-IR" sz="1800" b="0" i="0" u="none" strike="noStrike" kern="100" baseline="0" dirty="0">
                <a:cs typeface="B Nazanin" panose="00000400000000000000" pitchFamily="2" charset="-78"/>
              </a:rPr>
              <a:t> </a:t>
            </a:r>
          </a:p>
          <a:p>
            <a:pPr marL="457200" lvl="1" indent="0">
              <a:buNone/>
            </a:pPr>
            <a:r>
              <a:rPr lang="fa-IR" sz="2400" b="0" i="0" u="none" strike="noStrike" kern="100" baseline="0" dirty="0">
                <a:cs typeface="B Nazanin" panose="00000400000000000000" pitchFamily="2" charset="-78"/>
              </a:rPr>
              <a:t>(ب) </a:t>
            </a:r>
            <a:r>
              <a:rPr lang="fa-IR" sz="2400" b="0" i="0" u="none" strike="noStrike" kern="100" baseline="0" dirty="0" err="1">
                <a:cs typeface="B Nazanin" panose="00000400000000000000" pitchFamily="2" charset="-78"/>
              </a:rPr>
              <a:t>عملكرد</a:t>
            </a:r>
            <a:r>
              <a:rPr lang="fa-IR" sz="2400" b="0" i="0" u="none" strike="noStrike" kern="100" baseline="0" dirty="0">
                <a:cs typeface="B Nazanin" panose="00000400000000000000" pitchFamily="2" charset="-78"/>
              </a:rPr>
              <a:t> مغز،  به عنوان </a:t>
            </a:r>
            <a:r>
              <a:rPr lang="fa-IR" sz="2400" b="0" i="0" u="none" strike="noStrike" kern="100" baseline="0" dirty="0" err="1">
                <a:cs typeface="B Nazanin" panose="00000400000000000000" pitchFamily="2" charset="-78"/>
              </a:rPr>
              <a:t>پيامد</a:t>
            </a:r>
            <a:r>
              <a:rPr lang="fa-IR" sz="2400" b="0" i="0" u="none" strike="noStrike" kern="100" baseline="0" dirty="0">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ايست</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مغزي</a:t>
            </a:r>
            <a:endParaRPr lang="fa-IR" sz="2400" b="1" i="0" u="none" strike="noStrike" kern="100" baseline="0" dirty="0">
              <a:solidFill>
                <a:srgbClr val="FF0000"/>
              </a:solidFill>
              <a:cs typeface="B Compset" panose="00000400000000000000" pitchFamily="2" charset="-78"/>
            </a:endParaRPr>
          </a:p>
          <a:p>
            <a:pPr marL="457200" lvl="1" indent="0">
              <a:buNone/>
            </a:pPr>
            <a:endParaRPr lang="fa-IR" sz="2400" b="1" i="0" u="none" strike="noStrike" kern="100" baseline="0" dirty="0">
              <a:solidFill>
                <a:srgbClr val="FF0000"/>
              </a:solidFill>
              <a:cs typeface="B Compset" panose="00000400000000000000" pitchFamily="2" charset="-78"/>
            </a:endParaRPr>
          </a:p>
          <a:p>
            <a:pPr marR="0" lvl="0" rtl="1"/>
            <a:r>
              <a:rPr lang="fa-IR" sz="2400" b="1" kern="100" dirty="0"/>
              <a:t>مفهوم </a:t>
            </a:r>
            <a:r>
              <a:rPr lang="fa-IR" sz="2400" b="1" kern="100" dirty="0">
                <a:solidFill>
                  <a:srgbClr val="FF0000"/>
                </a:solidFill>
              </a:rPr>
              <a:t>مرگ </a:t>
            </a:r>
            <a:r>
              <a:rPr lang="fa-IR" sz="2400" b="1" kern="100" dirty="0" err="1">
                <a:solidFill>
                  <a:srgbClr val="FF0000"/>
                </a:solidFill>
              </a:rPr>
              <a:t>مغزي</a:t>
            </a:r>
            <a:r>
              <a:rPr lang="fa-IR" sz="2400" b="1" kern="100" dirty="0">
                <a:solidFill>
                  <a:srgbClr val="FF0000"/>
                </a:solidFill>
              </a:rPr>
              <a:t> </a:t>
            </a:r>
            <a:r>
              <a:rPr lang="fa-IR" sz="2400" b="1" kern="100" dirty="0"/>
              <a:t>مورد </a:t>
            </a:r>
            <a:r>
              <a:rPr lang="fa-IR" sz="2400" b="1" kern="100" dirty="0" err="1"/>
              <a:t>اين</a:t>
            </a:r>
            <a:r>
              <a:rPr lang="fa-IR" sz="2400" b="1" kern="100" dirty="0"/>
              <a:t> </a:t>
            </a:r>
            <a:r>
              <a:rPr lang="fa-IR" sz="2400" b="1" kern="100" dirty="0">
                <a:solidFill>
                  <a:srgbClr val="FF0000"/>
                </a:solidFill>
              </a:rPr>
              <a:t>انتقاد</a:t>
            </a:r>
            <a:r>
              <a:rPr lang="fa-IR" sz="2400" b="1" kern="100" dirty="0"/>
              <a:t> قرار گرفته است </a:t>
            </a:r>
            <a:r>
              <a:rPr lang="fa-IR" sz="2400" b="1" kern="100" dirty="0" err="1"/>
              <a:t>كه</a:t>
            </a:r>
            <a:r>
              <a:rPr lang="fa-IR" sz="2400" b="1" kern="100" dirty="0"/>
              <a:t>:</a:t>
            </a:r>
          </a:p>
          <a:p>
            <a:pPr marL="0" marR="0" lvl="0" indent="0" rtl="1">
              <a:buNone/>
            </a:pPr>
            <a:r>
              <a:rPr lang="fa-IR" sz="2400" kern="100" dirty="0"/>
              <a:t> در واقع مرگ مغزی، یک </a:t>
            </a:r>
            <a:r>
              <a:rPr lang="fa-IR" sz="2400" kern="100" dirty="0" err="1">
                <a:solidFill>
                  <a:srgbClr val="FF0000"/>
                </a:solidFill>
              </a:rPr>
              <a:t>برساخت</a:t>
            </a:r>
            <a:r>
              <a:rPr lang="fa-IR" sz="2400" kern="100" dirty="0">
                <a:solidFill>
                  <a:srgbClr val="FF0000"/>
                </a:solidFill>
              </a:rPr>
              <a:t> </a:t>
            </a:r>
            <a:r>
              <a:rPr lang="fa-IR" sz="2400" kern="100" dirty="0" err="1">
                <a:solidFill>
                  <a:srgbClr val="FF0000"/>
                </a:solidFill>
              </a:rPr>
              <a:t>هاي</a:t>
            </a:r>
            <a:r>
              <a:rPr lang="fa-IR" sz="2400" kern="100" dirty="0">
                <a:solidFill>
                  <a:srgbClr val="FF0000"/>
                </a:solidFill>
              </a:rPr>
              <a:t> </a:t>
            </a:r>
            <a:r>
              <a:rPr lang="fa-IR" sz="2400" kern="100" dirty="0" err="1">
                <a:solidFill>
                  <a:srgbClr val="FF0000"/>
                </a:solidFill>
              </a:rPr>
              <a:t>اجتماعي</a:t>
            </a:r>
            <a:r>
              <a:rPr lang="fa-IR" sz="2400" kern="100" dirty="0">
                <a:solidFill>
                  <a:srgbClr val="FF0000"/>
                </a:solidFill>
              </a:rPr>
              <a:t> </a:t>
            </a:r>
            <a:r>
              <a:rPr lang="fa-IR" sz="2400" kern="100" dirty="0"/>
              <a:t>است </a:t>
            </a:r>
            <a:r>
              <a:rPr lang="fa-IR" sz="2400" kern="100" dirty="0" err="1"/>
              <a:t>كه</a:t>
            </a:r>
            <a:r>
              <a:rPr lang="fa-IR" sz="2400" kern="100" dirty="0"/>
              <a:t> در جهت خلق شده برای :</a:t>
            </a:r>
          </a:p>
          <a:p>
            <a:pPr marL="2286000" lvl="4" indent="-457200">
              <a:buFont typeface="+mj-lt"/>
              <a:buAutoNum type="arabicPeriod"/>
            </a:pPr>
            <a:r>
              <a:rPr lang="fa-IR" sz="2400" kern="100" dirty="0"/>
              <a:t>اهداف </a:t>
            </a:r>
            <a:r>
              <a:rPr lang="fa-IR" sz="2400" kern="100" dirty="0" err="1"/>
              <a:t>فايده</a:t>
            </a:r>
            <a:r>
              <a:rPr lang="fa-IR" sz="2400" kern="100" dirty="0"/>
              <a:t> گرایانه</a:t>
            </a:r>
          </a:p>
          <a:p>
            <a:pPr marL="2286000" lvl="4" indent="-457200">
              <a:buFont typeface="+mj-lt"/>
              <a:buAutoNum type="arabicPeriod"/>
            </a:pPr>
            <a:r>
              <a:rPr lang="fa-IR" sz="2400" kern="100" dirty="0" err="1"/>
              <a:t>براي</a:t>
            </a:r>
            <a:r>
              <a:rPr lang="fa-IR" sz="2400" kern="100" dirty="0"/>
              <a:t> اجازه دادن به پيوند اعضا</a:t>
            </a:r>
          </a:p>
          <a:p>
            <a:pPr marL="2286000" lvl="4" indent="-457200">
              <a:buFont typeface="+mj-lt"/>
              <a:buAutoNum type="arabicPeriod"/>
            </a:pPr>
            <a:endParaRPr lang="fa-IR" sz="2400" kern="100" dirty="0"/>
          </a:p>
          <a:p>
            <a:pPr marL="0" marR="0" lvl="0" indent="0" rtl="1">
              <a:buNone/>
            </a:pP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پيشرفت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علمي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مشروعيت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استدلال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تاريخي</a:t>
            </a:r>
            <a:r>
              <a:rPr lang="fa-IR" sz="2400" b="0" i="0" u="none" strike="noStrike" kern="100" baseline="0" dirty="0">
                <a:cs typeface="B Nazanin" panose="00000400000000000000" pitchFamily="2" charset="-78"/>
              </a:rPr>
              <a:t> را </a:t>
            </a:r>
            <a:r>
              <a:rPr lang="fa-IR" sz="2400" b="0" i="0" u="none" strike="noStrike" kern="100" baseline="0" dirty="0" err="1">
                <a:cs typeface="B Nazanin" panose="00000400000000000000" pitchFamily="2" charset="-78"/>
              </a:rPr>
              <a:t>فروكاسته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 </a:t>
            </a:r>
            <a:endParaRPr lang="en-US" sz="2400" b="0" i="0" u="none" strike="noStrike" kern="100" baseline="0" dirty="0">
              <a:cs typeface="B Nazanin" panose="00000400000000000000" pitchFamily="2" charset="-78"/>
            </a:endParaRPr>
          </a:p>
        </p:txBody>
      </p:sp>
      <p:sp>
        <p:nvSpPr>
          <p:cNvPr id="4" name="Callout: Left-Right Arrow 3">
            <a:extLst>
              <a:ext uri="{FF2B5EF4-FFF2-40B4-BE49-F238E27FC236}">
                <a16:creationId xmlns:a16="http://schemas.microsoft.com/office/drawing/2014/main" id="{B9CAD2FE-73E9-B62B-E87B-CEB1586D4F7C}"/>
              </a:ext>
            </a:extLst>
          </p:cNvPr>
          <p:cNvSpPr/>
          <p:nvPr/>
        </p:nvSpPr>
        <p:spPr>
          <a:xfrm>
            <a:off x="1225296" y="2496312"/>
            <a:ext cx="3547872" cy="822960"/>
          </a:xfrm>
          <a:prstGeom prst="lef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fa-IR" b="1" dirty="0">
                <a:solidFill>
                  <a:srgbClr val="FFFF00"/>
                </a:solidFill>
                <a:cs typeface="B Nazanin" panose="00000400000000000000" pitchFamily="2" charset="-78"/>
              </a:rPr>
              <a:t>مرگ از منظر پزشکی و اجتماعی</a:t>
            </a:r>
          </a:p>
        </p:txBody>
      </p:sp>
      <p:sp>
        <p:nvSpPr>
          <p:cNvPr id="5" name="Footer Placeholder 4">
            <a:extLst>
              <a:ext uri="{FF2B5EF4-FFF2-40B4-BE49-F238E27FC236}">
                <a16:creationId xmlns:a16="http://schemas.microsoft.com/office/drawing/2014/main" id="{D431B7BF-8CB2-C85F-8360-E8722056F02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6589208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D268-9DE7-A153-3044-BC4C3A7D1894}"/>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اخلاق: صورت بندي پزشكي -  زيست شناختي   </a:t>
            </a:r>
          </a:p>
        </p:txBody>
      </p:sp>
      <p:sp>
        <p:nvSpPr>
          <p:cNvPr id="3" name="Text Placeholder 2">
            <a:extLst>
              <a:ext uri="{FF2B5EF4-FFF2-40B4-BE49-F238E27FC236}">
                <a16:creationId xmlns:a16="http://schemas.microsoft.com/office/drawing/2014/main" id="{6F21730F-0807-88F4-7D95-B9199A8EF0DD}"/>
              </a:ext>
            </a:extLst>
          </p:cNvPr>
          <p:cNvSpPr>
            <a:spLocks noGrp="1"/>
          </p:cNvSpPr>
          <p:nvPr>
            <p:ph type="body" idx="1"/>
          </p:nvPr>
        </p:nvSpPr>
        <p:spPr/>
        <p:txBody>
          <a:bodyPr>
            <a:normAutofit/>
          </a:bodyPr>
          <a:lstStyle/>
          <a:p>
            <a:pPr marR="0" lvl="0" rtl="1"/>
            <a:r>
              <a:rPr lang="fa-IR" sz="2400" b="1" i="0" u="none" strike="noStrike" kern="100" baseline="0" dirty="0" err="1">
                <a:solidFill>
                  <a:srgbClr val="FF0000"/>
                </a:solidFill>
                <a:cs typeface="B Compset" panose="00000400000000000000" pitchFamily="2" charset="-78"/>
              </a:rPr>
              <a:t>تعريف</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هاي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قلبي</a:t>
            </a:r>
            <a:r>
              <a:rPr lang="fa-IR" sz="2400" b="1" i="0" u="none" strike="noStrike" kern="100" baseline="0" dirty="0">
                <a:solidFill>
                  <a:srgbClr val="FF0000"/>
                </a:solidFill>
                <a:cs typeface="B Compset" panose="00000400000000000000" pitchFamily="2" charset="-78"/>
              </a:rPr>
              <a:t> - </a:t>
            </a:r>
            <a:r>
              <a:rPr lang="fa-IR" sz="2400" b="1" i="0" u="none" strike="noStrike" kern="100" baseline="0" dirty="0" err="1">
                <a:solidFill>
                  <a:srgbClr val="FF0000"/>
                </a:solidFill>
                <a:cs typeface="B Compset" panose="00000400000000000000" pitchFamily="2" charset="-78"/>
              </a:rPr>
              <a:t>ريوي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سنتي</a:t>
            </a:r>
            <a:r>
              <a:rPr lang="fa-IR" sz="2400" b="1" i="0" u="none" strike="noStrike" kern="100" baseline="0" dirty="0">
                <a:solidFill>
                  <a:srgbClr val="FF0000"/>
                </a:solidFill>
                <a:cs typeface="B Compset" panose="00000400000000000000" pitchFamily="2" charset="-78"/>
              </a:rPr>
              <a:t> مرگ</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a:t>
            </a:r>
            <a:r>
              <a:rPr lang="fa-IR" sz="2400" b="0" i="0" u="none" strike="noStrike" kern="100" baseline="0" dirty="0" err="1">
                <a:cs typeface="B Nazanin" panose="00000400000000000000" pitchFamily="2" charset="-78"/>
              </a:rPr>
              <a:t>ايست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قلبي</a:t>
            </a:r>
            <a:r>
              <a:rPr lang="fa-IR" sz="2400" b="0" i="0" u="none" strike="noStrike" kern="100" baseline="0" dirty="0">
                <a:cs typeface="B Nazanin" panose="00000400000000000000" pitchFamily="2" charset="-78"/>
              </a:rPr>
              <a:t> گردش </a:t>
            </a:r>
            <a:r>
              <a:rPr lang="fa-IR" sz="2400" b="0" i="0" u="none" strike="noStrike" kern="100" baseline="0" dirty="0" err="1">
                <a:cs typeface="B Nazanin" panose="00000400000000000000" pitchFamily="2" charset="-78"/>
              </a:rPr>
              <a:t>خوني</a:t>
            </a:r>
            <a:r>
              <a:rPr lang="fa-IR" sz="2400" b="0" i="0" u="none" strike="noStrike" kern="100" baseline="0" dirty="0">
                <a:cs typeface="B Nazanin" panose="00000400000000000000" pitchFamily="2" charset="-78"/>
              </a:rPr>
              <a:t> و فقدان </a:t>
            </a:r>
            <a:r>
              <a:rPr lang="fa-IR" sz="2400" b="0" i="0" u="none" strike="noStrike" kern="100" baseline="0" dirty="0" err="1">
                <a:cs typeface="B Nazanin" panose="00000400000000000000" pitchFamily="2" charset="-78"/>
              </a:rPr>
              <a:t>سيستول</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ديگر</a:t>
            </a:r>
            <a:r>
              <a:rPr lang="fa-IR" sz="2400" b="0" i="0" u="none" strike="noStrike" kern="100" baseline="0" dirty="0">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كافي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نيستند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زيرا</a:t>
            </a: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فناوري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در حال </a:t>
            </a:r>
            <a:r>
              <a:rPr lang="fa-IR" sz="2400" b="0" i="0" u="none" strike="noStrike" kern="100" baseline="0" dirty="0" err="1">
                <a:solidFill>
                  <a:srgbClr val="FF0000"/>
                </a:solidFill>
                <a:cs typeface="B Nazanin" panose="00000400000000000000" pitchFamily="2" charset="-78"/>
              </a:rPr>
              <a:t>پيشرفتي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به عرصه آمده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ميتوانند</a:t>
            </a:r>
            <a:r>
              <a:rPr lang="fa-IR" sz="2400" b="0" i="0" u="none" strike="noStrike" kern="100" baseline="0" dirty="0">
                <a:cs typeface="B Nazanin" panose="00000400000000000000" pitchFamily="2" charset="-78"/>
              </a:rPr>
              <a:t> فقدان </a:t>
            </a:r>
            <a:r>
              <a:rPr lang="fa-IR" sz="2400" b="0" i="0" u="none" strike="noStrike" kern="100" baseline="0" dirty="0" err="1">
                <a:cs typeface="B Nazanin" panose="00000400000000000000" pitchFamily="2" charset="-78"/>
              </a:rPr>
              <a:t>كامل</a:t>
            </a:r>
            <a:r>
              <a:rPr lang="fa-IR" sz="2400" b="0" i="0" u="none" strike="noStrike" kern="100" baseline="0" dirty="0">
                <a:cs typeface="B Nazanin" panose="00000400000000000000" pitchFamily="2" charset="-78"/>
              </a:rPr>
              <a:t> و </a:t>
            </a:r>
            <a:r>
              <a:rPr lang="fa-IR" sz="2400" b="0" i="0" u="none" strike="noStrike" kern="100" baseline="0" dirty="0" err="1">
                <a:cs typeface="B Nazanin" panose="00000400000000000000" pitchFamily="2" charset="-78"/>
              </a:rPr>
              <a:t>غيرقابل</a:t>
            </a:r>
            <a:r>
              <a:rPr lang="fa-IR" sz="2400" b="0" i="0" u="none" strike="noStrike" kern="100" baseline="0" dirty="0">
                <a:cs typeface="B Nazanin" panose="00000400000000000000" pitchFamily="2" charset="-78"/>
              </a:rPr>
              <a:t> بازگشت </a:t>
            </a:r>
            <a:r>
              <a:rPr lang="fa-IR" sz="2400" b="0" i="0" u="none" strike="noStrike" kern="100" baseline="0" dirty="0" err="1">
                <a:cs typeface="B Nazanin" panose="00000400000000000000" pitchFamily="2" charset="-78"/>
              </a:rPr>
              <a:t>عملكرد</a:t>
            </a:r>
            <a:r>
              <a:rPr lang="fa-IR" sz="2400" b="0" i="0" u="none" strike="noStrike" kern="100" baseline="0" dirty="0">
                <a:cs typeface="B Nazanin" panose="00000400000000000000" pitchFamily="2" charset="-78"/>
              </a:rPr>
              <a:t> قلب و / </a:t>
            </a:r>
            <a:r>
              <a:rPr lang="fa-IR" sz="2400" b="0" i="0" u="none" strike="noStrike" kern="100" baseline="0" dirty="0" err="1">
                <a:cs typeface="B Nazanin" panose="00000400000000000000" pitchFamily="2" charset="-78"/>
              </a:rPr>
              <a:t>يا</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ريه</a:t>
            </a:r>
            <a:r>
              <a:rPr lang="fa-IR" sz="2400" b="0" i="0" u="none" strike="noStrike" kern="100" baseline="0" dirty="0">
                <a:cs typeface="B Nazanin" panose="00000400000000000000" pitchFamily="2" charset="-78"/>
              </a:rPr>
              <a:t> را :</a:t>
            </a:r>
          </a:p>
          <a:p>
            <a:pPr marL="2286000" lvl="4" indent="-457200">
              <a:buFont typeface="+mj-lt"/>
              <a:buAutoNum type="arabicPeriod"/>
            </a:pPr>
            <a:r>
              <a:rPr lang="fa-IR" sz="2400" b="0" i="0" u="none" strike="noStrike" kern="100" baseline="0" dirty="0">
                <a:solidFill>
                  <a:srgbClr val="FF0000"/>
                </a:solidFill>
                <a:cs typeface="B Nazanin" panose="00000400000000000000" pitchFamily="2" charset="-78"/>
              </a:rPr>
              <a:t>جبران می کند</a:t>
            </a:r>
          </a:p>
          <a:p>
            <a:pPr marL="2286000" lvl="4" indent="-457200">
              <a:buFont typeface="+mj-lt"/>
              <a:buAutoNum type="arabicPeriod"/>
            </a:pPr>
            <a:r>
              <a:rPr lang="fa-IR" sz="2400" b="0" i="0" u="none" strike="noStrike" kern="100" baseline="0" dirty="0" err="1">
                <a:solidFill>
                  <a:srgbClr val="FF0000"/>
                </a:solidFill>
                <a:cs typeface="B Nazanin" panose="00000400000000000000" pitchFamily="2" charset="-78"/>
              </a:rPr>
              <a:t>جايگزين</a:t>
            </a:r>
            <a:r>
              <a:rPr lang="fa-IR" sz="2400" kern="100" dirty="0">
                <a:solidFill>
                  <a:srgbClr val="FF0000"/>
                </a:solidFill>
              </a:rPr>
              <a:t> می کند</a:t>
            </a:r>
            <a:endParaRPr lang="fa-IR" sz="2400" b="0" i="0" u="none" strike="noStrike" kern="100" baseline="0" dirty="0">
              <a:cs typeface="B Nazanin" panose="00000400000000000000" pitchFamily="2" charset="-78"/>
            </a:endParaRP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هر عضو </a:t>
            </a:r>
            <a:r>
              <a:rPr lang="fa-IR" sz="2400" b="0" i="0" u="none" strike="noStrike" kern="100" baseline="0" dirty="0" err="1">
                <a:cs typeface="B Nazanin" panose="00000400000000000000" pitchFamily="2" charset="-78"/>
              </a:rPr>
              <a:t>توپر</a:t>
            </a:r>
            <a:r>
              <a:rPr lang="fa-IR" sz="2400" b="0" i="0" u="none" strike="noStrike" kern="100" baseline="0" dirty="0">
                <a:cs typeface="B Nazanin" panose="00000400000000000000" pitchFamily="2" charset="-78"/>
              </a:rPr>
              <a:t> بدن به </a:t>
            </a:r>
            <a:r>
              <a:rPr lang="fa-IR" sz="2400" b="1" i="0" u="none" strike="noStrike" kern="100" baseline="0" dirty="0" err="1">
                <a:solidFill>
                  <a:srgbClr val="FF0000"/>
                </a:solidFill>
                <a:cs typeface="B Compset" panose="00000400000000000000" pitchFamily="2" charset="-78"/>
              </a:rPr>
              <a:t>استثناي</a:t>
            </a:r>
            <a:r>
              <a:rPr lang="fa-IR" sz="2400" b="1" i="0" u="none" strike="noStrike" kern="100" baseline="0" dirty="0">
                <a:solidFill>
                  <a:srgbClr val="FF0000"/>
                </a:solidFill>
                <a:cs typeface="B Compset" panose="00000400000000000000" pitchFamily="2" charset="-78"/>
              </a:rPr>
              <a:t> مغز</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را  </a:t>
            </a:r>
            <a:r>
              <a:rPr lang="fa-IR" sz="2400" b="0" i="0" u="none" strike="noStrike" kern="100" baseline="0" dirty="0" err="1">
                <a:cs typeface="B Nazanin" panose="00000400000000000000" pitchFamily="2" charset="-78"/>
              </a:rPr>
              <a:t>ميتوان</a:t>
            </a:r>
            <a:r>
              <a:rPr lang="fa-IR" sz="2400" b="0" i="0" u="none" strike="noStrike" kern="100" baseline="0" dirty="0">
                <a:cs typeface="B Nazanin" panose="00000400000000000000" pitchFamily="2" charset="-78"/>
              </a:rPr>
              <a:t> :</a:t>
            </a:r>
          </a:p>
          <a:p>
            <a:pPr marL="914400" lvl="1" indent="-457200">
              <a:buFont typeface="+mj-lt"/>
              <a:buAutoNum type="arabicPeriod"/>
            </a:pPr>
            <a:r>
              <a:rPr lang="fa-IR" sz="2400" b="0" i="0" u="none" strike="noStrike" kern="100" baseline="0" dirty="0">
                <a:cs typeface="B Nazanin" panose="00000400000000000000" pitchFamily="2" charset="-78"/>
              </a:rPr>
              <a:t> </a:t>
            </a:r>
            <a:r>
              <a:rPr lang="fa-IR" sz="2400" kern="100" dirty="0"/>
              <a:t>در بخش مراقبت </a:t>
            </a:r>
            <a:r>
              <a:rPr lang="fa-IR" sz="2400" kern="100" dirty="0" err="1"/>
              <a:t>هاي</a:t>
            </a:r>
            <a:r>
              <a:rPr lang="fa-IR" sz="2400" kern="100" dirty="0"/>
              <a:t> </a:t>
            </a:r>
            <a:r>
              <a:rPr lang="fa-IR" sz="2400" kern="100" dirty="0" err="1"/>
              <a:t>ويژه</a:t>
            </a:r>
            <a:r>
              <a:rPr lang="fa-IR" sz="2400" kern="100" dirty="0"/>
              <a:t> با استفاده از </a:t>
            </a:r>
            <a:r>
              <a:rPr lang="fa-IR" sz="2400" kern="100" dirty="0">
                <a:solidFill>
                  <a:srgbClr val="FF0000"/>
                </a:solidFill>
              </a:rPr>
              <a:t>فناوري </a:t>
            </a:r>
            <a:r>
              <a:rPr lang="fa-IR" sz="2400" b="0" i="0" u="none" strike="noStrike" kern="100" baseline="0" dirty="0">
                <a:cs typeface="B Nazanin" panose="00000400000000000000" pitchFamily="2" charset="-78"/>
              </a:rPr>
              <a:t>مورد جبران </a:t>
            </a:r>
            <a:r>
              <a:rPr lang="fa-IR" sz="2400" b="0" i="0" u="none" strike="noStrike" kern="100" baseline="0" dirty="0" err="1">
                <a:cs typeface="B Nazanin" panose="00000400000000000000" pitchFamily="2" charset="-78"/>
              </a:rPr>
              <a:t>عملكرد</a:t>
            </a:r>
            <a:r>
              <a:rPr lang="fa-IR" sz="2400" b="0" i="0" u="none" strike="noStrike" kern="100" baseline="0" dirty="0">
                <a:cs typeface="B Nazanin" panose="00000400000000000000" pitchFamily="2" charset="-78"/>
              </a:rPr>
              <a:t> قرار داد .</a:t>
            </a:r>
          </a:p>
          <a:p>
            <a:pPr marL="914400" lvl="1" indent="-457200">
              <a:buFont typeface="+mj-lt"/>
              <a:buAutoNum type="arabicPeriod"/>
            </a:pPr>
            <a:r>
              <a:rPr lang="fa-IR" sz="2400" b="0" i="0" u="none" strike="noStrike" kern="100" baseline="0" dirty="0">
                <a:solidFill>
                  <a:srgbClr val="FF0000"/>
                </a:solidFill>
                <a:cs typeface="B Nazanin" panose="00000400000000000000" pitchFamily="2" charset="-78"/>
              </a:rPr>
              <a:t>پيوند عضو </a:t>
            </a:r>
            <a:r>
              <a:rPr lang="fa-IR" sz="2400" b="0" i="0" u="none" strike="noStrike" kern="100" baseline="0" dirty="0" err="1">
                <a:cs typeface="B Nazanin" panose="00000400000000000000" pitchFamily="2" charset="-78"/>
              </a:rPr>
              <a:t>جايگزين</a:t>
            </a:r>
            <a:r>
              <a:rPr lang="fa-IR" sz="2400" b="0" i="0" u="none" strike="noStrike" kern="100" baseline="0" dirty="0">
                <a:cs typeface="B Nazanin" panose="00000400000000000000" pitchFamily="2" charset="-78"/>
              </a:rPr>
              <a:t> نمود.</a:t>
            </a:r>
          </a:p>
        </p:txBody>
      </p:sp>
      <p:sp>
        <p:nvSpPr>
          <p:cNvPr id="4" name="Footer Placeholder 3">
            <a:extLst>
              <a:ext uri="{FF2B5EF4-FFF2-40B4-BE49-F238E27FC236}">
                <a16:creationId xmlns:a16="http://schemas.microsoft.com/office/drawing/2014/main" id="{F4F20680-DDDB-4F6F-4893-A0E533FD7B2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17518681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D268-9DE7-A153-3044-BC4C3A7D1894}"/>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اخلاق: صورت بندي پزشكي -  زيست شناختي   </a:t>
            </a:r>
          </a:p>
        </p:txBody>
      </p:sp>
      <p:sp>
        <p:nvSpPr>
          <p:cNvPr id="3" name="Text Placeholder 2">
            <a:extLst>
              <a:ext uri="{FF2B5EF4-FFF2-40B4-BE49-F238E27FC236}">
                <a16:creationId xmlns:a16="http://schemas.microsoft.com/office/drawing/2014/main" id="{6F21730F-0807-88F4-7D95-B9199A8EF0DD}"/>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چالش تعریف سنتی مرگ:</a:t>
            </a:r>
          </a:p>
          <a:p>
            <a:pPr marR="0" lvl="0" rtl="1"/>
            <a:endParaRPr lang="fa-IR" sz="2400" b="0" i="0" u="none" strike="noStrike" kern="100" baseline="0" dirty="0">
              <a:cs typeface="B Nazanin" panose="00000400000000000000" pitchFamily="2" charset="-78"/>
            </a:endParaRPr>
          </a:p>
          <a:p>
            <a:pPr marR="0" lvl="0" rtl="1"/>
            <a:r>
              <a:rPr lang="fa-IR" sz="2800" i="0" u="none" strike="noStrike" kern="100" baseline="0" dirty="0">
                <a:solidFill>
                  <a:srgbClr val="FF0000"/>
                </a:solidFill>
                <a:cs typeface="B Nazanin" panose="00000400000000000000" pitchFamily="2" charset="-78"/>
              </a:rPr>
              <a:t>اگر قلب به نحو </a:t>
            </a:r>
            <a:r>
              <a:rPr lang="fa-IR" sz="2800" i="0" u="none" strike="noStrike" kern="100" baseline="0" dirty="0" err="1">
                <a:solidFill>
                  <a:srgbClr val="FF0000"/>
                </a:solidFill>
                <a:cs typeface="B Nazanin" panose="00000400000000000000" pitchFamily="2" charset="-78"/>
              </a:rPr>
              <a:t>كامل</a:t>
            </a:r>
            <a:r>
              <a:rPr lang="fa-IR" sz="2800" i="0" u="none" strike="noStrike" kern="100" baseline="0" dirty="0">
                <a:solidFill>
                  <a:srgbClr val="FF0000"/>
                </a:solidFill>
                <a:cs typeface="B Nazanin" panose="00000400000000000000" pitchFamily="2" charset="-78"/>
              </a:rPr>
              <a:t> و </a:t>
            </a:r>
            <a:r>
              <a:rPr lang="fa-IR" sz="2800" i="0" u="none" strike="noStrike" kern="100" baseline="0" dirty="0" err="1">
                <a:solidFill>
                  <a:srgbClr val="FF0000"/>
                </a:solidFill>
                <a:cs typeface="B Nazanin" panose="00000400000000000000" pitchFamily="2" charset="-78"/>
              </a:rPr>
              <a:t>غيرقابل</a:t>
            </a:r>
            <a:r>
              <a:rPr lang="fa-IR" sz="2800" i="0" u="none" strike="noStrike" kern="100" baseline="0" dirty="0">
                <a:solidFill>
                  <a:srgbClr val="FF0000"/>
                </a:solidFill>
                <a:cs typeface="B Nazanin" panose="00000400000000000000" pitchFamily="2" charset="-78"/>
              </a:rPr>
              <a:t> بازگشت متوقف شود</a:t>
            </a:r>
            <a:r>
              <a:rPr lang="fa-IR" sz="2800" i="0" u="none" strike="noStrike" kern="100" baseline="0" dirty="0">
                <a:cs typeface="B Nazanin" panose="00000400000000000000" pitchFamily="2" charset="-78"/>
              </a:rPr>
              <a:t>، اما گردش خون فرد توسط </a:t>
            </a:r>
            <a:r>
              <a:rPr lang="fa-IR" sz="2800" i="0" u="none" strike="noStrike" kern="100" baseline="0" dirty="0" err="1">
                <a:cs typeface="B Nazanin" panose="00000400000000000000" pitchFamily="2" charset="-78"/>
              </a:rPr>
              <a:t>ماشيني</a:t>
            </a:r>
            <a:r>
              <a:rPr lang="fa-IR" sz="2800" i="0" u="none" strike="noStrike" kern="100" baseline="0" dirty="0">
                <a:cs typeface="B Nazanin" panose="00000400000000000000" pitchFamily="2" charset="-78"/>
              </a:rPr>
              <a:t> مانند </a:t>
            </a:r>
            <a:r>
              <a:rPr lang="fa-IR" sz="2800" i="0" u="none" strike="noStrike" kern="100" baseline="0" dirty="0" err="1">
                <a:solidFill>
                  <a:srgbClr val="FF0000"/>
                </a:solidFill>
                <a:cs typeface="B Compset" panose="00000400000000000000" pitchFamily="2" charset="-78"/>
              </a:rPr>
              <a:t>اكسيژناتور</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غشايي</a:t>
            </a:r>
            <a:r>
              <a:rPr lang="fa-IR" sz="2800" i="0" u="none" strike="noStrike" kern="100" baseline="0" dirty="0">
                <a:solidFill>
                  <a:srgbClr val="FF0000"/>
                </a:solidFill>
                <a:cs typeface="B Compset" panose="00000400000000000000" pitchFamily="2" charset="-78"/>
              </a:rPr>
              <a:t> خارج </a:t>
            </a:r>
            <a:r>
              <a:rPr lang="fa-IR" sz="2800" i="0" u="none" strike="noStrike" kern="100" baseline="0" dirty="0" err="1">
                <a:solidFill>
                  <a:srgbClr val="FF0000"/>
                </a:solidFill>
                <a:cs typeface="B Compset" panose="00000400000000000000" pitchFamily="2" charset="-78"/>
              </a:rPr>
              <a:t>بدني</a:t>
            </a:r>
            <a:r>
              <a:rPr lang="fa-IR" sz="2800" i="0" u="none" strike="noStrike" kern="100" baseline="0" dirty="0">
                <a:solidFill>
                  <a:srgbClr val="FF0000"/>
                </a:solidFill>
                <a:cs typeface="B Nazanin" panose="00000400000000000000" pitchFamily="2" charset="-78"/>
              </a:rPr>
              <a:t> </a:t>
            </a:r>
            <a:r>
              <a:rPr lang="en-US" sz="2800" i="0" u="none" strike="noStrike" kern="100" baseline="0" dirty="0">
                <a:latin typeface="Aptos Display" panose="020B0004020202020204" pitchFamily="34" charset="0"/>
                <a:cs typeface="B Nazanin" panose="00000400000000000000" pitchFamily="2" charset="-78"/>
              </a:rPr>
              <a:t>(Extracorporeal membrane oxygenator)</a:t>
            </a:r>
            <a:r>
              <a:rPr lang="fa-IR" sz="2800" i="0" u="none" strike="noStrike" kern="100" baseline="0" dirty="0">
                <a:latin typeface="Aptos Display" panose="020B0004020202020204" pitchFamily="34" charset="0"/>
                <a:cs typeface="B Nazanin" panose="00000400000000000000" pitchFamily="2" charset="-78"/>
              </a:rPr>
              <a:t> </a:t>
            </a:r>
            <a:r>
              <a:rPr lang="fa-IR" sz="2800" i="0" u="none" strike="noStrike" kern="100" baseline="0" dirty="0" err="1">
                <a:latin typeface="Aptos Display" panose="020B0004020202020204" pitchFamily="34" charset="0"/>
                <a:cs typeface="B Nazanin" panose="00000400000000000000" pitchFamily="2" charset="-78"/>
              </a:rPr>
              <a:t>يا</a:t>
            </a:r>
            <a:r>
              <a:rPr lang="fa-IR" sz="2800" i="0" u="none" strike="noStrike" kern="100" baseline="0" dirty="0">
                <a:latin typeface="Aptos Display" panose="020B0004020202020204" pitchFamily="34" charset="0"/>
                <a:cs typeface="B Nazanin" panose="00000400000000000000" pitchFamily="2" charset="-78"/>
              </a:rPr>
              <a:t> </a:t>
            </a:r>
            <a:r>
              <a:rPr lang="fa-IR" sz="2800" i="0" u="none" strike="noStrike" kern="100" baseline="0" dirty="0" err="1">
                <a:latin typeface="Aptos Display" panose="020B0004020202020204" pitchFamily="34" charset="0"/>
                <a:cs typeface="B Nazanin" panose="00000400000000000000" pitchFamily="2" charset="-78"/>
              </a:rPr>
              <a:t>شكلي</a:t>
            </a:r>
            <a:r>
              <a:rPr lang="fa-IR" sz="2800" i="0" u="none" strike="noStrike" kern="100" baseline="0" dirty="0">
                <a:latin typeface="Aptos Display" panose="020B0004020202020204" pitchFamily="34" charset="0"/>
                <a:cs typeface="B Nazanin" panose="00000400000000000000" pitchFamily="2" charset="-78"/>
              </a:rPr>
              <a:t> </a:t>
            </a:r>
            <a:r>
              <a:rPr lang="fa-IR" sz="2800" i="0" u="none" strike="noStrike" kern="100" baseline="0" dirty="0" err="1">
                <a:latin typeface="Aptos Display" panose="020B0004020202020204" pitchFamily="34" charset="0"/>
                <a:cs typeface="B Nazanin" panose="00000400000000000000" pitchFamily="2" charset="-78"/>
              </a:rPr>
              <a:t>ديگر</a:t>
            </a:r>
            <a:r>
              <a:rPr lang="fa-IR" sz="2800" i="0" u="none" strike="noStrike" kern="100" baseline="0" dirty="0">
                <a:latin typeface="Aptos Display" panose="020B0004020202020204" pitchFamily="34" charset="0"/>
                <a:cs typeface="B Nazanin" panose="00000400000000000000" pitchFamily="2" charset="-78"/>
              </a:rPr>
              <a:t> از </a:t>
            </a:r>
            <a:r>
              <a:rPr lang="fa-IR" sz="2800" i="0" u="none" strike="noStrike" kern="100" baseline="0" dirty="0">
                <a:latin typeface="Aptos Display" panose="020B0004020202020204" pitchFamily="34" charset="0"/>
                <a:cs typeface="B Compset" panose="00000400000000000000" pitchFamily="2" charset="-78"/>
              </a:rPr>
              <a:t>فناوري قلب </a:t>
            </a:r>
            <a:r>
              <a:rPr lang="fa-IR" sz="2800" i="0" u="none" strike="noStrike" kern="100" baseline="0" dirty="0" err="1">
                <a:latin typeface="Aptos Display" panose="020B0004020202020204" pitchFamily="34" charset="0"/>
                <a:cs typeface="B Compset" panose="00000400000000000000" pitchFamily="2" charset="-78"/>
              </a:rPr>
              <a:t>مصنوعي</a:t>
            </a:r>
            <a:r>
              <a:rPr lang="fa-IR" sz="2800" i="0" u="none" strike="noStrike" kern="100" baseline="0" dirty="0">
                <a:latin typeface="Aptos Display" panose="020B0004020202020204" pitchFamily="34" charset="0"/>
                <a:cs typeface="B Nazanin" panose="00000400000000000000" pitchFamily="2" charset="-78"/>
              </a:rPr>
              <a:t> </a:t>
            </a:r>
            <a:r>
              <a:rPr lang="fa-IR" sz="2800" i="0" u="none" strike="noStrike" kern="100" baseline="0" dirty="0" err="1">
                <a:latin typeface="Aptos Display" panose="020B0004020202020204" pitchFamily="34" charset="0"/>
                <a:cs typeface="B Nazanin" panose="00000400000000000000" pitchFamily="2" charset="-78"/>
              </a:rPr>
              <a:t>حمايت</a:t>
            </a:r>
            <a:r>
              <a:rPr lang="fa-IR" sz="2800" i="0" u="none" strike="noStrike" kern="100" baseline="0" dirty="0">
                <a:latin typeface="Aptos Display" panose="020B0004020202020204" pitchFamily="34" charset="0"/>
                <a:cs typeface="B Nazanin" panose="00000400000000000000" pitchFamily="2" charset="-78"/>
              </a:rPr>
              <a:t> و جبران گردد، </a:t>
            </a:r>
            <a:r>
              <a:rPr lang="fa-IR" sz="2800" i="0" u="none" strike="noStrike" kern="100" baseline="0" dirty="0">
                <a:solidFill>
                  <a:srgbClr val="FF0000"/>
                </a:solidFill>
                <a:latin typeface="Aptos Display" panose="020B0004020202020204" pitchFamily="34" charset="0"/>
                <a:cs typeface="B Nazanin" panose="00000400000000000000" pitchFamily="2" charset="-78"/>
              </a:rPr>
              <a:t>مرگ رخ نداده است</a:t>
            </a:r>
            <a:r>
              <a:rPr lang="fa-IR" sz="2800" i="0" u="none" strike="noStrike" kern="100" baseline="0" dirty="0">
                <a:latin typeface="Aptos Display" panose="020B0004020202020204" pitchFamily="34" charset="0"/>
                <a:cs typeface="B Nazanin" panose="00000400000000000000" pitchFamily="2" charset="-78"/>
              </a:rPr>
              <a:t>؛  ( چون گردش خون داریم)</a:t>
            </a:r>
          </a:p>
        </p:txBody>
      </p:sp>
      <p:sp>
        <p:nvSpPr>
          <p:cNvPr id="4" name="Footer Placeholder 3">
            <a:extLst>
              <a:ext uri="{FF2B5EF4-FFF2-40B4-BE49-F238E27FC236}">
                <a16:creationId xmlns:a16="http://schemas.microsoft.com/office/drawing/2014/main" id="{0DC880F4-528E-48CD-7F25-86FE6A23B8C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24343729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356F-7DF5-1CAD-56C0-0E97CBE0F9A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اخلاق: صورت بندي پزشكي -  زيست شناختي   </a:t>
            </a:r>
          </a:p>
        </p:txBody>
      </p:sp>
      <p:sp>
        <p:nvSpPr>
          <p:cNvPr id="3" name="Text Placeholder 2">
            <a:extLst>
              <a:ext uri="{FF2B5EF4-FFF2-40B4-BE49-F238E27FC236}">
                <a16:creationId xmlns:a16="http://schemas.microsoft.com/office/drawing/2014/main" id="{49F869DA-C8E0-6372-F304-FB8AFB01A527}"/>
              </a:ext>
            </a:extLst>
          </p:cNvPr>
          <p:cNvSpPr>
            <a:spLocks noGrp="1"/>
          </p:cNvSpPr>
          <p:nvPr>
            <p:ph type="body" idx="1"/>
          </p:nvPr>
        </p:nvSpPr>
        <p:spPr/>
        <p:txBody>
          <a:bodyPr>
            <a:normAutofit/>
          </a:bodyPr>
          <a:lstStyle/>
          <a:p>
            <a:pPr marR="0" lvl="0" rtl="1"/>
            <a:r>
              <a:rPr lang="fa-IR" sz="2800" i="0" u="none" strike="noStrike" kern="100" baseline="0" dirty="0" err="1">
                <a:cs typeface="B Nazanin" panose="00000400000000000000" pitchFamily="2" charset="-78"/>
              </a:rPr>
              <a:t>اين</a:t>
            </a:r>
            <a:r>
              <a:rPr lang="fa-IR" sz="2800" i="0" u="none" strike="noStrike" kern="100" baseline="0" dirty="0">
                <a:cs typeface="B Nazanin" panose="00000400000000000000" pitchFamily="2" charset="-78"/>
              </a:rPr>
              <a:t> </a:t>
            </a:r>
            <a:r>
              <a:rPr lang="fa-IR" sz="2800" i="0" u="none" strike="noStrike" kern="100" baseline="0" dirty="0">
                <a:solidFill>
                  <a:srgbClr val="FF0000"/>
                </a:solidFill>
                <a:cs typeface="B Nazanin" panose="00000400000000000000" pitchFamily="2" charset="-78"/>
              </a:rPr>
              <a:t>حمایت و جبران قلبی ریوی </a:t>
            </a:r>
            <a:r>
              <a:rPr lang="fa-IR" sz="2800" i="0" u="none" strike="noStrike" kern="100" baseline="0" dirty="0">
                <a:cs typeface="B Nazanin" panose="00000400000000000000" pitchFamily="2" charset="-78"/>
              </a:rPr>
              <a:t>تا ادامه می یابد؟ </a:t>
            </a:r>
          </a:p>
          <a:p>
            <a:pPr marR="0" lvl="0" rtl="1"/>
            <a:endParaRPr lang="fa-IR" sz="2800" i="0" u="none" strike="noStrike" kern="100" baseline="0" dirty="0">
              <a:cs typeface="B Nazanin" panose="00000400000000000000" pitchFamily="2" charset="-78"/>
            </a:endParaRPr>
          </a:p>
          <a:p>
            <a:pPr marL="914400" lvl="2" indent="0">
              <a:buNone/>
            </a:pPr>
            <a:r>
              <a:rPr lang="fa-IR" sz="2800" kern="100" dirty="0"/>
              <a:t>پاسخ: </a:t>
            </a:r>
            <a:r>
              <a:rPr lang="fa-IR" sz="2800" i="0" u="none" strike="noStrike" kern="100" baseline="0" dirty="0">
                <a:cs typeface="B Nazanin" panose="00000400000000000000" pitchFamily="2" charset="-78"/>
              </a:rPr>
              <a:t>تا زمانی است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اميد</a:t>
            </a:r>
            <a:r>
              <a:rPr lang="fa-IR" sz="2800" i="0" u="none" strike="noStrike" kern="100" baseline="0" dirty="0">
                <a:solidFill>
                  <a:srgbClr val="FF0000"/>
                </a:solidFill>
                <a:cs typeface="B Nazanin" panose="00000400000000000000" pitchFamily="2" charset="-78"/>
              </a:rPr>
              <a:t> به بهبود </a:t>
            </a:r>
            <a:r>
              <a:rPr lang="fa-IR" sz="2800" i="0" u="none" strike="noStrike" kern="100" baseline="0" dirty="0" err="1">
                <a:solidFill>
                  <a:srgbClr val="FF0000"/>
                </a:solidFill>
                <a:cs typeface="B Nazanin" panose="00000400000000000000" pitchFamily="2" charset="-78"/>
              </a:rPr>
              <a:t>عملكرد</a:t>
            </a:r>
            <a:r>
              <a:rPr lang="fa-IR" sz="2800" i="0" u="none" strike="noStrike" kern="100" baseline="0" dirty="0">
                <a:solidFill>
                  <a:srgbClr val="FF0000"/>
                </a:solidFill>
                <a:cs typeface="B Nazanin" panose="00000400000000000000" pitchFamily="2" charset="-78"/>
              </a:rPr>
              <a:t> عصب </a:t>
            </a:r>
            <a:r>
              <a:rPr lang="fa-IR" sz="2800" i="0" u="none" strike="noStrike" kern="100" baseline="0" dirty="0" err="1">
                <a:solidFill>
                  <a:srgbClr val="FF0000"/>
                </a:solidFill>
                <a:cs typeface="B Nazanin" panose="00000400000000000000" pitchFamily="2" charset="-78"/>
              </a:rPr>
              <a:t>شناختي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همچنان </a:t>
            </a:r>
            <a:r>
              <a:rPr lang="fa-IR" sz="2800" i="0" u="none" strike="noStrike" kern="100" baseline="0" dirty="0" err="1">
                <a:cs typeface="B Nazanin" panose="00000400000000000000" pitchFamily="2" charset="-78"/>
              </a:rPr>
              <a:t>باقي</a:t>
            </a:r>
            <a:r>
              <a:rPr lang="fa-IR" sz="2800" i="0" u="none" strike="noStrike" kern="100" baseline="0" dirty="0">
                <a:cs typeface="B Nazanin" panose="00000400000000000000" pitchFamily="2" charset="-78"/>
              </a:rPr>
              <a:t> باشد.</a:t>
            </a:r>
          </a:p>
          <a:p>
            <a:pPr marL="914400" lvl="2" indent="0" algn="ctr">
              <a:buNone/>
            </a:pPr>
            <a:r>
              <a:rPr lang="fa-IR" sz="2800" i="0" u="none" strike="noStrike" kern="100" baseline="0" dirty="0">
                <a:cs typeface="B Nazanin" panose="00000400000000000000" pitchFamily="2" charset="-78"/>
              </a:rPr>
              <a:t>( پس عصب را نتوانیم بهبود دهیم مرگ می دهد)</a:t>
            </a:r>
          </a:p>
          <a:p>
            <a:pPr marR="0" lvl="0" rtl="1"/>
            <a:endParaRPr lang="fa-IR" sz="2800" i="0" u="none" strike="noStrike" kern="100" baseline="0" dirty="0">
              <a:cs typeface="B Nazanin" panose="00000400000000000000" pitchFamily="2" charset="-78"/>
            </a:endParaRPr>
          </a:p>
          <a:p>
            <a:pPr marR="0" lvl="0" rtl="1"/>
            <a:r>
              <a:rPr lang="fa-IR" sz="2800" i="0" u="none" strike="noStrike" kern="100" baseline="0" dirty="0">
                <a:cs typeface="B Nazanin" panose="00000400000000000000" pitchFamily="2" charset="-78"/>
              </a:rPr>
              <a:t>مفهوم بازگشت </a:t>
            </a:r>
            <a:r>
              <a:rPr lang="fa-IR" sz="2800" i="0" u="none" strike="noStrike" kern="100" baseline="0" dirty="0" err="1">
                <a:cs typeface="B Nazanin" panose="00000400000000000000" pitchFamily="2" charset="-78"/>
              </a:rPr>
              <a:t>ناپذيري</a:t>
            </a:r>
            <a:r>
              <a:rPr lang="fa-IR" sz="2800" i="0" u="none" strike="noStrike" kern="100" baseline="0" dirty="0">
                <a:cs typeface="B Nazanin" panose="00000400000000000000" pitchFamily="2" charset="-78"/>
              </a:rPr>
              <a:t> در </a:t>
            </a:r>
            <a:r>
              <a:rPr lang="fa-IR" sz="2800" i="0" u="none" strike="noStrike" kern="100" baseline="0" dirty="0">
                <a:solidFill>
                  <a:srgbClr val="FF0000"/>
                </a:solidFill>
                <a:cs typeface="B Nazanin" panose="00000400000000000000" pitchFamily="2" charset="-78"/>
              </a:rPr>
              <a:t>مرگ </a:t>
            </a:r>
            <a:r>
              <a:rPr lang="fa-IR" sz="2800" i="0" u="none" strike="noStrike" kern="100" baseline="0" dirty="0" err="1">
                <a:solidFill>
                  <a:srgbClr val="FF0000"/>
                </a:solidFill>
                <a:cs typeface="B Nazanin" panose="00000400000000000000" pitchFamily="2" charset="-78"/>
              </a:rPr>
              <a:t>قلبي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خود مورد پرسش و </a:t>
            </a:r>
            <a:r>
              <a:rPr lang="fa-IR" sz="2800" i="0" u="none" strike="noStrike" kern="100" baseline="0" dirty="0" err="1">
                <a:cs typeface="B Nazanin" panose="00000400000000000000" pitchFamily="2" charset="-78"/>
              </a:rPr>
              <a:t>ترديد</a:t>
            </a:r>
            <a:r>
              <a:rPr lang="fa-IR" sz="2800" i="0" u="none" strike="noStrike" kern="100" baseline="0" dirty="0">
                <a:cs typeface="B Nazanin" panose="00000400000000000000" pitchFamily="2" charset="-78"/>
              </a:rPr>
              <a:t> قرار گرفته است و </a:t>
            </a:r>
            <a:r>
              <a:rPr lang="fa-IR" sz="2800" i="0" u="none" strike="noStrike" kern="100" baseline="0" dirty="0" err="1">
                <a:cs typeface="B Nazanin" panose="00000400000000000000" pitchFamily="2" charset="-78"/>
              </a:rPr>
              <a:t>تعريف</a:t>
            </a:r>
            <a:r>
              <a:rPr lang="fa-IR" sz="2800" i="0" u="none" strike="noStrike" kern="100" baseline="0" dirty="0">
                <a:cs typeface="B Nazanin" panose="00000400000000000000" pitchFamily="2" charset="-78"/>
              </a:rPr>
              <a:t> </a:t>
            </a:r>
            <a:r>
              <a:rPr lang="fa-IR" sz="2800" i="0" u="none" strike="noStrike" kern="100" baseline="0" dirty="0">
                <a:latin typeface="Calibri" panose="020F0502020204030204" pitchFamily="34" charset="0"/>
                <a:cs typeface="B Nazanin" panose="00000400000000000000" pitchFamily="2" charset="-78"/>
              </a:rPr>
              <a:t>"</a:t>
            </a:r>
            <a:r>
              <a:rPr lang="fa-IR" sz="2800" i="0" u="none" strike="noStrike" kern="100" baseline="0" dirty="0" err="1">
                <a:solidFill>
                  <a:srgbClr val="FF0000"/>
                </a:solidFill>
                <a:latin typeface="Calibri" panose="020F0502020204030204" pitchFamily="34" charset="0"/>
                <a:cs typeface="B Compset" panose="00000400000000000000" pitchFamily="2" charset="-78"/>
              </a:rPr>
              <a:t>پايدار</a:t>
            </a:r>
            <a:r>
              <a:rPr lang="fa-IR" sz="2800" i="0" u="none" strike="noStrike" kern="100" baseline="0" dirty="0">
                <a:latin typeface="Calibri" panose="020F0502020204030204" pitchFamily="34" charset="0"/>
                <a:cs typeface="B Nazanin" panose="00000400000000000000" pitchFamily="2" charset="-78"/>
              </a:rPr>
              <a:t>" بر "</a:t>
            </a:r>
            <a:r>
              <a:rPr lang="fa-IR" sz="2800" i="0" u="none" strike="noStrike" kern="100" baseline="0" dirty="0">
                <a:solidFill>
                  <a:srgbClr val="FF0000"/>
                </a:solidFill>
                <a:latin typeface="Calibri" panose="020F0502020204030204" pitchFamily="34" charset="0"/>
                <a:cs typeface="B Compset" panose="00000400000000000000" pitchFamily="2" charset="-78"/>
              </a:rPr>
              <a:t>برگشت </a:t>
            </a:r>
            <a:r>
              <a:rPr lang="fa-IR" sz="2800" i="0" u="none" strike="noStrike" kern="100" baseline="0" dirty="0" err="1">
                <a:solidFill>
                  <a:srgbClr val="FF0000"/>
                </a:solidFill>
                <a:latin typeface="Calibri" panose="020F0502020204030204" pitchFamily="34" charset="0"/>
                <a:cs typeface="B Compset" panose="00000400000000000000" pitchFamily="2" charset="-78"/>
              </a:rPr>
              <a:t>ناپذير</a:t>
            </a:r>
            <a:r>
              <a:rPr lang="fa-IR" sz="2800" i="0" u="none" strike="noStrike" kern="100" baseline="0" dirty="0">
                <a:latin typeface="Calibri" panose="020F0502020204030204" pitchFamily="34" charset="0"/>
                <a:cs typeface="B Nazanin" panose="00000400000000000000" pitchFamily="2" charset="-78"/>
              </a:rPr>
              <a:t>" </a:t>
            </a:r>
            <a:r>
              <a:rPr lang="fa-IR" sz="2800" i="0" u="none" strike="noStrike" kern="100" baseline="0" dirty="0" err="1">
                <a:latin typeface="Calibri" panose="020F0502020204030204" pitchFamily="34" charset="0"/>
                <a:cs typeface="B Nazanin" panose="00000400000000000000" pitchFamily="2" charset="-78"/>
              </a:rPr>
              <a:t>ترجيح</a:t>
            </a:r>
            <a:r>
              <a:rPr lang="fa-IR" sz="2800" i="0" u="none" strike="noStrike" kern="100" baseline="0" dirty="0">
                <a:latin typeface="Calibri" panose="020F0502020204030204" pitchFamily="34" charset="0"/>
                <a:cs typeface="B Nazanin" panose="00000400000000000000" pitchFamily="2" charset="-78"/>
              </a:rPr>
              <a:t> داده شده است.   </a:t>
            </a:r>
          </a:p>
        </p:txBody>
      </p:sp>
      <p:sp>
        <p:nvSpPr>
          <p:cNvPr id="4" name="Footer Placeholder 3">
            <a:extLst>
              <a:ext uri="{FF2B5EF4-FFF2-40B4-BE49-F238E27FC236}">
                <a16:creationId xmlns:a16="http://schemas.microsoft.com/office/drawing/2014/main" id="{226EC806-9671-42A6-3EC9-BD06105AC3F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4262581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356F-7DF5-1CAD-56C0-0E97CBE0F9A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اخلاق: صورت بندي پزشكي -  زيست شناختي   </a:t>
            </a:r>
          </a:p>
        </p:txBody>
      </p:sp>
      <p:sp>
        <p:nvSpPr>
          <p:cNvPr id="3" name="Text Placeholder 2">
            <a:extLst>
              <a:ext uri="{FF2B5EF4-FFF2-40B4-BE49-F238E27FC236}">
                <a16:creationId xmlns:a16="http://schemas.microsoft.com/office/drawing/2014/main" id="{49F869DA-C8E0-6372-F304-FB8AFB01A527}"/>
              </a:ext>
            </a:extLst>
          </p:cNvPr>
          <p:cNvSpPr>
            <a:spLocks noGrp="1"/>
          </p:cNvSpPr>
          <p:nvPr>
            <p:ph type="body" idx="1"/>
          </p:nvPr>
        </p:nvSpPr>
        <p:spPr/>
        <p:txBody>
          <a:bodyPr>
            <a:normAutofit/>
          </a:bodyPr>
          <a:lstStyle/>
          <a:p>
            <a:pPr marR="0" lvl="0" rtl="1"/>
            <a:endParaRPr lang="fa-IR" sz="2400" i="0" u="none" strike="noStrike" kern="100" baseline="0" dirty="0">
              <a:latin typeface="Calibri" panose="020F0502020204030204" pitchFamily="34" charset="0"/>
              <a:cs typeface="B Nazanin" panose="00000400000000000000" pitchFamily="2" charset="-78"/>
            </a:endParaRPr>
          </a:p>
          <a:p>
            <a:pPr lvl="0"/>
            <a:r>
              <a:rPr lang="fa-IR" sz="2800" kern="100" dirty="0">
                <a:cs typeface="B Compset" panose="00000400000000000000" pitchFamily="2" charset="-78"/>
              </a:rPr>
              <a:t>قبلاً تصور می شد </a:t>
            </a:r>
            <a:r>
              <a:rPr lang="fa-IR" sz="2800" kern="100" dirty="0" err="1"/>
              <a:t>كه</a:t>
            </a:r>
            <a:r>
              <a:rPr lang="fa-IR" sz="2800" kern="100" dirty="0"/>
              <a:t> مرگ </a:t>
            </a:r>
            <a:r>
              <a:rPr lang="fa-IR" sz="2800" kern="100" dirty="0" err="1"/>
              <a:t>مغزي</a:t>
            </a:r>
            <a:r>
              <a:rPr lang="fa-IR" sz="2800" kern="100" dirty="0"/>
              <a:t> همواره منجر به </a:t>
            </a:r>
            <a:r>
              <a:rPr lang="fa-IR" sz="2800" kern="100" dirty="0" err="1"/>
              <a:t>ناپايداري</a:t>
            </a:r>
            <a:r>
              <a:rPr lang="fa-IR" sz="2800" kern="100" dirty="0"/>
              <a:t> </a:t>
            </a:r>
            <a:r>
              <a:rPr lang="fa-IR" sz="2800" kern="100" dirty="0" err="1"/>
              <a:t>هموديناميك</a:t>
            </a:r>
            <a:r>
              <a:rPr lang="fa-IR" sz="2800" kern="100" dirty="0"/>
              <a:t> و </a:t>
            </a:r>
            <a:r>
              <a:rPr lang="fa-IR" sz="2800" kern="100" dirty="0" err="1"/>
              <a:t>ايست</a:t>
            </a:r>
            <a:r>
              <a:rPr lang="fa-IR" sz="2800" kern="100" dirty="0"/>
              <a:t> </a:t>
            </a:r>
            <a:r>
              <a:rPr lang="fa-IR" sz="2800" kern="100" dirty="0" err="1"/>
              <a:t>قلبي</a:t>
            </a:r>
            <a:r>
              <a:rPr lang="fa-IR" sz="2800" kern="100" dirty="0"/>
              <a:t> </a:t>
            </a:r>
            <a:r>
              <a:rPr lang="fa-IR" sz="2800" kern="100" dirty="0" err="1"/>
              <a:t>مي</a:t>
            </a:r>
            <a:r>
              <a:rPr lang="fa-IR" sz="2800" kern="100" dirty="0"/>
              <a:t> شود</a:t>
            </a:r>
            <a:r>
              <a:rPr lang="fa-IR" sz="2800" kern="100" dirty="0">
                <a:solidFill>
                  <a:srgbClr val="FF0000"/>
                </a:solidFill>
              </a:rPr>
              <a:t> حال آنکه </a:t>
            </a:r>
            <a:r>
              <a:rPr lang="fa-IR" sz="2800" i="0" u="none" strike="noStrike" kern="100" baseline="0" dirty="0" err="1">
                <a:cs typeface="B Nazanin" panose="00000400000000000000" pitchFamily="2" charset="-78"/>
              </a:rPr>
              <a:t>عملكرد</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قلبي</a:t>
            </a:r>
            <a:r>
              <a:rPr lang="fa-IR" sz="2800" i="0" u="none" strike="noStrike" kern="100" baseline="0" dirty="0">
                <a:cs typeface="B Nazanin" panose="00000400000000000000" pitchFamily="2" charset="-78"/>
              </a:rPr>
              <a:t> - </a:t>
            </a:r>
            <a:r>
              <a:rPr lang="fa-IR" sz="2800" i="0" u="none" strike="noStrike" kern="100" baseline="0" dirty="0" err="1">
                <a:cs typeface="B Nazanin" panose="00000400000000000000" pitchFamily="2" charset="-78"/>
              </a:rPr>
              <a:t>عروقي</a:t>
            </a:r>
            <a:r>
              <a:rPr lang="fa-IR" sz="2800" i="0" u="none" strike="noStrike" kern="100" baseline="0" dirty="0">
                <a:cs typeface="B Nazanin" panose="00000400000000000000" pitchFamily="2" charset="-78"/>
              </a:rPr>
              <a:t> را </a:t>
            </a:r>
            <a:r>
              <a:rPr lang="fa-IR" sz="2800" i="0" u="none" strike="noStrike" kern="100" baseline="0" dirty="0" err="1">
                <a:cs typeface="B Nazanin" panose="00000400000000000000" pitchFamily="2" charset="-78"/>
              </a:rPr>
              <a:t>مي</a:t>
            </a:r>
            <a:r>
              <a:rPr lang="fa-IR" sz="2800" i="0" u="none" strike="noStrike" kern="100" baseline="0" dirty="0">
                <a:cs typeface="B Nazanin" panose="00000400000000000000" pitchFamily="2" charset="-78"/>
              </a:rPr>
              <a:t> توان در حضور </a:t>
            </a:r>
            <a:r>
              <a:rPr lang="fa-IR" sz="2800" i="0" u="none" strike="noStrike" kern="100" baseline="0" dirty="0">
                <a:solidFill>
                  <a:srgbClr val="FF0000"/>
                </a:solidFill>
                <a:cs typeface="B Nazanin" panose="00000400000000000000" pitchFamily="2" charset="-78"/>
              </a:rPr>
              <a:t>هر </a:t>
            </a:r>
            <a:r>
              <a:rPr lang="fa-IR" sz="2800" i="0" u="none" strike="noStrike" kern="100" baseline="0" dirty="0" err="1">
                <a:solidFill>
                  <a:srgbClr val="FF0000"/>
                </a:solidFill>
                <a:cs typeface="B Nazanin" panose="00000400000000000000" pitchFamily="2" charset="-78"/>
              </a:rPr>
              <a:t>شكلي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يا</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شدتي</a:t>
            </a:r>
            <a:r>
              <a:rPr lang="fa-IR" sz="2800" i="0" u="none" strike="noStrike" kern="100" baseline="0" dirty="0">
                <a:solidFill>
                  <a:srgbClr val="FF0000"/>
                </a:solidFill>
                <a:cs typeface="B Nazanin" panose="00000400000000000000" pitchFamily="2" charset="-78"/>
              </a:rPr>
              <a:t> از </a:t>
            </a:r>
            <a:r>
              <a:rPr lang="fa-IR" sz="2800" i="0" u="none" strike="noStrike" kern="100" baseline="0" dirty="0" err="1">
                <a:solidFill>
                  <a:srgbClr val="FF0000"/>
                </a:solidFill>
                <a:cs typeface="B Nazanin" panose="00000400000000000000" pitchFamily="2" charset="-78"/>
              </a:rPr>
              <a:t>نارسايي</a:t>
            </a:r>
            <a:r>
              <a:rPr lang="fa-IR" sz="2800" i="0" u="none" strike="noStrike" kern="100" baseline="0" dirty="0">
                <a:solidFill>
                  <a:srgbClr val="FF0000"/>
                </a:solidFill>
                <a:cs typeface="B Nazanin" panose="00000400000000000000" pitchFamily="2" charset="-78"/>
              </a:rPr>
              <a:t> و از </a:t>
            </a:r>
            <a:r>
              <a:rPr lang="fa-IR" sz="2800" i="0" u="none" strike="noStrike" kern="100" baseline="0" dirty="0" err="1">
                <a:solidFill>
                  <a:srgbClr val="FF0000"/>
                </a:solidFill>
                <a:cs typeface="B Nazanin" panose="00000400000000000000" pitchFamily="2" charset="-78"/>
              </a:rPr>
              <a:t>كار</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افتادگي</a:t>
            </a:r>
            <a:r>
              <a:rPr lang="fa-IR" sz="2800" i="0" u="none" strike="noStrike" kern="100" baseline="0" dirty="0">
                <a:solidFill>
                  <a:srgbClr val="FF0000"/>
                </a:solidFill>
                <a:cs typeface="B Nazanin" panose="00000400000000000000" pitchFamily="2" charset="-78"/>
              </a:rPr>
              <a:t> مغــ</a:t>
            </a:r>
            <a:r>
              <a:rPr lang="fa-IR" sz="2800" i="0" u="none" strike="noStrike" kern="100" baseline="0" dirty="0" err="1">
                <a:solidFill>
                  <a:srgbClr val="FF0000"/>
                </a:solidFill>
                <a:cs typeface="B Nazanin" panose="00000400000000000000" pitchFamily="2" charset="-78"/>
              </a:rPr>
              <a:t>زي</a:t>
            </a:r>
            <a:r>
              <a:rPr lang="fa-IR" sz="2800" i="0" u="none" strike="noStrike" kern="100" baseline="0" dirty="0">
                <a:cs typeface="B Nazanin" panose="00000400000000000000" pitchFamily="2" charset="-78"/>
              </a:rPr>
              <a:t>، برقرار نگاه داشت.</a:t>
            </a:r>
          </a:p>
          <a:p>
            <a:pPr lvl="0"/>
            <a:r>
              <a:rPr lang="fa-IR" sz="2800" i="0" u="none" strike="noStrike" kern="100" baseline="0" dirty="0">
                <a:cs typeface="B Nazanin" panose="00000400000000000000" pitchFamily="2" charset="-78"/>
              </a:rPr>
              <a:t>( به عبارتی مرگ مغزی بدون </a:t>
            </a:r>
            <a:r>
              <a:rPr lang="fa-IR" sz="2800" i="0" u="none" strike="noStrike" kern="100" baseline="0" dirty="0" err="1">
                <a:cs typeface="B Nazanin" panose="00000400000000000000" pitchFamily="2" charset="-78"/>
              </a:rPr>
              <a:t>ناپایداری</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همودینامیک</a:t>
            </a:r>
            <a:r>
              <a:rPr lang="fa-IR" sz="2800" i="0" u="none" strike="noStrike" kern="100" baseline="0" dirty="0">
                <a:cs typeface="B Nazanin" panose="00000400000000000000" pitchFamily="2" charset="-78"/>
              </a:rPr>
              <a:t> رخ می دهد: استقلال مغز)</a:t>
            </a:r>
            <a:endParaRPr lang="fa-IR" sz="2800" i="0" u="none" strike="noStrike" kern="100" baseline="0" dirty="0">
              <a:solidFill>
                <a:srgbClr val="FF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27F4DF1F-AAA2-BC4D-F5BC-1669E8A3723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89628735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938D-2B4E-52C4-5A45-4B0D2F232E2F}"/>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اخلاق: صورت بندي پزشكي -  زيست شناختي   </a:t>
            </a:r>
          </a:p>
        </p:txBody>
      </p:sp>
      <p:sp>
        <p:nvSpPr>
          <p:cNvPr id="3" name="Text Placeholder 2">
            <a:extLst>
              <a:ext uri="{FF2B5EF4-FFF2-40B4-BE49-F238E27FC236}">
                <a16:creationId xmlns:a16="http://schemas.microsoft.com/office/drawing/2014/main" id="{0789F027-D40C-EDF3-D44A-017E38F3C0EF}"/>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امروزه روشن شده است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a:t>
            </a:r>
          </a:p>
          <a:p>
            <a:pPr marL="0" marR="0" lvl="0" indent="0" rtl="1">
              <a:buNone/>
            </a:pPr>
            <a:r>
              <a:rPr lang="fa-IR" sz="2400" b="0" i="0" u="none" strike="noStrike" kern="100" baseline="0" dirty="0">
                <a:cs typeface="B Nazanin" panose="00000400000000000000" pitchFamily="2" charset="-78"/>
              </a:rPr>
              <a:t> با </a:t>
            </a:r>
            <a:r>
              <a:rPr lang="fa-IR" sz="2400" b="1" i="0" u="none" strike="noStrike" kern="100" baseline="0" dirty="0" err="1">
                <a:cs typeface="B Compset" panose="00000400000000000000" pitchFamily="2" charset="-78"/>
              </a:rPr>
              <a:t>حمايت</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تهاجمي</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قلبي</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تنفسي</a:t>
            </a:r>
            <a:r>
              <a:rPr lang="fa-IR" sz="2400" b="1" i="0" u="none" strike="noStrike" kern="100" baseline="0" dirty="0">
                <a:cs typeface="B Compset" panose="00000400000000000000" pitchFamily="2" charset="-78"/>
              </a:rPr>
              <a:t>، هورمون </a:t>
            </a:r>
            <a:r>
              <a:rPr lang="fa-IR" sz="2400" b="1" i="0" u="none" strike="noStrike" kern="100" baseline="0" dirty="0" err="1">
                <a:cs typeface="B Compset" panose="00000400000000000000" pitchFamily="2" charset="-78"/>
              </a:rPr>
              <a:t>درماني</a:t>
            </a:r>
            <a:r>
              <a:rPr lang="fa-IR" sz="2400" b="1" i="0" u="none" strike="noStrike" kern="100" baseline="0" dirty="0">
                <a:cs typeface="B Compset" panose="00000400000000000000" pitchFamily="2" charset="-78"/>
              </a:rPr>
              <a:t>، و مراقبت </a:t>
            </a:r>
            <a:r>
              <a:rPr lang="fa-IR" sz="2400" b="1" i="0" u="none" strike="noStrike" kern="100" baseline="0" dirty="0" err="1">
                <a:cs typeface="B Compset" panose="00000400000000000000" pitchFamily="2" charset="-78"/>
              </a:rPr>
              <a:t>پرستاري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مي‌تواند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عملكردهاي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بدني</a:t>
            </a:r>
            <a:r>
              <a:rPr lang="fa-IR" sz="2400" b="0" i="0" u="none" strike="noStrike" kern="100" baseline="0" dirty="0">
                <a:cs typeface="B Nazanin" panose="00000400000000000000" pitchFamily="2" charset="-78"/>
              </a:rPr>
              <a:t> </a:t>
            </a:r>
            <a:r>
              <a:rPr lang="fa-IR" sz="2400" b="1" i="0" u="none" strike="noStrike" kern="100" baseline="0" dirty="0">
                <a:cs typeface="B Compset" panose="00000400000000000000" pitchFamily="2" charset="-78"/>
              </a:rPr>
              <a:t>را </a:t>
            </a:r>
            <a:r>
              <a:rPr lang="fa-IR" sz="2400" b="1" i="0" u="none" strike="noStrike" kern="100" baseline="0" dirty="0">
                <a:solidFill>
                  <a:srgbClr val="FF0000"/>
                </a:solidFill>
                <a:cs typeface="B Compset" panose="00000400000000000000" pitchFamily="2" charset="-78"/>
              </a:rPr>
              <a:t>بدون </a:t>
            </a:r>
            <a:r>
              <a:rPr lang="fa-IR" sz="2400" b="1" i="0" u="none" strike="noStrike" kern="100" baseline="0" dirty="0" err="1">
                <a:solidFill>
                  <a:srgbClr val="FF0000"/>
                </a:solidFill>
                <a:cs typeface="B Compset" panose="00000400000000000000" pitchFamily="2" charset="-78"/>
              </a:rPr>
              <a:t>محدوديت</a:t>
            </a:r>
            <a:r>
              <a:rPr lang="fa-IR" sz="2400" b="0" i="0" u="none" strike="noStrike" kern="100" baseline="0" dirty="0">
                <a:cs typeface="B Nazanin" panose="00000400000000000000" pitchFamily="2" charset="-78"/>
              </a:rPr>
              <a:t> برقرار نگاه دارد، </a:t>
            </a:r>
          </a:p>
          <a:p>
            <a:pPr marL="0" marR="0" lvl="0" indent="0" rtl="1">
              <a:buNone/>
            </a:pPr>
            <a:r>
              <a:rPr lang="fa-IR" sz="2400" kern="100" dirty="0"/>
              <a:t>مثال: </a:t>
            </a:r>
            <a:r>
              <a:rPr lang="fa-IR" sz="2400" b="0" i="0" u="none" strike="noStrike" kern="100" baseline="0" dirty="0">
                <a:cs typeface="B Nazanin" panose="00000400000000000000" pitchFamily="2" charset="-78"/>
              </a:rPr>
              <a:t>در مورد </a:t>
            </a:r>
            <a:r>
              <a:rPr lang="fa-IR" sz="2400" b="0" i="0" u="none" strike="noStrike" kern="100" baseline="0" dirty="0" err="1">
                <a:cs typeface="B Nazanin" panose="00000400000000000000" pitchFamily="2" charset="-78"/>
              </a:rPr>
              <a:t>افرادي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در </a:t>
            </a:r>
            <a:r>
              <a:rPr lang="fa-IR" sz="2400" i="0" u="none" strike="noStrike" kern="100" baseline="0" dirty="0" err="1">
                <a:solidFill>
                  <a:srgbClr val="FF0000"/>
                </a:solidFill>
                <a:cs typeface="B Compset" panose="00000400000000000000" pitchFamily="2" charset="-78"/>
              </a:rPr>
              <a:t>حين</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بارداري</a:t>
            </a:r>
            <a:r>
              <a:rPr lang="fa-IR" sz="2400" i="0" u="none" strike="noStrike" kern="100" baseline="0" dirty="0">
                <a:solidFill>
                  <a:srgbClr val="FF0000"/>
                </a:solidFill>
                <a:cs typeface="B Compset" panose="00000400000000000000" pitchFamily="2" charset="-78"/>
              </a:rPr>
              <a:t> دچار مرگ</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Nazanin" panose="00000400000000000000" pitchFamily="2" charset="-78"/>
              </a:rPr>
              <a:t>مغزي</a:t>
            </a:r>
            <a:r>
              <a:rPr lang="fa-IR" sz="240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شدند.</a:t>
            </a:r>
          </a:p>
          <a:p>
            <a:pPr marL="0" marR="0" lvl="0" indent="0" rtl="1">
              <a:buNone/>
            </a:pPr>
            <a:endParaRPr lang="fa-IR" sz="2400" kern="100" dirty="0"/>
          </a:p>
          <a:p>
            <a:pPr marL="0" marR="0" lvl="0" indent="0" rtl="1">
              <a:buNone/>
            </a:pP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a:t>
            </a:r>
            <a:r>
              <a:rPr lang="fa-IR" sz="2400" b="1" i="0" u="none" strike="noStrike" kern="100" baseline="0" dirty="0" err="1">
                <a:cs typeface="B Compset" panose="00000400000000000000" pitchFamily="2" charset="-78"/>
              </a:rPr>
              <a:t>پيشرفتهاي</a:t>
            </a:r>
            <a:r>
              <a:rPr lang="fa-IR" sz="2400" b="1" i="0" u="none" strike="noStrike" kern="100" baseline="0" dirty="0">
                <a:cs typeface="B Compset" panose="00000400000000000000" pitchFamily="2" charset="-78"/>
              </a:rPr>
              <a:t> مداوم در </a:t>
            </a:r>
            <a:r>
              <a:rPr lang="fa-IR" sz="2400" b="1" i="0" u="none" strike="noStrike" kern="100" baseline="0" dirty="0">
                <a:solidFill>
                  <a:srgbClr val="FF0000"/>
                </a:solidFill>
                <a:cs typeface="B Compset" panose="00000400000000000000" pitchFamily="2" charset="-78"/>
              </a:rPr>
              <a:t>فناوري و پيوند عضو</a:t>
            </a:r>
            <a:r>
              <a:rPr lang="fa-IR" sz="2400" b="0" i="0" u="none" strike="noStrike" kern="100" baseline="0" dirty="0">
                <a:cs typeface="B Nazanin" panose="00000400000000000000" pitchFamily="2" charset="-78"/>
              </a:rPr>
              <a:t>، باعث شده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امروزه، </a:t>
            </a:r>
            <a:r>
              <a:rPr lang="fa-IR" sz="2400" b="1" i="0" u="none" strike="noStrike" kern="100" baseline="0" dirty="0" err="1">
                <a:solidFill>
                  <a:srgbClr val="FF0000"/>
                </a:solidFill>
                <a:cs typeface="B Nazanin" panose="00000400000000000000" pitchFamily="2" charset="-78"/>
              </a:rPr>
              <a:t>تعريف</a:t>
            </a:r>
            <a:r>
              <a:rPr lang="fa-IR" sz="2400" b="1" i="0" u="none" strike="noStrike" kern="100" baseline="0" dirty="0">
                <a:solidFill>
                  <a:srgbClr val="FF0000"/>
                </a:solidFill>
                <a:cs typeface="B Nazanin" panose="00000400000000000000" pitchFamily="2" charset="-78"/>
              </a:rPr>
              <a:t> مرگ </a:t>
            </a:r>
            <a:r>
              <a:rPr lang="fa-IR" sz="2400" b="1" i="0" u="none" strike="noStrike" kern="100" baseline="0" dirty="0" err="1">
                <a:solidFill>
                  <a:srgbClr val="FF0000"/>
                </a:solidFill>
                <a:cs typeface="B Nazanin" panose="00000400000000000000" pitchFamily="2" charset="-78"/>
              </a:rPr>
              <a:t>مبتني</a:t>
            </a:r>
            <a:r>
              <a:rPr lang="fa-IR" sz="2400" b="1" i="0" u="none" strike="noStrike" kern="100" baseline="0" dirty="0">
                <a:solidFill>
                  <a:srgbClr val="FF0000"/>
                </a:solidFill>
                <a:cs typeface="B Nazanin" panose="00000400000000000000" pitchFamily="2" charset="-78"/>
              </a:rPr>
              <a:t> بر مغز</a:t>
            </a:r>
            <a:r>
              <a:rPr lang="fa-IR" sz="2400" b="0" i="0" u="none" strike="noStrike" kern="100" baseline="0" dirty="0">
                <a:cs typeface="B Nazanin" panose="00000400000000000000" pitchFamily="2" charset="-78"/>
              </a:rPr>
              <a:t>، در </a:t>
            </a:r>
            <a:r>
              <a:rPr lang="fa-IR" sz="2400" b="0" i="0" u="none" strike="noStrike" kern="100" baseline="0" dirty="0" err="1">
                <a:cs typeface="B Nazanin" panose="00000400000000000000" pitchFamily="2" charset="-78"/>
              </a:rPr>
              <a:t>مقايسه</a:t>
            </a:r>
            <a:r>
              <a:rPr lang="fa-IR" sz="2400" b="0" i="0" u="none" strike="noStrike" kern="100" baseline="0" dirty="0">
                <a:cs typeface="B Nazanin" panose="00000400000000000000" pitchFamily="2" charset="-78"/>
              </a:rPr>
              <a:t> با </a:t>
            </a:r>
            <a:r>
              <a:rPr lang="fa-IR" sz="2400" b="0" i="0" u="none" strike="noStrike" kern="100" baseline="0" dirty="0" err="1">
                <a:cs typeface="B Nazanin" panose="00000400000000000000" pitchFamily="2" charset="-78"/>
              </a:rPr>
              <a:t>مفاهيم</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ابتدايي</a:t>
            </a:r>
            <a:r>
              <a:rPr lang="fa-IR" sz="2400" b="0" i="0" u="none" strike="noStrike" kern="100" baseline="0" dirty="0">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منطقي</a:t>
            </a:r>
            <a:r>
              <a:rPr lang="fa-IR" sz="2400" b="1" i="0" u="none" strike="noStrike" kern="100" baseline="0" dirty="0">
                <a:solidFill>
                  <a:srgbClr val="FF0000"/>
                </a:solidFill>
                <a:cs typeface="B Compset" panose="00000400000000000000" pitchFamily="2" charset="-78"/>
              </a:rPr>
              <a:t> تر</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به نظر برسد.  ( چون می توان عملکرد قلبی و تنفسی را حفظ و جبران کرد)</a:t>
            </a:r>
          </a:p>
          <a:p>
            <a:pPr marL="0" marR="0" lvl="0" indent="0" rtl="1">
              <a:buNone/>
            </a:pPr>
            <a:endParaRPr lang="fa-IR" sz="2400" b="0" i="0" u="none" strike="noStrike" kern="100" baseline="0" dirty="0">
              <a:cs typeface="B Nazanin" panose="00000400000000000000" pitchFamily="2" charset="-78"/>
            </a:endParaRPr>
          </a:p>
          <a:p>
            <a:pPr marL="0" marR="0" lvl="0" indent="0" rtl="1">
              <a:buNone/>
            </a:pPr>
            <a:r>
              <a:rPr lang="fa-IR" sz="2400" kern="100" dirty="0"/>
              <a:t>یعنی با مرگ مغزی، فرد مرده محسوب می شود ولو اینکه کارکرد قلب و ریه را حفظ کنیم.</a:t>
            </a:r>
            <a:r>
              <a:rPr lang="fa-IR" sz="2400" b="0" i="0" u="none" strike="noStrike" kern="100" baseline="0" dirty="0">
                <a:cs typeface="B Nazanin" panose="00000400000000000000" pitchFamily="2" charset="-78"/>
              </a:rPr>
              <a:t> </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A74DD429-FE17-C6DB-3DEA-A7B3F897BBA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55951874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3C95-4121-04DE-F3B4-04CF1E73FDB8}"/>
              </a:ext>
            </a:extLst>
          </p:cNvPr>
          <p:cNvSpPr>
            <a:spLocks noGrp="1"/>
          </p:cNvSpPr>
          <p:nvPr>
            <p:ph type="title"/>
          </p:nvPr>
        </p:nvSpPr>
        <p:spPr/>
        <p:txBody>
          <a:bodyPr/>
          <a:lstStyle/>
          <a:p>
            <a:pPr marR="0" rtl="1"/>
            <a:r>
              <a:rPr lang="fa-IR" b="0" i="0" u="none" strike="noStrike" kern="100" baseline="0" dirty="0" err="1">
                <a:solidFill>
                  <a:srgbClr val="7030A0"/>
                </a:solidFill>
                <a:cs typeface="B Titr" panose="00000700000000000000" pitchFamily="2" charset="-78"/>
              </a:rPr>
              <a:t>شخصانيت</a:t>
            </a:r>
            <a:r>
              <a:rPr lang="fa-IR" b="0" i="0" u="none" strike="noStrike" kern="100" baseline="0" dirty="0">
                <a:solidFill>
                  <a:srgbClr val="7030A0"/>
                </a:solidFill>
                <a:cs typeface="B Titr" panose="00000700000000000000" pitchFamily="2" charset="-78"/>
              </a:rPr>
              <a:t>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04AC3AE2-0D85-F7F2-1C4C-B90CDA487B2E}"/>
              </a:ext>
            </a:extLst>
          </p:cNvPr>
          <p:cNvSpPr>
            <a:spLocks noGrp="1"/>
          </p:cNvSpPr>
          <p:nvPr>
            <p:ph type="body" idx="1"/>
          </p:nvPr>
        </p:nvSpPr>
        <p:spPr/>
        <p:txBody>
          <a:bodyPr>
            <a:normAutofit/>
          </a:bodyPr>
          <a:lstStyle/>
          <a:p>
            <a:pPr marR="0" lvl="0" rtl="1"/>
            <a:endParaRPr lang="fa-IR" sz="2800" i="0" u="none" strike="noStrike" kern="100" baseline="0" dirty="0">
              <a:cs typeface="B Nazanin" panose="00000400000000000000" pitchFamily="2" charset="-78"/>
            </a:endParaRPr>
          </a:p>
          <a:p>
            <a:pPr marR="0" lvl="0" rtl="1"/>
            <a:r>
              <a:rPr lang="fa-IR" sz="2800" i="0" u="none" strike="noStrike" kern="100" baseline="0" dirty="0">
                <a:cs typeface="B Nazanin" panose="00000400000000000000" pitchFamily="2" charset="-78"/>
              </a:rPr>
              <a:t>از </a:t>
            </a:r>
            <a:r>
              <a:rPr lang="fa-IR" sz="2800" i="0" u="none" strike="noStrike" kern="100" baseline="0" dirty="0" err="1">
                <a:cs typeface="B Nazanin" panose="00000400000000000000" pitchFamily="2" charset="-78"/>
              </a:rPr>
              <a:t>ديد</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مفهومي</a:t>
            </a:r>
            <a:r>
              <a:rPr lang="fa-IR" sz="2800" i="0" u="none" strike="noStrike" kern="100" baseline="0" dirty="0">
                <a:cs typeface="B Nazanin" panose="00000400000000000000" pitchFamily="2" charset="-78"/>
              </a:rPr>
              <a:t>، </a:t>
            </a:r>
            <a:r>
              <a:rPr lang="fa-IR" sz="2800" i="0" u="none" strike="noStrike" kern="100" baseline="0" dirty="0">
                <a:solidFill>
                  <a:srgbClr val="FF0000"/>
                </a:solidFill>
                <a:cs typeface="B Compset" panose="00000400000000000000" pitchFamily="2" charset="-78"/>
              </a:rPr>
              <a:t>فقدان </a:t>
            </a:r>
            <a:r>
              <a:rPr lang="fa-IR" sz="2800" i="0" u="none" strike="noStrike" kern="100" baseline="0" dirty="0" err="1">
                <a:solidFill>
                  <a:srgbClr val="FF0000"/>
                </a:solidFill>
                <a:cs typeface="B Compset" panose="00000400000000000000" pitchFamily="2" charset="-78"/>
              </a:rPr>
              <a:t>كامل</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عملكرد</a:t>
            </a:r>
            <a:r>
              <a:rPr lang="fa-IR" sz="2800" i="0" u="none" strike="noStrike" kern="100" baseline="0" dirty="0">
                <a:solidFill>
                  <a:srgbClr val="FF0000"/>
                </a:solidFill>
                <a:cs typeface="B Compset" panose="00000400000000000000" pitchFamily="2" charset="-78"/>
              </a:rPr>
              <a:t> مغز</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به عنوان </a:t>
            </a:r>
            <a:r>
              <a:rPr lang="fa-IR" sz="2800" i="0" u="none" strike="noStrike" kern="100" baseline="0" dirty="0">
                <a:solidFill>
                  <a:srgbClr val="FF0000"/>
                </a:solidFill>
                <a:cs typeface="B Compset" panose="00000400000000000000" pitchFamily="2" charset="-78"/>
              </a:rPr>
              <a:t>آستانه 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واجد </a:t>
            </a:r>
            <a:r>
              <a:rPr lang="fa-IR" sz="2800" i="0" u="none" strike="noStrike" kern="100" baseline="0" dirty="0" err="1">
                <a:cs typeface="B Nazanin" panose="00000400000000000000" pitchFamily="2" charset="-78"/>
              </a:rPr>
              <a:t>اهميتي</a:t>
            </a:r>
            <a:r>
              <a:rPr lang="fa-IR" sz="2800" i="0" u="none" strike="noStrike" kern="100" baseline="0" dirty="0">
                <a:cs typeface="B Nazanin" panose="00000400000000000000" pitchFamily="2" charset="-78"/>
              </a:rPr>
              <a:t> در نظر گرفته شده است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فردي</a:t>
            </a:r>
            <a:r>
              <a:rPr lang="fa-IR" sz="2800" i="0" u="none" strike="noStrike" kern="100" baseline="0" dirty="0">
                <a:cs typeface="B Nazanin" panose="00000400000000000000" pitchFamily="2" charset="-78"/>
              </a:rPr>
              <a:t> را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زنده است از </a:t>
            </a:r>
            <a:r>
              <a:rPr lang="fa-IR" sz="2800" i="0" u="none" strike="noStrike" kern="100" baseline="0" dirty="0" err="1">
                <a:cs typeface="B Nazanin" panose="00000400000000000000" pitchFamily="2" charset="-78"/>
              </a:rPr>
              <a:t>فردي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درگذشته است، مجزا  </a:t>
            </a:r>
            <a:r>
              <a:rPr lang="fa-IR" sz="2800" i="0" u="none" strike="noStrike" kern="100" baseline="0" dirty="0" err="1">
                <a:cs typeface="B Nazanin" panose="00000400000000000000" pitchFamily="2" charset="-78"/>
              </a:rPr>
              <a:t>ميكند</a:t>
            </a:r>
            <a:r>
              <a:rPr lang="fa-IR" sz="2800" i="0" u="none" strike="noStrike" kern="100" baseline="0" dirty="0">
                <a:cs typeface="B Nazanin" panose="00000400000000000000" pitchFamily="2" charset="-78"/>
              </a:rPr>
              <a:t>.</a:t>
            </a:r>
          </a:p>
          <a:p>
            <a:pPr marR="0" lvl="0" rtl="1"/>
            <a:endParaRPr lang="fa-IR" sz="2400" kern="100" dirty="0"/>
          </a:p>
          <a:p>
            <a:pPr marL="0" marR="0" lvl="0" indent="0" rtl="1">
              <a:buNone/>
            </a:pPr>
            <a:endParaRPr lang="fa-IR" sz="2400" i="0" u="none" strike="noStrike" kern="100" baseline="0" dirty="0">
              <a:cs typeface="B Nazanin" panose="00000400000000000000" pitchFamily="2" charset="-78"/>
            </a:endParaRPr>
          </a:p>
          <a:p>
            <a:pPr marR="0" lvl="0" rtl="1"/>
            <a:endParaRPr lang="fa-IR" sz="1100" kern="100" dirty="0"/>
          </a:p>
          <a:p>
            <a:pPr marL="0" marR="0" lvl="0" indent="0" rtl="1">
              <a:buNone/>
            </a:pPr>
            <a:endParaRPr lang="fa-IR" sz="2400" i="0" u="none" strike="noStrike" kern="100" baseline="0" dirty="0">
              <a:latin typeface="Calibri" panose="020F0502020204030204" pitchFamily="34" charset="0"/>
              <a:cs typeface="B Nazanin" panose="00000400000000000000" pitchFamily="2" charset="-78"/>
            </a:endParaRPr>
          </a:p>
        </p:txBody>
      </p:sp>
      <p:pic>
        <p:nvPicPr>
          <p:cNvPr id="4" name="Picture 3">
            <a:extLst>
              <a:ext uri="{FF2B5EF4-FFF2-40B4-BE49-F238E27FC236}">
                <a16:creationId xmlns:a16="http://schemas.microsoft.com/office/drawing/2014/main" id="{4FD857B6-71D1-A542-0E0C-B4D44C49B1D7}"/>
              </a:ext>
            </a:extLst>
          </p:cNvPr>
          <p:cNvPicPr>
            <a:picLocks noChangeAspect="1"/>
          </p:cNvPicPr>
          <p:nvPr/>
        </p:nvPicPr>
        <p:blipFill rotWithShape="1">
          <a:blip r:embed="rId2"/>
          <a:srcRect t="28261" b="30691"/>
          <a:stretch/>
        </p:blipFill>
        <p:spPr>
          <a:xfrm>
            <a:off x="1279742" y="3648457"/>
            <a:ext cx="9632515" cy="960582"/>
          </a:xfrm>
          <a:prstGeom prst="rect">
            <a:avLst/>
          </a:prstGeom>
        </p:spPr>
      </p:pic>
      <p:sp>
        <p:nvSpPr>
          <p:cNvPr id="6" name="Footer Placeholder 5">
            <a:extLst>
              <a:ext uri="{FF2B5EF4-FFF2-40B4-BE49-F238E27FC236}">
                <a16:creationId xmlns:a16="http://schemas.microsoft.com/office/drawing/2014/main" id="{C674A3E5-C525-A5FA-9BA8-4F3864AA798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8889060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3C95-4121-04DE-F3B4-04CF1E73FDB8}"/>
              </a:ext>
            </a:extLst>
          </p:cNvPr>
          <p:cNvSpPr>
            <a:spLocks noGrp="1"/>
          </p:cNvSpPr>
          <p:nvPr>
            <p:ph type="title"/>
          </p:nvPr>
        </p:nvSpPr>
        <p:spPr/>
        <p:txBody>
          <a:bodyPr/>
          <a:lstStyle/>
          <a:p>
            <a:pPr marR="0" rtl="1"/>
            <a:r>
              <a:rPr lang="fa-IR" b="0" i="0" u="none" strike="noStrike" kern="100" baseline="0" dirty="0" err="1">
                <a:solidFill>
                  <a:srgbClr val="7030A0"/>
                </a:solidFill>
                <a:cs typeface="B Titr" panose="00000700000000000000" pitchFamily="2" charset="-78"/>
              </a:rPr>
              <a:t>شخصانيت</a:t>
            </a:r>
            <a:r>
              <a:rPr lang="fa-IR" b="0" i="0" u="none" strike="noStrike" kern="100" baseline="0" dirty="0">
                <a:solidFill>
                  <a:srgbClr val="7030A0"/>
                </a:solidFill>
                <a:cs typeface="B Titr" panose="00000700000000000000" pitchFamily="2" charset="-78"/>
              </a:rPr>
              <a:t>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04AC3AE2-0D85-F7F2-1C4C-B90CDA487B2E}"/>
              </a:ext>
            </a:extLst>
          </p:cNvPr>
          <p:cNvSpPr>
            <a:spLocks noGrp="1"/>
          </p:cNvSpPr>
          <p:nvPr>
            <p:ph type="body" idx="1"/>
          </p:nvPr>
        </p:nvSpPr>
        <p:spPr/>
        <p:txBody>
          <a:bodyPr>
            <a:normAutofit/>
          </a:bodyPr>
          <a:lstStyle/>
          <a:p>
            <a:pPr marL="0" marR="0" lvl="0" indent="0" rtl="1">
              <a:buNone/>
            </a:pPr>
            <a:endParaRPr lang="fa-IR" sz="2400" i="0" u="none" strike="noStrike" kern="100" baseline="0" dirty="0">
              <a:cs typeface="B Nazanin" panose="00000400000000000000" pitchFamily="2" charset="-78"/>
            </a:endParaRPr>
          </a:p>
          <a:p>
            <a:pPr marR="0" lvl="0" rtl="1"/>
            <a:endParaRPr lang="fa-IR" sz="1100" kern="100" dirty="0"/>
          </a:p>
          <a:p>
            <a:pPr marR="0" lvl="0" rtl="1"/>
            <a:r>
              <a:rPr lang="fa-IR" sz="2400" b="1" kern="100" dirty="0">
                <a:solidFill>
                  <a:srgbClr val="FF0000"/>
                </a:solidFill>
              </a:rPr>
              <a:t>کاربرد آستانه</a:t>
            </a:r>
            <a:r>
              <a:rPr lang="fa-IR" sz="2400" b="1" i="0" u="none" strike="noStrike" kern="100" baseline="0" dirty="0">
                <a:solidFill>
                  <a:srgbClr val="FF0000"/>
                </a:solidFill>
                <a:cs typeface="B Compset" panose="00000400000000000000" pitchFamily="2" charset="-78"/>
              </a:rPr>
              <a:t> فقدان </a:t>
            </a:r>
            <a:r>
              <a:rPr lang="fa-IR" sz="2400" b="1" i="0" u="none" strike="noStrike" kern="100" baseline="0" dirty="0" err="1">
                <a:solidFill>
                  <a:srgbClr val="FF0000"/>
                </a:solidFill>
                <a:cs typeface="B Compset" panose="00000400000000000000" pitchFamily="2" charset="-78"/>
              </a:rPr>
              <a:t>كامل</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عملكرد</a:t>
            </a:r>
            <a:r>
              <a:rPr lang="fa-IR" sz="2400" b="1" i="0" u="none" strike="noStrike" kern="100" baseline="0" dirty="0">
                <a:solidFill>
                  <a:srgbClr val="FF0000"/>
                </a:solidFill>
                <a:cs typeface="B Compset" panose="00000400000000000000" pitchFamily="2" charset="-78"/>
              </a:rPr>
              <a:t> مغز:</a:t>
            </a:r>
            <a:r>
              <a:rPr lang="fa-IR" sz="2400" b="1" i="0" u="none" strike="noStrike" kern="100" baseline="0" dirty="0">
                <a:solidFill>
                  <a:srgbClr val="FF0000"/>
                </a:solidFill>
                <a:cs typeface="B Nazanin" panose="00000400000000000000" pitchFamily="2" charset="-78"/>
              </a:rPr>
              <a:t> </a:t>
            </a:r>
          </a:p>
          <a:p>
            <a:pPr marR="0" lvl="0" rtl="1"/>
            <a:endParaRPr lang="fa-IR" sz="2400" b="1" i="0" u="none" strike="noStrike" kern="100" baseline="0" dirty="0">
              <a:solidFill>
                <a:srgbClr val="FF0000"/>
              </a:solidFill>
              <a:cs typeface="B Nazanin" panose="00000400000000000000" pitchFamily="2" charset="-78"/>
            </a:endParaRPr>
          </a:p>
          <a:p>
            <a:pPr marL="457200" marR="0" lvl="0" indent="-457200" rtl="1">
              <a:buFont typeface="+mj-lt"/>
              <a:buAutoNum type="arabicPeriod"/>
            </a:pPr>
            <a:r>
              <a:rPr lang="fa-IR" sz="2400" i="0" u="none" strike="noStrike" kern="100" baseline="0" dirty="0" err="1">
                <a:cs typeface="B Nazanin" panose="00000400000000000000" pitchFamily="2" charset="-78"/>
              </a:rPr>
              <a:t>شناسايي</a:t>
            </a:r>
            <a:r>
              <a:rPr lang="fa-IR" sz="2400" i="0" u="none" strike="noStrike" kern="100" baseline="0" dirty="0">
                <a:cs typeface="B Nazanin" panose="00000400000000000000" pitchFamily="2" charset="-78"/>
              </a:rPr>
              <a:t> و </a:t>
            </a:r>
            <a:r>
              <a:rPr lang="fa-IR" sz="2400" i="0" u="none" strike="noStrike" kern="100" baseline="0" dirty="0" err="1">
                <a:cs typeface="B Nazanin" panose="00000400000000000000" pitchFamily="2" charset="-78"/>
              </a:rPr>
              <a:t>پذيرش</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آستانه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امكان</a:t>
            </a:r>
            <a:r>
              <a:rPr lang="fa-IR" sz="2400" i="0" u="none" strike="noStrike" kern="100" baseline="0" dirty="0">
                <a:cs typeface="B Nazanin" panose="00000400000000000000" pitchFamily="2" charset="-78"/>
              </a:rPr>
              <a:t> را به </a:t>
            </a:r>
            <a:r>
              <a:rPr lang="fa-IR" sz="2400" i="0" u="none" strike="noStrike" kern="100" baseline="0" dirty="0" err="1">
                <a:cs typeface="B Compset" panose="00000400000000000000" pitchFamily="2" charset="-78"/>
              </a:rPr>
              <a:t>بالينگران</a:t>
            </a:r>
            <a:r>
              <a:rPr lang="fa-IR" sz="2400" i="0" u="none" strike="noStrike" kern="100" baseline="0" dirty="0">
                <a:cs typeface="B Compset" panose="00000400000000000000" pitchFamily="2" charset="-78"/>
              </a:rPr>
              <a:t> و خانواده </a:t>
            </a:r>
            <a:r>
              <a:rPr lang="fa-IR" sz="2400" i="0" u="none" strike="noStrike" kern="100" baseline="0" dirty="0" err="1">
                <a:cs typeface="B Compset" panose="00000400000000000000" pitchFamily="2" charset="-78"/>
              </a:rPr>
              <a:t>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بيماران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دهد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نسبت </a:t>
            </a:r>
            <a:r>
              <a:rPr lang="fa-IR" sz="2400" i="0" u="none" strike="noStrike" kern="100" baseline="0" dirty="0">
                <a:cs typeface="B Compset" panose="00000400000000000000" pitchFamily="2" charset="-78"/>
              </a:rPr>
              <a:t>به </a:t>
            </a:r>
            <a:r>
              <a:rPr lang="fa-IR" sz="2400" i="0" u="none" strike="noStrike" kern="100" baseline="0" dirty="0" err="1">
                <a:solidFill>
                  <a:srgbClr val="FF0000"/>
                </a:solidFill>
                <a:cs typeface="B Compset" panose="00000400000000000000" pitchFamily="2" charset="-78"/>
              </a:rPr>
              <a:t>اهداي</a:t>
            </a:r>
            <a:r>
              <a:rPr lang="fa-IR" sz="2400" i="0" u="none" strike="noStrike" kern="100" baseline="0" dirty="0">
                <a:solidFill>
                  <a:srgbClr val="FF0000"/>
                </a:solidFill>
                <a:cs typeface="B Compset" panose="00000400000000000000" pitchFamily="2" charset="-78"/>
              </a:rPr>
              <a:t> عضو </a:t>
            </a:r>
            <a:r>
              <a:rPr lang="fa-IR" sz="2400" i="0" u="none" strike="noStrike" kern="100" baseline="0" dirty="0" err="1">
                <a:solidFill>
                  <a:srgbClr val="FF0000"/>
                </a:solidFill>
                <a:cs typeface="B Compset" panose="00000400000000000000" pitchFamily="2" charset="-78"/>
              </a:rPr>
              <a:t>رضايت</a:t>
            </a:r>
            <a:r>
              <a:rPr lang="fa-IR" sz="2400" i="0" u="none" strike="noStrike" kern="100" baseline="0" dirty="0">
                <a:solidFill>
                  <a:srgbClr val="FF0000"/>
                </a:solidFill>
                <a:cs typeface="B Compset" panose="00000400000000000000" pitchFamily="2" charset="-78"/>
              </a:rPr>
              <a:t> بدهند</a:t>
            </a:r>
            <a:r>
              <a:rPr lang="fa-IR" sz="2400" i="0" u="none" strike="noStrike" kern="100" baseline="0" dirty="0">
                <a:cs typeface="B Nazanin" panose="00000400000000000000" pitchFamily="2" charset="-78"/>
              </a:rPr>
              <a:t>، </a:t>
            </a:r>
            <a:r>
              <a:rPr lang="fa-IR" sz="2400" i="0" u="none" strike="noStrike" kern="100" baseline="0" dirty="0">
                <a:solidFill>
                  <a:srgbClr val="FF0000"/>
                </a:solidFill>
                <a:cs typeface="B Nazanin" panose="00000400000000000000" pitchFamily="2" charset="-78"/>
              </a:rPr>
              <a:t>بدون ترس </a:t>
            </a:r>
            <a:r>
              <a:rPr lang="fa-IR" sz="2400" i="0" u="none" strike="noStrike" kern="100" baseline="0" dirty="0">
                <a:cs typeface="B Nazanin" panose="00000400000000000000" pitchFamily="2" charset="-78"/>
              </a:rPr>
              <a:t>از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قانون </a:t>
            </a:r>
            <a:r>
              <a:rPr lang="fa-IR" sz="2400" i="0" u="none" strike="noStrike" kern="100" baseline="0" dirty="0">
                <a:latin typeface="Calibri" panose="020F0502020204030204" pitchFamily="34" charset="0"/>
                <a:cs typeface="B Nazanin" panose="00000400000000000000" pitchFamily="2" charset="-78"/>
              </a:rPr>
              <a:t>"</a:t>
            </a:r>
            <a:r>
              <a:rPr lang="fa-IR" sz="2400" i="0" u="none" strike="noStrike" kern="100" baseline="0" dirty="0" err="1">
                <a:latin typeface="Calibri" panose="020F0502020204030204" pitchFamily="34" charset="0"/>
                <a:cs typeface="B Nazanin" panose="00000400000000000000" pitchFamily="2" charset="-78"/>
              </a:rPr>
              <a:t>اهداكننده</a:t>
            </a:r>
            <a:r>
              <a:rPr lang="fa-IR" sz="2400" i="0" u="none" strike="noStrike" kern="100" baseline="0" dirty="0">
                <a:latin typeface="Calibri" panose="020F0502020204030204" pitchFamily="34" charset="0"/>
                <a:cs typeface="B Nazanin" panose="00000400000000000000" pitchFamily="2" charset="-78"/>
              </a:rPr>
              <a:t> ي مرده" را مورد خدشه قرار داده باشند.</a:t>
            </a:r>
          </a:p>
          <a:p>
            <a:pPr marL="457200" marR="0" lvl="0" indent="-457200" rtl="1">
              <a:buFont typeface="+mj-lt"/>
              <a:buAutoNum type="arabicPeriod"/>
            </a:pPr>
            <a:endParaRPr lang="fa-IR" sz="2400" i="0" u="none" strike="noStrike" kern="100" baseline="0" dirty="0">
              <a:latin typeface="Calibri" panose="020F0502020204030204" pitchFamily="34" charset="0"/>
              <a:cs typeface="B Nazanin" panose="00000400000000000000" pitchFamily="2" charset="-78"/>
            </a:endParaRPr>
          </a:p>
          <a:p>
            <a:pPr marL="457200" indent="-457200">
              <a:buFont typeface="+mj-lt"/>
              <a:buAutoNum type="arabicPeriod"/>
            </a:pPr>
            <a:r>
              <a:rPr lang="fa-IR" sz="2400" kern="100" dirty="0">
                <a:cs typeface="B Compset" panose="00000400000000000000" pitchFamily="2" charset="-78"/>
              </a:rPr>
              <a:t> </a:t>
            </a:r>
            <a:r>
              <a:rPr lang="fa-IR" sz="2400" kern="100" dirty="0" err="1">
                <a:cs typeface="B Compset" panose="00000400000000000000" pitchFamily="2" charset="-78"/>
              </a:rPr>
              <a:t>اين</a:t>
            </a:r>
            <a:r>
              <a:rPr lang="fa-IR" sz="2400" kern="100" dirty="0">
                <a:cs typeface="B Compset" panose="00000400000000000000" pitchFamily="2" charset="-78"/>
              </a:rPr>
              <a:t> آستانه به </a:t>
            </a:r>
            <a:r>
              <a:rPr lang="fa-IR" sz="2400" kern="100" dirty="0" err="1">
                <a:cs typeface="B Compset" panose="00000400000000000000" pitchFamily="2" charset="-78"/>
              </a:rPr>
              <a:t>بالينگران</a:t>
            </a:r>
            <a:r>
              <a:rPr lang="fa-IR" sz="2400" kern="100" dirty="0">
                <a:cs typeface="B Compset" panose="00000400000000000000" pitchFamily="2" charset="-78"/>
              </a:rPr>
              <a:t> اجازه </a:t>
            </a:r>
            <a:r>
              <a:rPr lang="fa-IR" sz="2400" kern="100" dirty="0" err="1">
                <a:cs typeface="B Compset" panose="00000400000000000000" pitchFamily="2" charset="-78"/>
              </a:rPr>
              <a:t>مي</a:t>
            </a:r>
            <a:r>
              <a:rPr lang="fa-IR" sz="2400" kern="100" dirty="0">
                <a:cs typeface="B Compset" panose="00000400000000000000" pitchFamily="2" charset="-78"/>
              </a:rPr>
              <a:t> دهد </a:t>
            </a:r>
            <a:r>
              <a:rPr lang="fa-IR" sz="2400" kern="100" dirty="0" err="1">
                <a:cs typeface="B Compset" panose="00000400000000000000" pitchFamily="2" charset="-78"/>
              </a:rPr>
              <a:t>كه</a:t>
            </a:r>
            <a:r>
              <a:rPr lang="fa-IR" sz="2400" kern="100" dirty="0">
                <a:cs typeface="B Compset" panose="00000400000000000000" pitchFamily="2" charset="-78"/>
              </a:rPr>
              <a:t> </a:t>
            </a:r>
            <a:r>
              <a:rPr lang="fa-IR" sz="2400" kern="100" dirty="0">
                <a:solidFill>
                  <a:srgbClr val="FF0000"/>
                </a:solidFill>
                <a:cs typeface="B Compset" panose="00000400000000000000" pitchFamily="2" charset="-78"/>
              </a:rPr>
              <a:t>بدون ترس </a:t>
            </a:r>
            <a:r>
              <a:rPr lang="fa-IR" sz="2400" kern="100" dirty="0" err="1">
                <a:solidFill>
                  <a:srgbClr val="FF0000"/>
                </a:solidFill>
                <a:cs typeface="B Compset" panose="00000400000000000000" pitchFamily="2" charset="-78"/>
              </a:rPr>
              <a:t>يا</a:t>
            </a:r>
            <a:r>
              <a:rPr lang="fa-IR" sz="2400" kern="100" dirty="0">
                <a:solidFill>
                  <a:srgbClr val="FF0000"/>
                </a:solidFill>
                <a:cs typeface="B Compset" panose="00000400000000000000" pitchFamily="2" charset="-78"/>
              </a:rPr>
              <a:t> باور</a:t>
            </a:r>
            <a:r>
              <a:rPr lang="fa-IR" sz="2400" kern="100" dirty="0">
                <a:cs typeface="B Compset" panose="00000400000000000000" pitchFamily="2" charset="-78"/>
              </a:rPr>
              <a:t> به </a:t>
            </a:r>
            <a:r>
              <a:rPr lang="fa-IR" sz="2400" kern="100" dirty="0" err="1">
                <a:cs typeface="B Compset" panose="00000400000000000000" pitchFamily="2" charset="-78"/>
              </a:rPr>
              <a:t>اينكه</a:t>
            </a:r>
            <a:r>
              <a:rPr lang="fa-IR" sz="2400" kern="100" dirty="0">
                <a:cs typeface="B Compset" panose="00000400000000000000" pitchFamily="2" charset="-78"/>
              </a:rPr>
              <a:t> موجب مرگ </a:t>
            </a:r>
            <a:r>
              <a:rPr lang="fa-IR" sz="2400" kern="100" dirty="0" err="1">
                <a:cs typeface="B Compset" panose="00000400000000000000" pitchFamily="2" charset="-78"/>
              </a:rPr>
              <a:t>بيمار</a:t>
            </a:r>
            <a:r>
              <a:rPr lang="fa-IR" sz="2400" kern="100" dirty="0">
                <a:cs typeface="B Compset" panose="00000400000000000000" pitchFamily="2" charset="-78"/>
              </a:rPr>
              <a:t> خود </a:t>
            </a:r>
            <a:r>
              <a:rPr lang="fa-IR" sz="2400" kern="100" dirty="0" err="1">
                <a:cs typeface="B Compset" panose="00000400000000000000" pitchFamily="2" charset="-78"/>
              </a:rPr>
              <a:t>مي</a:t>
            </a:r>
            <a:r>
              <a:rPr lang="fa-IR" sz="2400" kern="100" dirty="0">
                <a:cs typeface="B Compset" panose="00000400000000000000" pitchFamily="2" charset="-78"/>
              </a:rPr>
              <a:t> شوند، </a:t>
            </a:r>
            <a:r>
              <a:rPr lang="fa-IR" sz="2400" kern="100" dirty="0" err="1">
                <a:solidFill>
                  <a:srgbClr val="FF0000"/>
                </a:solidFill>
                <a:cs typeface="B Compset" panose="00000400000000000000" pitchFamily="2" charset="-78"/>
              </a:rPr>
              <a:t>حمايت</a:t>
            </a:r>
            <a:r>
              <a:rPr lang="fa-IR" sz="2400" kern="100" dirty="0">
                <a:solidFill>
                  <a:srgbClr val="FF0000"/>
                </a:solidFill>
                <a:cs typeface="B Compset" panose="00000400000000000000" pitchFamily="2" charset="-78"/>
              </a:rPr>
              <a:t> </a:t>
            </a:r>
            <a:r>
              <a:rPr lang="fa-IR" sz="2400" kern="100" dirty="0" err="1">
                <a:solidFill>
                  <a:srgbClr val="FF0000"/>
                </a:solidFill>
                <a:cs typeface="B Compset" panose="00000400000000000000" pitchFamily="2" charset="-78"/>
              </a:rPr>
              <a:t>قلبي</a:t>
            </a:r>
            <a:r>
              <a:rPr lang="fa-IR" sz="2400" kern="100" dirty="0">
                <a:solidFill>
                  <a:srgbClr val="FF0000"/>
                </a:solidFill>
                <a:cs typeface="B Compset" panose="00000400000000000000" pitchFamily="2" charset="-78"/>
              </a:rPr>
              <a:t> - </a:t>
            </a:r>
            <a:r>
              <a:rPr lang="fa-IR" sz="2400" kern="100" dirty="0" err="1">
                <a:solidFill>
                  <a:srgbClr val="FF0000"/>
                </a:solidFill>
                <a:cs typeface="B Compset" panose="00000400000000000000" pitchFamily="2" charset="-78"/>
              </a:rPr>
              <a:t>تنفسي</a:t>
            </a:r>
            <a:r>
              <a:rPr lang="fa-IR" sz="2400" kern="100" dirty="0">
                <a:solidFill>
                  <a:srgbClr val="FF0000"/>
                </a:solidFill>
                <a:cs typeface="B Compset" panose="00000400000000000000" pitchFamily="2" charset="-78"/>
              </a:rPr>
              <a:t> را </a:t>
            </a:r>
            <a:r>
              <a:rPr lang="fa-IR" sz="2400" kern="100" dirty="0">
                <a:cs typeface="B Compset" panose="00000400000000000000" pitchFamily="2" charset="-78"/>
              </a:rPr>
              <a:t>قطع </a:t>
            </a:r>
            <a:r>
              <a:rPr lang="fa-IR" sz="2400" kern="100" dirty="0" err="1">
                <a:cs typeface="B Compset" panose="00000400000000000000" pitchFamily="2" charset="-78"/>
              </a:rPr>
              <a:t>نمايند</a:t>
            </a:r>
            <a:r>
              <a:rPr lang="fa-IR" sz="2400" kern="100" dirty="0">
                <a:cs typeface="B Compset" panose="00000400000000000000" pitchFamily="2" charset="-78"/>
              </a:rPr>
              <a:t>. </a:t>
            </a:r>
          </a:p>
          <a:p>
            <a:pPr marL="0" marR="0" lvl="0" indent="0" rtl="1">
              <a:buNone/>
            </a:pPr>
            <a:endParaRPr lang="fa-IR" sz="2400" i="0" u="none" strike="noStrike" kern="100" baseline="0" dirty="0">
              <a:latin typeface="Calibri" panose="020F0502020204030204" pitchFamily="34" charset="0"/>
              <a:cs typeface="B Nazanin" panose="00000400000000000000" pitchFamily="2" charset="-78"/>
            </a:endParaRPr>
          </a:p>
        </p:txBody>
      </p:sp>
      <p:sp>
        <p:nvSpPr>
          <p:cNvPr id="5" name="Scroll: Vertical 4">
            <a:extLst>
              <a:ext uri="{FF2B5EF4-FFF2-40B4-BE49-F238E27FC236}">
                <a16:creationId xmlns:a16="http://schemas.microsoft.com/office/drawing/2014/main" id="{B79147CA-7A17-090A-5B99-E7ED1F9290A2}"/>
              </a:ext>
            </a:extLst>
          </p:cNvPr>
          <p:cNvSpPr/>
          <p:nvPr/>
        </p:nvSpPr>
        <p:spPr>
          <a:xfrm>
            <a:off x="2164080" y="2002726"/>
            <a:ext cx="2737104" cy="1106233"/>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fa-IR" sz="2400" b="1" dirty="0">
                <a:solidFill>
                  <a:srgbClr val="FFFF00"/>
                </a:solidFill>
              </a:rPr>
              <a:t>رضایت و قطع حمایت</a:t>
            </a:r>
          </a:p>
        </p:txBody>
      </p:sp>
      <p:sp>
        <p:nvSpPr>
          <p:cNvPr id="6" name="Footer Placeholder 5">
            <a:extLst>
              <a:ext uri="{FF2B5EF4-FFF2-40B4-BE49-F238E27FC236}">
                <a16:creationId xmlns:a16="http://schemas.microsoft.com/office/drawing/2014/main" id="{E2D912ED-C62E-36AE-03E6-809B5DB7908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663176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b="0" i="0" u="none" strike="noStrike" kern="1400" baseline="0">
                <a:solidFill>
                  <a:srgbClr val="7030A0"/>
                </a:solidFill>
                <a:latin typeface="Times New Roman"/>
              </a:rPr>
              <a:t> </a:t>
            </a:r>
            <a:r>
              <a:rPr lang="ar-SA" b="0" i="0" u="none" strike="noStrike" kern="1400" baseline="0">
                <a:solidFill>
                  <a:srgbClr val="7030A0"/>
                </a:solidFill>
                <a:latin typeface="Times New Roman"/>
                <a:cs typeface="Times New Roman"/>
              </a:rPr>
              <a:t>اولین پیوند کلیه ایران</a:t>
            </a:r>
          </a:p>
        </p:txBody>
      </p:sp>
      <p:sp>
        <p:nvSpPr>
          <p:cNvPr id="3" name="Text Placeholder 2"/>
          <p:cNvSpPr>
            <a:spLocks noGrp="1"/>
          </p:cNvSpPr>
          <p:nvPr>
            <p:ph type="body" idx="1"/>
          </p:nvPr>
        </p:nvSpPr>
        <p:spPr/>
        <p:txBody>
          <a:bodyPr>
            <a:normAutofit/>
          </a:bodyPr>
          <a:lstStyle/>
          <a:p>
            <a:r>
              <a:rPr lang="ar-SA" b="1" i="0" u="none" strike="noStrike" baseline="0" dirty="0">
                <a:solidFill>
                  <a:srgbClr val="0D0D0D"/>
                </a:solidFill>
                <a:cs typeface="B Nazanin"/>
              </a:rPr>
              <a:t>اولین پیوند کلیه ایران</a:t>
            </a:r>
            <a:r>
              <a:rPr lang="ar-SA" b="0" i="0" u="none" strike="noStrike" baseline="0" dirty="0">
                <a:solidFill>
                  <a:srgbClr val="FF0000"/>
                </a:solidFill>
                <a:latin typeface="Times New Roman"/>
                <a:cs typeface="Times New Roman"/>
              </a:rPr>
              <a:t> در سال 1347 در بیمارستان نمازی </a:t>
            </a:r>
            <a:r>
              <a:rPr lang="ar-SA" b="1" i="0" u="none" strike="noStrike" baseline="0" dirty="0">
                <a:solidFill>
                  <a:srgbClr val="0D0D0D"/>
                </a:solidFill>
                <a:latin typeface="Times New Roman"/>
                <a:cs typeface="B Nazanin"/>
              </a:rPr>
              <a:t>دانشگاه علوم پزشکی شیراز </a:t>
            </a:r>
            <a:r>
              <a:rPr lang="ar-SA" b="0" i="0" u="none" strike="noStrike" baseline="0" dirty="0">
                <a:solidFill>
                  <a:srgbClr val="FF0000"/>
                </a:solidFill>
                <a:latin typeface="Times New Roman"/>
                <a:cs typeface="Times New Roman"/>
              </a:rPr>
              <a:t>توسط دکتر سنادی زاده</a:t>
            </a:r>
            <a:r>
              <a:rPr lang="ar-SA" b="1" i="0" u="none" strike="noStrike" baseline="0" dirty="0">
                <a:solidFill>
                  <a:srgbClr val="0D0D0D"/>
                </a:solidFill>
                <a:latin typeface="Times New Roman"/>
                <a:cs typeface="B Nazanin"/>
              </a:rPr>
              <a:t>، استاد این دانشگاه، انجام شد؛ که به‌عنوان یک واقعه مهم، بازتاب وسیعی در رسانه‌های درون‌مرزی پیدا کرد و موجب شد این عمل در همین دانشگاه و همچنین در بیمارستان‌های دانشگاه تهران انجام شود؛ و به این ترتیب از سال 1347 تا سال 1357 نزدیک به 80 مورد پیوند کلیه انجام شد؛ </a:t>
            </a:r>
          </a:p>
          <a:p>
            <a:r>
              <a:rPr lang="ar-SA" b="1" i="0" u="none" strike="noStrike" baseline="0" dirty="0">
                <a:solidFill>
                  <a:srgbClr val="0D0D0D"/>
                </a:solidFill>
                <a:latin typeface="Times New Roman"/>
              </a:rPr>
              <a:t> </a:t>
            </a:r>
            <a:r>
              <a:rPr lang="ar-SA" b="1" i="0" u="none" strike="noStrike" baseline="0" dirty="0">
                <a:solidFill>
                  <a:srgbClr val="0D0D0D"/>
                </a:solidFill>
                <a:latin typeface="Times New Roman"/>
                <a:cs typeface="B Nazanin"/>
              </a:rPr>
              <a:t>در ابتدا در تاریخ 31/2/</a:t>
            </a:r>
            <a:r>
              <a:rPr lang="ar-SA" b="1" i="0" u="none" strike="noStrike" baseline="0" dirty="0">
                <a:solidFill>
                  <a:srgbClr val="FF0000"/>
                </a:solidFill>
                <a:latin typeface="Times New Roman"/>
                <a:cs typeface="B Nazanin"/>
              </a:rPr>
              <a:t>1368</a:t>
            </a:r>
            <a:r>
              <a:rPr lang="ar-SA" b="1" i="0" u="none" strike="noStrike" baseline="0" dirty="0">
                <a:solidFill>
                  <a:srgbClr val="0D0D0D"/>
                </a:solidFill>
                <a:latin typeface="Times New Roman"/>
                <a:cs typeface="B Nazanin"/>
              </a:rPr>
              <a:t> در پاسخ سؤال نویسنده این سطور از محضر حضرت امام خمینی (ره) </a:t>
            </a:r>
            <a:r>
              <a:rPr lang="ar-SA" b="1" i="0" u="none" strike="noStrike" baseline="0" dirty="0">
                <a:solidFill>
                  <a:srgbClr val="FF0000"/>
                </a:solidFill>
                <a:latin typeface="Times New Roman"/>
                <a:cs typeface="B Nazanin"/>
              </a:rPr>
              <a:t>فتوای مرگ مغزی </a:t>
            </a:r>
            <a:r>
              <a:rPr lang="ar-SA" b="1" i="0" u="none" strike="noStrike" baseline="0" dirty="0">
                <a:solidFill>
                  <a:srgbClr val="0D0D0D"/>
                </a:solidFill>
                <a:latin typeface="Times New Roman"/>
                <a:cs typeface="B Nazanin"/>
              </a:rPr>
              <a:t>از طرف ایشان به عنوان اولین فقیه شیعه صادر شد؛ ولی لازم بود قانون مرگ مغزی نیز به تصویب برسد؛ زیرا فتواها عموماً در دادگاه‌ها قابل استناد نیستند.  </a:t>
            </a:r>
          </a:p>
          <a:p>
            <a:r>
              <a:rPr lang="ar-SA" b="1" i="0" u="none" strike="noStrike" baseline="0" dirty="0">
                <a:solidFill>
                  <a:srgbClr val="0D0D0D"/>
                </a:solidFill>
                <a:cs typeface="B Nazanin"/>
              </a:rPr>
              <a:t>جالب است که این قانون دو بار درمجلس شورای اسلامی با استدلال‌های سطحی و غالباً بی‌اساس رد شد؛ ولی بالاخره به تصویب رسید و راه برای انجام انواع پیوندها و گسترش پیوند کلیه هموار شد. </a:t>
            </a:r>
            <a:r>
              <a:rPr lang="ar-SA" b="1" i="0" u="none" strike="noStrike" baseline="0" dirty="0">
                <a:solidFill>
                  <a:srgbClr val="0D0D0D"/>
                </a:solidFill>
                <a:latin typeface="Times New Roman"/>
                <a:cs typeface="B Nazanin"/>
              </a:rPr>
              <a:t> </a:t>
            </a:r>
          </a:p>
        </p:txBody>
      </p:sp>
      <p:sp>
        <p:nvSpPr>
          <p:cNvPr id="4" name="Footer Placeholder 3">
            <a:extLst>
              <a:ext uri="{FF2B5EF4-FFF2-40B4-BE49-F238E27FC236}">
                <a16:creationId xmlns:a16="http://schemas.microsoft.com/office/drawing/2014/main" id="{F2D26357-3DE0-8139-086F-CC77553E14C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74231181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AFC91-3F41-4C7D-E29E-991B5E89E989}"/>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استدلال: عملكردهاي واجد تمامیت</a:t>
            </a:r>
          </a:p>
        </p:txBody>
      </p:sp>
      <p:sp>
        <p:nvSpPr>
          <p:cNvPr id="3" name="Text Placeholder 2">
            <a:extLst>
              <a:ext uri="{FF2B5EF4-FFF2-40B4-BE49-F238E27FC236}">
                <a16:creationId xmlns:a16="http://schemas.microsoft.com/office/drawing/2014/main" id="{2FD5B6A6-0C25-7516-7CF9-5FFAECE3F42B}"/>
              </a:ext>
            </a:extLst>
          </p:cNvPr>
          <p:cNvSpPr>
            <a:spLocks noGrp="1"/>
          </p:cNvSpPr>
          <p:nvPr>
            <p:ph type="body" idx="1"/>
          </p:nvPr>
        </p:nvSpPr>
        <p:spPr/>
        <p:txBody>
          <a:bodyPr>
            <a:normAutofit/>
          </a:bodyPr>
          <a:lstStyle/>
          <a:p>
            <a:pPr marR="0" lvl="0" rtl="1"/>
            <a:r>
              <a:rPr lang="fa-IR" sz="2600" b="0" i="0" u="none" strike="noStrike" kern="100" baseline="0" dirty="0" err="1">
                <a:cs typeface="B Nazanin" panose="00000400000000000000" pitchFamily="2" charset="-78"/>
              </a:rPr>
              <a:t>آنهايي</a:t>
            </a:r>
            <a:r>
              <a:rPr lang="fa-IR" sz="2600" b="0" i="0" u="none" strike="noStrike" kern="100" baseline="0" dirty="0">
                <a:cs typeface="B Nazanin" panose="00000400000000000000" pitchFamily="2" charset="-78"/>
              </a:rPr>
              <a:t> </a:t>
            </a:r>
            <a:r>
              <a:rPr lang="fa-IR" sz="2600" b="0" i="0" u="none" strike="noStrike" kern="100" baseline="0" dirty="0" err="1">
                <a:cs typeface="B Nazanin" panose="00000400000000000000" pitchFamily="2" charset="-78"/>
              </a:rPr>
              <a:t>كه</a:t>
            </a:r>
            <a:r>
              <a:rPr lang="fa-IR" sz="2600" b="0" i="0" u="none" strike="noStrike" kern="100" baseline="0" dirty="0">
                <a:cs typeface="B Nazanin" panose="00000400000000000000" pitchFamily="2" charset="-78"/>
              </a:rPr>
              <a:t> </a:t>
            </a:r>
            <a:r>
              <a:rPr lang="fa-IR" sz="2600" b="1" i="0" u="none" strike="noStrike" kern="100" baseline="0" dirty="0" err="1">
                <a:solidFill>
                  <a:srgbClr val="FF0000"/>
                </a:solidFill>
                <a:cs typeface="B Compset" panose="00000400000000000000" pitchFamily="2" charset="-78"/>
              </a:rPr>
              <a:t>تعريف</a:t>
            </a:r>
            <a:r>
              <a:rPr lang="fa-IR" sz="2600" b="1" i="0" u="none" strike="noStrike" kern="100" baseline="0" dirty="0">
                <a:solidFill>
                  <a:srgbClr val="FF0000"/>
                </a:solidFill>
                <a:cs typeface="B Compset" panose="00000400000000000000" pitchFamily="2" charset="-78"/>
              </a:rPr>
              <a:t> </a:t>
            </a:r>
            <a:r>
              <a:rPr lang="fa-IR" sz="2600" b="1" i="0" u="none" strike="noStrike" kern="100" baseline="0" dirty="0" err="1">
                <a:solidFill>
                  <a:srgbClr val="FF0000"/>
                </a:solidFill>
                <a:cs typeface="B Compset" panose="00000400000000000000" pitchFamily="2" charset="-78"/>
              </a:rPr>
              <a:t>هاي</a:t>
            </a:r>
            <a:r>
              <a:rPr lang="fa-IR" sz="2600" b="1" i="0" u="none" strike="noStrike" kern="100" baseline="0" dirty="0">
                <a:solidFill>
                  <a:srgbClr val="FF0000"/>
                </a:solidFill>
                <a:cs typeface="B Compset" panose="00000400000000000000" pitchFamily="2" charset="-78"/>
              </a:rPr>
              <a:t> </a:t>
            </a:r>
            <a:r>
              <a:rPr lang="fa-IR" sz="2600" b="1" i="0" u="none" strike="noStrike" kern="100" baseline="0" dirty="0" err="1">
                <a:solidFill>
                  <a:srgbClr val="FF0000"/>
                </a:solidFill>
                <a:cs typeface="B Compset" panose="00000400000000000000" pitchFamily="2" charset="-78"/>
              </a:rPr>
              <a:t>مبتني</a:t>
            </a:r>
            <a:r>
              <a:rPr lang="fa-IR" sz="2600" b="1" i="0" u="none" strike="noStrike" kern="100" baseline="0" dirty="0">
                <a:solidFill>
                  <a:srgbClr val="FF0000"/>
                </a:solidFill>
                <a:cs typeface="B Compset" panose="00000400000000000000" pitchFamily="2" charset="-78"/>
              </a:rPr>
              <a:t> بر مغز </a:t>
            </a:r>
            <a:r>
              <a:rPr lang="fa-IR" sz="2600" b="1" i="0" u="none" strike="noStrike" kern="100" baseline="0" dirty="0">
                <a:cs typeface="B Compset" panose="00000400000000000000" pitchFamily="2" charset="-78"/>
              </a:rPr>
              <a:t>را </a:t>
            </a:r>
            <a:r>
              <a:rPr lang="fa-IR" sz="2600" b="1" i="0" u="none" strike="noStrike" kern="100" baseline="0" dirty="0" err="1">
                <a:cs typeface="B Compset" panose="00000400000000000000" pitchFamily="2" charset="-78"/>
              </a:rPr>
              <a:t>براي</a:t>
            </a:r>
            <a:r>
              <a:rPr lang="fa-IR" sz="2600" b="1" i="0" u="none" strike="noStrike" kern="100" baseline="0" dirty="0">
                <a:cs typeface="B Compset" panose="00000400000000000000" pitchFamily="2" charset="-78"/>
              </a:rPr>
              <a:t> مرگ</a:t>
            </a:r>
            <a:r>
              <a:rPr lang="fa-IR" sz="2600" b="0" i="0" u="none" strike="noStrike" kern="100" baseline="0" dirty="0">
                <a:cs typeface="B Nazanin" panose="00000400000000000000" pitchFamily="2" charset="-78"/>
              </a:rPr>
              <a:t> </a:t>
            </a:r>
            <a:r>
              <a:rPr lang="fa-IR" sz="2600" b="0" i="0" u="none" strike="noStrike" kern="100" baseline="0" dirty="0" err="1">
                <a:cs typeface="B Nazanin" panose="00000400000000000000" pitchFamily="2" charset="-78"/>
              </a:rPr>
              <a:t>مي</a:t>
            </a:r>
            <a:r>
              <a:rPr lang="fa-IR" sz="2600" b="0" i="0" u="none" strike="noStrike" kern="100" baseline="0" dirty="0">
                <a:cs typeface="B Nazanin" panose="00000400000000000000" pitchFamily="2" charset="-78"/>
              </a:rPr>
              <a:t> </a:t>
            </a:r>
            <a:r>
              <a:rPr lang="fa-IR" sz="2600" b="0" i="0" u="none" strike="noStrike" kern="100" baseline="0" dirty="0" err="1">
                <a:cs typeface="B Nazanin" panose="00000400000000000000" pitchFamily="2" charset="-78"/>
              </a:rPr>
              <a:t>پذيرند</a:t>
            </a:r>
            <a:r>
              <a:rPr lang="fa-IR" sz="2600" b="0" i="0" u="none" strike="noStrike" kern="100" baseline="0" dirty="0">
                <a:cs typeface="B Nazanin" panose="00000400000000000000" pitchFamily="2" charset="-78"/>
              </a:rPr>
              <a:t>، </a:t>
            </a:r>
            <a:r>
              <a:rPr lang="fa-IR" sz="2600" b="0" i="0" u="none" strike="noStrike" kern="100" baseline="0" dirty="0" err="1">
                <a:cs typeface="B Nazanin" panose="00000400000000000000" pitchFamily="2" charset="-78"/>
              </a:rPr>
              <a:t>چنين</a:t>
            </a:r>
            <a:r>
              <a:rPr lang="fa-IR" sz="2600" b="0" i="0" u="none" strike="noStrike" kern="100" baseline="0" dirty="0">
                <a:cs typeface="B Nazanin" panose="00000400000000000000" pitchFamily="2" charset="-78"/>
              </a:rPr>
              <a:t> استدلال  </a:t>
            </a:r>
            <a:r>
              <a:rPr lang="fa-IR" sz="2600" b="0" i="0" u="none" strike="noStrike" kern="100" baseline="0" dirty="0" err="1">
                <a:cs typeface="B Nazanin" panose="00000400000000000000" pitchFamily="2" charset="-78"/>
              </a:rPr>
              <a:t>ميكنند</a:t>
            </a:r>
            <a:r>
              <a:rPr lang="fa-IR" sz="2600" b="0" i="0" u="none" strike="noStrike" kern="100" baseline="0" dirty="0">
                <a:cs typeface="B Nazanin" panose="00000400000000000000" pitchFamily="2" charset="-78"/>
              </a:rPr>
              <a:t> که:</a:t>
            </a:r>
          </a:p>
          <a:p>
            <a:pPr marR="0" lvl="0" rtl="1"/>
            <a:endParaRPr lang="fa-IR" sz="2600" b="0" i="0" u="none" strike="noStrike" kern="100" baseline="0" dirty="0">
              <a:cs typeface="B Nazanin" panose="00000400000000000000" pitchFamily="2" charset="-78"/>
            </a:endParaRPr>
          </a:p>
          <a:p>
            <a:pPr marL="0" marR="0" lvl="0" indent="0" rtl="1">
              <a:buNone/>
            </a:pPr>
            <a:r>
              <a:rPr lang="fa-IR" sz="2600" b="0" i="0" u="none" strike="noStrike" kern="100" baseline="0" dirty="0">
                <a:cs typeface="B Nazanin" panose="00000400000000000000" pitchFamily="2" charset="-78"/>
              </a:rPr>
              <a:t>در مرگ مغزی آن دسته از </a:t>
            </a:r>
            <a:r>
              <a:rPr lang="fa-IR" sz="2600" b="0" i="0" u="none" strike="noStrike" kern="100" baseline="0" dirty="0" err="1">
                <a:cs typeface="B Nazanin" panose="00000400000000000000" pitchFamily="2" charset="-78"/>
              </a:rPr>
              <a:t>فعاليت</a:t>
            </a:r>
            <a:r>
              <a:rPr lang="fa-IR" sz="2600" b="0" i="0" u="none" strike="noStrike" kern="100" baseline="0" dirty="0">
                <a:cs typeface="B Nazanin" panose="00000400000000000000" pitchFamily="2" charset="-78"/>
              </a:rPr>
              <a:t> </a:t>
            </a:r>
            <a:r>
              <a:rPr lang="fa-IR" sz="2600" b="0" i="0" u="none" strike="noStrike" kern="100" baseline="0" dirty="0" err="1">
                <a:cs typeface="B Nazanin" panose="00000400000000000000" pitchFamily="2" charset="-78"/>
              </a:rPr>
              <a:t>هاي</a:t>
            </a:r>
            <a:r>
              <a:rPr lang="fa-IR" sz="2600" b="0" i="0" u="none" strike="noStrike" kern="100" baseline="0" dirty="0">
                <a:cs typeface="B Nazanin" panose="00000400000000000000" pitchFamily="2" charset="-78"/>
              </a:rPr>
              <a:t> </a:t>
            </a:r>
            <a:r>
              <a:rPr lang="fa-IR" sz="2600" b="0" i="0" u="none" strike="noStrike" kern="100" baseline="0" dirty="0" err="1">
                <a:cs typeface="B Nazanin" panose="00000400000000000000" pitchFamily="2" charset="-78"/>
              </a:rPr>
              <a:t>مغزي</a:t>
            </a:r>
            <a:r>
              <a:rPr lang="fa-IR" sz="2600" b="0" i="0" u="none" strike="noStrike" kern="100" baseline="0" dirty="0">
                <a:cs typeface="B Nazanin" panose="00000400000000000000" pitchFamily="2" charset="-78"/>
              </a:rPr>
              <a:t> </a:t>
            </a:r>
            <a:r>
              <a:rPr lang="fa-IR" sz="2600" b="0" i="0" u="none" strike="noStrike" kern="100" baseline="0" dirty="0" err="1">
                <a:cs typeface="B Nazanin" panose="00000400000000000000" pitchFamily="2" charset="-78"/>
              </a:rPr>
              <a:t>كه</a:t>
            </a:r>
            <a:r>
              <a:rPr lang="fa-IR" sz="2600" b="0" i="0" u="none" strike="noStrike" kern="100" baseline="0" dirty="0">
                <a:cs typeface="B Nazanin" panose="00000400000000000000" pitchFamily="2" charset="-78"/>
              </a:rPr>
              <a:t> </a:t>
            </a:r>
            <a:r>
              <a:rPr lang="fa-IR" sz="2600" b="0" i="0" u="none" strike="noStrike" kern="100" baseline="0" dirty="0" err="1">
                <a:solidFill>
                  <a:srgbClr val="FF0000"/>
                </a:solidFill>
                <a:cs typeface="B Nazanin" panose="00000400000000000000" pitchFamily="2" charset="-78"/>
              </a:rPr>
              <a:t>براي</a:t>
            </a:r>
            <a:r>
              <a:rPr lang="fa-IR" sz="2600" b="0" i="0" u="none" strike="noStrike" kern="100" baseline="0" dirty="0">
                <a:solidFill>
                  <a:srgbClr val="FF0000"/>
                </a:solidFill>
                <a:cs typeface="B Nazanin" panose="00000400000000000000" pitchFamily="2" charset="-78"/>
              </a:rPr>
              <a:t> </a:t>
            </a:r>
            <a:r>
              <a:rPr lang="fa-IR" sz="2600" b="1" i="0" u="none" strike="noStrike" kern="100" baseline="0" dirty="0" err="1">
                <a:solidFill>
                  <a:srgbClr val="FF0000"/>
                </a:solidFill>
                <a:cs typeface="B Compset" panose="00000400000000000000" pitchFamily="2" charset="-78"/>
              </a:rPr>
              <a:t>عملكردهاي</a:t>
            </a:r>
            <a:r>
              <a:rPr lang="fa-IR" sz="2600" b="1" i="0" u="none" strike="noStrike" kern="100" baseline="0" dirty="0">
                <a:solidFill>
                  <a:srgbClr val="FF0000"/>
                </a:solidFill>
                <a:cs typeface="B Compset" panose="00000400000000000000" pitchFamily="2" charset="-78"/>
              </a:rPr>
              <a:t> واجد تمامیت</a:t>
            </a:r>
            <a:r>
              <a:rPr lang="en-US" sz="2600" b="0" i="0" u="none" strike="noStrike" kern="100" baseline="0" dirty="0">
                <a:solidFill>
                  <a:srgbClr val="FF0000"/>
                </a:solidFill>
                <a:latin typeface="Aptos Display" panose="020B0004020202020204" pitchFamily="34" charset="0"/>
                <a:cs typeface="B Nazanin" panose="00000400000000000000" pitchFamily="2" charset="-78"/>
              </a:rPr>
              <a:t> </a:t>
            </a:r>
            <a:r>
              <a:rPr lang="en-US" sz="2600" b="0" i="0" u="none" strike="noStrike" kern="100" baseline="0" dirty="0">
                <a:latin typeface="Aptos Display" panose="020B0004020202020204" pitchFamily="34" charset="0"/>
                <a:cs typeface="B Nazanin" panose="00000400000000000000" pitchFamily="2" charset="-78"/>
              </a:rPr>
              <a:t>(Integrated functioning) </a:t>
            </a:r>
            <a:r>
              <a:rPr lang="fa-IR" sz="2600" b="0" i="0" u="none" strike="noStrike" kern="100" baseline="0" dirty="0">
                <a:latin typeface="Aptos Display" panose="020B0004020202020204" pitchFamily="34" charset="0"/>
                <a:cs typeface="B Nazanin" panose="00000400000000000000" pitchFamily="2" charset="-78"/>
              </a:rPr>
              <a:t> فرد </a:t>
            </a:r>
            <a:r>
              <a:rPr lang="fa-IR" sz="2600" b="0" i="0" u="none" strike="noStrike" kern="100" baseline="0" dirty="0" err="1">
                <a:latin typeface="Aptos Display" panose="020B0004020202020204" pitchFamily="34" charset="0"/>
                <a:cs typeface="B Nazanin" panose="00000400000000000000" pitchFamily="2" charset="-78"/>
              </a:rPr>
              <a:t>ضروري</a:t>
            </a:r>
            <a:r>
              <a:rPr lang="fa-IR" sz="2600" b="0" i="0" u="none" strike="noStrike" kern="100" baseline="0" dirty="0">
                <a:latin typeface="Aptos Display" panose="020B0004020202020204" pitchFamily="34" charset="0"/>
                <a:cs typeface="B Nazanin" panose="00000400000000000000" pitchFamily="2" charset="-78"/>
              </a:rPr>
              <a:t>‌ است ، به </a:t>
            </a:r>
            <a:r>
              <a:rPr lang="fa-IR" sz="2600" b="1" i="0" u="none" strike="noStrike" kern="100" baseline="0" dirty="0">
                <a:solidFill>
                  <a:srgbClr val="FF0000"/>
                </a:solidFill>
                <a:latin typeface="Aptos Display" panose="020B0004020202020204" pitchFamily="34" charset="0"/>
                <a:cs typeface="B Compset" panose="00000400000000000000" pitchFamily="2" charset="-78"/>
              </a:rPr>
              <a:t>نحو </a:t>
            </a:r>
            <a:r>
              <a:rPr lang="fa-IR" sz="2600" b="1" i="0" u="none" strike="noStrike" kern="100" baseline="0" dirty="0" err="1">
                <a:solidFill>
                  <a:srgbClr val="FF0000"/>
                </a:solidFill>
                <a:latin typeface="Aptos Display" panose="020B0004020202020204" pitchFamily="34" charset="0"/>
                <a:cs typeface="B Compset" panose="00000400000000000000" pitchFamily="2" charset="-78"/>
              </a:rPr>
              <a:t>غيرقابل</a:t>
            </a:r>
            <a:r>
              <a:rPr lang="fa-IR" sz="2600" b="1" i="0" u="none" strike="noStrike" kern="100" baseline="0" dirty="0">
                <a:solidFill>
                  <a:srgbClr val="FF0000"/>
                </a:solidFill>
                <a:latin typeface="Aptos Display" panose="020B0004020202020204" pitchFamily="34" charset="0"/>
                <a:cs typeface="B Compset" panose="00000400000000000000" pitchFamily="2" charset="-78"/>
              </a:rPr>
              <a:t> </a:t>
            </a:r>
            <a:r>
              <a:rPr lang="fa-IR" sz="2600" b="1" i="0" u="none" strike="noStrike" kern="100" baseline="0" dirty="0" err="1">
                <a:solidFill>
                  <a:srgbClr val="FF0000"/>
                </a:solidFill>
                <a:latin typeface="Aptos Display" panose="020B0004020202020204" pitchFamily="34" charset="0"/>
                <a:cs typeface="B Compset" panose="00000400000000000000" pitchFamily="2" charset="-78"/>
              </a:rPr>
              <a:t>برگشتي</a:t>
            </a:r>
            <a:r>
              <a:rPr lang="fa-IR" sz="26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600" b="0" i="0" u="none" strike="noStrike" kern="100" baseline="0" dirty="0" err="1">
                <a:latin typeface="Aptos Display" panose="020B0004020202020204" pitchFamily="34" charset="0"/>
                <a:cs typeface="B Nazanin" panose="00000400000000000000" pitchFamily="2" charset="-78"/>
              </a:rPr>
              <a:t>ازدست</a:t>
            </a:r>
            <a:r>
              <a:rPr lang="fa-IR" sz="2600" b="0" i="0" u="none" strike="noStrike" kern="100" baseline="0" dirty="0">
                <a:latin typeface="Aptos Display" panose="020B0004020202020204" pitchFamily="34" charset="0"/>
                <a:cs typeface="B Nazanin" panose="00000400000000000000" pitchFamily="2" charset="-78"/>
              </a:rPr>
              <a:t> رفته </a:t>
            </a:r>
            <a:r>
              <a:rPr lang="fa-IR" sz="2600" b="0" i="0" u="none" strike="noStrike" kern="100" baseline="0" dirty="0" err="1">
                <a:latin typeface="Aptos Display" panose="020B0004020202020204" pitchFamily="34" charset="0"/>
                <a:cs typeface="B Nazanin" panose="00000400000000000000" pitchFamily="2" charset="-78"/>
              </a:rPr>
              <a:t>اند</a:t>
            </a:r>
            <a:r>
              <a:rPr lang="fa-IR" sz="2600" b="0" i="0" u="none" strike="noStrike" kern="100" baseline="0" dirty="0">
                <a:latin typeface="Aptos Display" panose="020B0004020202020204" pitchFamily="34" charset="0"/>
                <a:cs typeface="B Nazanin" panose="00000400000000000000" pitchFamily="2" charset="-78"/>
              </a:rPr>
              <a:t>، و ممکن نیست با </a:t>
            </a:r>
            <a:r>
              <a:rPr lang="fa-IR" sz="2600" b="0" i="0" u="none" strike="noStrike" kern="100" baseline="0" dirty="0" err="1">
                <a:latin typeface="Aptos Display" panose="020B0004020202020204" pitchFamily="34" charset="0"/>
                <a:cs typeface="B Nazanin" panose="00000400000000000000" pitchFamily="2" charset="-78"/>
              </a:rPr>
              <a:t>حمايت</a:t>
            </a:r>
            <a:r>
              <a:rPr lang="fa-IR" sz="2600" b="0" i="0" u="none" strike="noStrike" kern="100" baseline="0" dirty="0">
                <a:latin typeface="Aptos Display" panose="020B0004020202020204" pitchFamily="34" charset="0"/>
                <a:cs typeface="B Nazanin" panose="00000400000000000000" pitchFamily="2" charset="-78"/>
              </a:rPr>
              <a:t> و جبران </a:t>
            </a:r>
            <a:r>
              <a:rPr lang="fa-IR" sz="2600" b="0" i="0" u="none" strike="noStrike" kern="100" baseline="0" dirty="0" err="1">
                <a:latin typeface="Aptos Display" panose="020B0004020202020204" pitchFamily="34" charset="0"/>
                <a:cs typeface="B Nazanin" panose="00000400000000000000" pitchFamily="2" charset="-78"/>
              </a:rPr>
              <a:t>مصنوعي</a:t>
            </a:r>
            <a:r>
              <a:rPr lang="fa-IR" sz="2600" b="0" i="0" u="none" strike="noStrike" kern="100" baseline="0" dirty="0">
                <a:latin typeface="Aptos Display" panose="020B0004020202020204" pitchFamily="34" charset="0"/>
                <a:cs typeface="B Nazanin" panose="00000400000000000000" pitchFamily="2" charset="-78"/>
              </a:rPr>
              <a:t>، </a:t>
            </a:r>
            <a:r>
              <a:rPr lang="fa-IR" sz="2600" b="0" i="0" u="none" strike="noStrike" kern="100" baseline="0" dirty="0">
                <a:solidFill>
                  <a:srgbClr val="FF0000"/>
                </a:solidFill>
                <a:latin typeface="Aptos Display" panose="020B0004020202020204" pitchFamily="34" charset="0"/>
                <a:cs typeface="B Nazanin" panose="00000400000000000000" pitchFamily="2" charset="-78"/>
              </a:rPr>
              <a:t>شخص  را قادر به حفظ خود به </a:t>
            </a:r>
            <a:r>
              <a:rPr lang="fa-IR" sz="2600" b="0" i="0" u="none" strike="noStrike" kern="100" baseline="0" dirty="0" err="1">
                <a:solidFill>
                  <a:srgbClr val="FF0000"/>
                </a:solidFill>
                <a:latin typeface="Aptos Display" panose="020B0004020202020204" pitchFamily="34" charset="0"/>
                <a:cs typeface="B Nazanin" panose="00000400000000000000" pitchFamily="2" charset="-78"/>
              </a:rPr>
              <a:t>خودي</a:t>
            </a:r>
            <a:r>
              <a:rPr lang="fa-IR" sz="26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600" b="0" i="0" u="none" strike="noStrike" kern="100" baseline="0" dirty="0" err="1">
                <a:solidFill>
                  <a:srgbClr val="FF0000"/>
                </a:solidFill>
                <a:latin typeface="Aptos Display" panose="020B0004020202020204" pitchFamily="34" charset="0"/>
                <a:cs typeface="B Nazanin" panose="00000400000000000000" pitchFamily="2" charset="-78"/>
              </a:rPr>
              <a:t>اين</a:t>
            </a:r>
            <a:r>
              <a:rPr lang="fa-IR" sz="26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600" b="0" i="0" u="none" strike="noStrike" kern="100" baseline="0" dirty="0" err="1">
                <a:solidFill>
                  <a:srgbClr val="FF0000"/>
                </a:solidFill>
                <a:latin typeface="Aptos Display" panose="020B0004020202020204" pitchFamily="34" charset="0"/>
                <a:cs typeface="B Nazanin" panose="00000400000000000000" pitchFamily="2" charset="-78"/>
              </a:rPr>
              <a:t>عملكردهاي</a:t>
            </a:r>
            <a:r>
              <a:rPr lang="fa-IR" sz="26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600" b="0" i="0" u="none" strike="noStrike" kern="100" baseline="0" dirty="0" err="1">
                <a:solidFill>
                  <a:srgbClr val="FF0000"/>
                </a:solidFill>
                <a:latin typeface="Aptos Display" panose="020B0004020202020204" pitchFamily="34" charset="0"/>
                <a:cs typeface="B Nazanin" panose="00000400000000000000" pitchFamily="2" charset="-78"/>
              </a:rPr>
              <a:t>ضروري</a:t>
            </a:r>
            <a:r>
              <a:rPr lang="fa-IR" sz="26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600" b="0" i="0" u="none" strike="noStrike" kern="100" baseline="0" dirty="0">
                <a:latin typeface="Aptos Display" panose="020B0004020202020204" pitchFamily="34" charset="0"/>
                <a:cs typeface="B Nazanin" panose="00000400000000000000" pitchFamily="2" charset="-78"/>
              </a:rPr>
              <a:t> نمود.  </a:t>
            </a:r>
          </a:p>
          <a:p>
            <a:pPr marL="0" marR="0" lvl="0" indent="0" rtl="1">
              <a:buNone/>
            </a:pPr>
            <a:endParaRPr lang="fa-IR" sz="2400" kern="100" dirty="0">
              <a:latin typeface="Aptos Display" panose="020B0004020202020204" pitchFamily="34" charset="0"/>
            </a:endParaRPr>
          </a:p>
          <a:p>
            <a:pPr rtl="0"/>
            <a:r>
              <a:rPr lang="en-US" sz="2000" b="1" dirty="0">
                <a:solidFill>
                  <a:srgbClr val="FF0000"/>
                </a:solidFill>
              </a:rPr>
              <a:t>What are the integrated functions of the brain?</a:t>
            </a:r>
          </a:p>
          <a:p>
            <a:pPr marL="0" indent="0" rtl="0">
              <a:buNone/>
            </a:pPr>
            <a:r>
              <a:rPr lang="en-US" sz="2000" dirty="0">
                <a:effectLst/>
              </a:rPr>
              <a:t>The main mechanisms in this category are those underlying the sleeping/waking cycle, consciousness, language, thinking (understanding, reason), memory (including learning), motivation (drives) and emotion (feelings).</a:t>
            </a:r>
          </a:p>
          <a:p>
            <a:pPr marL="0" marR="0" lvl="0" indent="0" rtl="1">
              <a:buNone/>
            </a:pPr>
            <a:endParaRPr lang="fa-IR" sz="2400" b="0" i="0" u="none" strike="noStrike" kern="100" baseline="0" dirty="0">
              <a:latin typeface="Aptos Display" panose="020B0004020202020204" pitchFamily="34" charset="0"/>
              <a:cs typeface="B Nazanin" panose="00000400000000000000" pitchFamily="2" charset="-78"/>
            </a:endParaRPr>
          </a:p>
        </p:txBody>
      </p:sp>
      <p:sp>
        <p:nvSpPr>
          <p:cNvPr id="4" name="Footer Placeholder 3">
            <a:extLst>
              <a:ext uri="{FF2B5EF4-FFF2-40B4-BE49-F238E27FC236}">
                <a16:creationId xmlns:a16="http://schemas.microsoft.com/office/drawing/2014/main" id="{918A8A99-C37A-3B05-970B-354E1E5C554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5690745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6D8E-2BB1-EC6C-E9EC-1C9B2156692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استدلال: عملكردهاي عاليتر مغزي</a:t>
            </a:r>
          </a:p>
        </p:txBody>
      </p:sp>
      <p:sp>
        <p:nvSpPr>
          <p:cNvPr id="3" name="Text Placeholder 2">
            <a:extLst>
              <a:ext uri="{FF2B5EF4-FFF2-40B4-BE49-F238E27FC236}">
                <a16:creationId xmlns:a16="http://schemas.microsoft.com/office/drawing/2014/main" id="{AD9C2CD7-41FB-8E18-65C5-2EECC794B36A}"/>
              </a:ext>
            </a:extLst>
          </p:cNvPr>
          <p:cNvSpPr>
            <a:spLocks noGrp="1"/>
          </p:cNvSpPr>
          <p:nvPr>
            <p:ph type="body" idx="1"/>
          </p:nvPr>
        </p:nvSpPr>
        <p:spPr/>
        <p:txBody>
          <a:bodyPr>
            <a:normAutofit/>
          </a:bodyPr>
          <a:lstStyle/>
          <a:p>
            <a:pPr marR="0" lvl="0" rtl="1"/>
            <a:r>
              <a:rPr lang="fa-IR" sz="2400" b="0" i="0" u="none" strike="noStrike" kern="100" baseline="0" dirty="0" err="1">
                <a:cs typeface="B Nazanin" panose="00000400000000000000" pitchFamily="2" charset="-78"/>
              </a:rPr>
              <a:t>برخي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حتي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چنين</a:t>
            </a:r>
            <a:r>
              <a:rPr lang="fa-IR" sz="2400" b="0" i="0" u="none" strike="noStrike" kern="100" baseline="0" dirty="0">
                <a:cs typeface="B Nazanin" panose="00000400000000000000" pitchFamily="2" charset="-78"/>
              </a:rPr>
              <a:t> استدلال </a:t>
            </a:r>
            <a:r>
              <a:rPr lang="fa-IR" sz="2400" b="0" i="0" u="none" strike="noStrike" kern="100" baseline="0" dirty="0" err="1">
                <a:cs typeface="B Nazanin" panose="00000400000000000000" pitchFamily="2" charset="-78"/>
              </a:rPr>
              <a:t>كرده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بايد</a:t>
            </a:r>
            <a:r>
              <a:rPr lang="fa-IR" sz="2400" b="0" i="0" u="none" strike="noStrike" kern="100" baseline="0" dirty="0">
                <a:cs typeface="B Nazanin" panose="00000400000000000000" pitchFamily="2" charset="-78"/>
              </a:rPr>
              <a:t> </a:t>
            </a:r>
            <a:r>
              <a:rPr lang="fa-IR" sz="2400" b="1" i="0" u="none" strike="noStrike" kern="100" baseline="0" dirty="0">
                <a:cs typeface="B Compset" panose="00000400000000000000" pitchFamily="2" charset="-78"/>
              </a:rPr>
              <a:t>به </a:t>
            </a:r>
            <a:r>
              <a:rPr lang="fa-IR" sz="2400" b="1" i="0" u="none" strike="noStrike" kern="100" baseline="0" dirty="0" err="1">
                <a:cs typeface="B Compset" panose="00000400000000000000" pitchFamily="2" charset="-78"/>
              </a:rPr>
              <a:t>تعريف</a:t>
            </a:r>
            <a:r>
              <a:rPr lang="fa-IR" sz="2400" b="1" i="0" u="none" strike="noStrike" kern="100" baseline="0" dirty="0">
                <a:cs typeface="B Compset" panose="00000400000000000000" pitchFamily="2" charset="-78"/>
              </a:rPr>
              <a:t> "</a:t>
            </a:r>
            <a:r>
              <a:rPr lang="fa-IR" sz="2400" b="1" i="0" u="none" strike="noStrike" kern="100" baseline="0" dirty="0">
                <a:solidFill>
                  <a:srgbClr val="FF0000"/>
                </a:solidFill>
                <a:cs typeface="B Compset" panose="00000400000000000000" pitchFamily="2" charset="-78"/>
              </a:rPr>
              <a:t>تمام </a:t>
            </a:r>
            <a:r>
              <a:rPr lang="fa-IR" sz="2400" b="1" i="0" u="none" strike="noStrike" kern="100" baseline="0" dirty="0" err="1">
                <a:solidFill>
                  <a:srgbClr val="FF0000"/>
                </a:solidFill>
                <a:cs typeface="B Compset" panose="00000400000000000000" pitchFamily="2" charset="-78"/>
              </a:rPr>
              <a:t>مغزي</a:t>
            </a:r>
            <a:r>
              <a:rPr lang="fa-IR" sz="2400" b="0" i="0" u="none" strike="noStrike" kern="100" baseline="0" dirty="0">
                <a:latin typeface="Calibri" panose="020F0502020204030204" pitchFamily="34" charset="0"/>
                <a:cs typeface="B Nazanin" panose="00000400000000000000" pitchFamily="2" charset="-78"/>
              </a:rPr>
              <a:t>" از مرگ،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متممي</a:t>
            </a:r>
            <a:r>
              <a:rPr lang="fa-IR" sz="2400" b="0" i="0" u="none" strike="noStrike" kern="100" baseline="0" dirty="0">
                <a:latin typeface="Calibri" panose="020F0502020204030204" pitchFamily="34" charset="0"/>
                <a:cs typeface="B Nazanin" panose="00000400000000000000" pitchFamily="2" charset="-78"/>
              </a:rPr>
              <a:t> افزوده شود، به </a:t>
            </a:r>
            <a:r>
              <a:rPr lang="fa-IR" sz="2400" b="0" i="0" u="none" strike="noStrike" kern="100" baseline="0" dirty="0" err="1">
                <a:latin typeface="Calibri" panose="020F0502020204030204" pitchFamily="34" charset="0"/>
                <a:cs typeface="B Nazanin" panose="00000400000000000000" pitchFamily="2" charset="-78"/>
              </a:rPr>
              <a:t>طوري</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كه</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افرادي</a:t>
            </a:r>
            <a:r>
              <a:rPr lang="fa-IR" sz="2400" b="0" i="0" u="none" strike="noStrike" kern="100" baseline="0" dirty="0">
                <a:latin typeface="Calibri" panose="020F0502020204030204" pitchFamily="34" charset="0"/>
                <a:cs typeface="B Nazanin" panose="00000400000000000000" pitchFamily="2" charset="-78"/>
              </a:rPr>
              <a:t> را </a:t>
            </a:r>
            <a:r>
              <a:rPr lang="fa-IR" sz="2400" b="0" i="0" u="none" strike="noStrike" kern="100" baseline="0" dirty="0" err="1">
                <a:latin typeface="Calibri" panose="020F0502020204030204" pitchFamily="34" charset="0"/>
                <a:cs typeface="B Nazanin" panose="00000400000000000000" pitchFamily="2" charset="-78"/>
              </a:rPr>
              <a:t>كه</a:t>
            </a:r>
            <a:r>
              <a:rPr lang="fa-IR" sz="2400" b="0" i="0" u="none" strike="noStrike" kern="100" baseline="0" dirty="0">
                <a:latin typeface="Calibri" panose="020F0502020204030204" pitchFamily="34" charset="0"/>
                <a:cs typeface="B Nazanin" panose="00000400000000000000" pitchFamily="2" charset="-78"/>
              </a:rPr>
              <a:t> در </a:t>
            </a:r>
            <a:r>
              <a:rPr lang="fa-IR" sz="2400" b="1" i="0" u="none" strike="noStrike" kern="100" baseline="0" dirty="0">
                <a:solidFill>
                  <a:srgbClr val="FF0000"/>
                </a:solidFill>
                <a:latin typeface="Calibri" panose="020F0502020204030204" pitchFamily="34" charset="0"/>
                <a:cs typeface="B Compset" panose="00000400000000000000" pitchFamily="2" charset="-78"/>
              </a:rPr>
              <a:t>حالت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نباتي</a:t>
            </a:r>
            <a:r>
              <a:rPr lang="fa-IR" sz="2400" b="1" i="0" u="none" strike="noStrike" kern="100" baseline="0" dirty="0">
                <a:solidFill>
                  <a:srgbClr val="FF0000"/>
                </a:solidFill>
                <a:latin typeface="Calibri" panose="020F0502020204030204" pitchFamily="34" charset="0"/>
                <a:cs typeface="B Compset" panose="00000400000000000000" pitchFamily="2" charset="-78"/>
              </a:rPr>
              <a:t> </a:t>
            </a:r>
            <a:r>
              <a:rPr lang="fa-IR" sz="2400" b="1" i="0" u="none" strike="noStrike" kern="100" baseline="0" dirty="0" err="1">
                <a:solidFill>
                  <a:srgbClr val="FF0000"/>
                </a:solidFill>
                <a:latin typeface="Calibri" panose="020F0502020204030204" pitchFamily="34" charset="0"/>
                <a:cs typeface="B Compset" panose="00000400000000000000" pitchFamily="2" charset="-78"/>
              </a:rPr>
              <a:t>پايدار</a:t>
            </a:r>
            <a:r>
              <a:rPr lang="fa-IR" sz="2400" b="0" i="0" u="none" strike="noStrike" kern="100" baseline="0" dirty="0">
                <a:solidFill>
                  <a:srgbClr val="FF0000"/>
                </a:solidFill>
                <a:latin typeface="Calibri" panose="020F0502020204030204" pitchFamily="34" charset="0"/>
                <a:cs typeface="B Nazanin" panose="00000400000000000000" pitchFamily="2" charset="-78"/>
              </a:rPr>
              <a:t> </a:t>
            </a:r>
            <a:r>
              <a:rPr lang="fa-IR" sz="2400" b="0" i="0" u="none" strike="noStrike" kern="100" baseline="0" dirty="0">
                <a:latin typeface="Calibri" panose="020F0502020204030204" pitchFamily="34" charset="0"/>
                <a:cs typeface="B Nazanin" panose="00000400000000000000" pitchFamily="2" charset="-78"/>
              </a:rPr>
              <a:t>به سر  </a:t>
            </a:r>
            <a:r>
              <a:rPr lang="fa-IR" sz="2400" b="0" i="0" u="none" strike="noStrike" kern="100" baseline="0" dirty="0" err="1">
                <a:latin typeface="Calibri" panose="020F0502020204030204" pitchFamily="34" charset="0"/>
                <a:cs typeface="B Nazanin" panose="00000400000000000000" pitchFamily="2" charset="-78"/>
              </a:rPr>
              <a:t>مي</a:t>
            </a:r>
            <a:r>
              <a:rPr lang="fa-IR" sz="2400" b="0" i="0" u="none" strike="noStrike" kern="100" baseline="0" dirty="0">
                <a:latin typeface="Calibri" panose="020F0502020204030204" pitchFamily="34" charset="0"/>
                <a:cs typeface="B Nazanin" panose="00000400000000000000" pitchFamily="2" charset="-78"/>
              </a:rPr>
              <a:t> برند را </a:t>
            </a:r>
            <a:r>
              <a:rPr lang="fa-IR" sz="2400" b="0" i="0" u="none" strike="noStrike" kern="100" baseline="0" dirty="0" err="1">
                <a:latin typeface="Calibri" panose="020F0502020204030204" pitchFamily="34" charset="0"/>
                <a:cs typeface="B Nazanin" panose="00000400000000000000" pitchFamily="2" charset="-78"/>
              </a:rPr>
              <a:t>نيز</a:t>
            </a:r>
            <a:r>
              <a:rPr lang="fa-IR" sz="2400" b="0" i="0" u="none" strike="noStrike" kern="100" baseline="0" dirty="0">
                <a:latin typeface="Calibri" panose="020F0502020204030204" pitchFamily="34" charset="0"/>
                <a:cs typeface="B Nazanin" panose="00000400000000000000" pitchFamily="2" charset="-78"/>
              </a:rPr>
              <a:t> شامل گردد.</a:t>
            </a:r>
          </a:p>
          <a:p>
            <a:pPr marR="0" lvl="0" rtl="1"/>
            <a:endParaRPr lang="fa-IR" sz="2400" b="0" i="0" u="none" strike="noStrike" kern="100" baseline="0" dirty="0">
              <a:latin typeface="Calibri" panose="020F0502020204030204" pitchFamily="34" charset="0"/>
              <a:cs typeface="B Nazanin" panose="00000400000000000000" pitchFamily="2" charset="-78"/>
            </a:endParaRPr>
          </a:p>
          <a:p>
            <a:pPr marR="0" lvl="0" rtl="1"/>
            <a:r>
              <a:rPr lang="fa-IR" sz="2400" b="0" i="0" u="none" strike="noStrike" kern="100" baseline="0" dirty="0" err="1">
                <a:cs typeface="B Nazanin" panose="00000400000000000000" pitchFamily="2" charset="-78"/>
              </a:rPr>
              <a:t>افرادي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در حالت </a:t>
            </a:r>
            <a:r>
              <a:rPr lang="fa-IR" sz="2400" b="0" i="0" u="none" strike="noStrike" kern="100" baseline="0" dirty="0" err="1">
                <a:cs typeface="B Nazanin" panose="00000400000000000000" pitchFamily="2" charset="-78"/>
              </a:rPr>
              <a:t>نباتي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پايدار</a:t>
            </a:r>
            <a:r>
              <a:rPr lang="fa-IR" sz="2400" b="0" i="0" u="none" strike="noStrike" kern="100" baseline="0" dirty="0">
                <a:cs typeface="B Nazanin" panose="00000400000000000000" pitchFamily="2" charset="-78"/>
              </a:rPr>
              <a:t> به سر </a:t>
            </a:r>
            <a:r>
              <a:rPr lang="fa-IR" sz="2400" b="0" i="0" u="none" strike="noStrike" kern="100" baseline="0" dirty="0" err="1">
                <a:cs typeface="B Nazanin" panose="00000400000000000000" pitchFamily="2" charset="-78"/>
              </a:rPr>
              <a:t>ميبرند</a:t>
            </a:r>
            <a:r>
              <a:rPr lang="fa-IR" sz="2400" b="0" i="0" u="none" strike="noStrike" kern="100" baseline="0" dirty="0">
                <a:cs typeface="B Nazanin" panose="00000400000000000000" pitchFamily="2" charset="-78"/>
              </a:rPr>
              <a:t>، دچار </a:t>
            </a:r>
            <a:r>
              <a:rPr lang="fa-IR" sz="2400" b="1" i="0" u="none" strike="noStrike" kern="100" baseline="0" dirty="0">
                <a:cs typeface="B Compset" panose="00000400000000000000" pitchFamily="2" charset="-78"/>
              </a:rPr>
              <a:t>فقدان </a:t>
            </a:r>
            <a:r>
              <a:rPr lang="fa-IR" sz="2400" b="1" i="0" u="none" strike="noStrike" kern="100" baseline="0" dirty="0" err="1">
                <a:cs typeface="B Compset" panose="00000400000000000000" pitchFamily="2" charset="-78"/>
              </a:rPr>
              <a:t>غيرقابل</a:t>
            </a:r>
            <a:r>
              <a:rPr lang="fa-IR" sz="2400" b="1" i="0" u="none" strike="noStrike" kern="100" baseline="0" dirty="0">
                <a:cs typeface="B Compset" panose="00000400000000000000" pitchFamily="2" charset="-78"/>
              </a:rPr>
              <a:t> بازگشت </a:t>
            </a:r>
            <a:r>
              <a:rPr lang="fa-IR" sz="2400" b="1" i="0" u="none" strike="noStrike" kern="100" baseline="0" dirty="0" err="1">
                <a:cs typeface="B Compset" panose="00000400000000000000" pitchFamily="2" charset="-78"/>
              </a:rPr>
              <a:t>عملكردهاي</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عاليتر</a:t>
            </a:r>
            <a:r>
              <a:rPr lang="fa-IR" sz="2400" b="1" i="0" u="none" strike="noStrike" kern="100" baseline="0" dirty="0">
                <a:cs typeface="B Compset" panose="00000400000000000000" pitchFamily="2" charset="-78"/>
              </a:rPr>
              <a:t> </a:t>
            </a:r>
            <a:r>
              <a:rPr lang="fa-IR" sz="2400" b="1" i="0" u="none" strike="noStrike" kern="100" baseline="0" dirty="0" err="1">
                <a:cs typeface="B Compset" panose="00000400000000000000" pitchFamily="2" charset="-78"/>
              </a:rPr>
              <a:t>مغزي</a:t>
            </a:r>
            <a:r>
              <a:rPr lang="en-US" sz="2400" b="0" i="0" u="none" strike="noStrike" kern="100" baseline="0" dirty="0">
                <a:latin typeface="Aptos Display" panose="020B0004020202020204" pitchFamily="34" charset="0"/>
                <a:cs typeface="B Nazanin" panose="00000400000000000000" pitchFamily="2" charset="-78"/>
              </a:rPr>
              <a:t>(Higher  brain functions)</a:t>
            </a:r>
            <a:r>
              <a:rPr lang="fa-IR" sz="2400" b="0" i="0" u="none" strike="noStrike" kern="100" baseline="0" dirty="0">
                <a:latin typeface="Aptos Display" panose="020B0004020202020204" pitchFamily="34" charset="0"/>
                <a:cs typeface="B Nazanin" panose="00000400000000000000" pitchFamily="2" charset="-78"/>
              </a:rPr>
              <a:t> شده </a:t>
            </a:r>
            <a:r>
              <a:rPr lang="fa-IR" sz="2400" b="0" i="0" u="none" strike="noStrike" kern="100" baseline="0" dirty="0" err="1">
                <a:latin typeface="Aptos Display" panose="020B0004020202020204" pitchFamily="34" charset="0"/>
                <a:cs typeface="B Nazanin" panose="00000400000000000000" pitchFamily="2" charset="-78"/>
              </a:rPr>
              <a:t>اند</a:t>
            </a:r>
            <a:r>
              <a:rPr lang="en-US" sz="2400" b="0" i="0" u="none" strike="noStrike" kern="100" baseline="0" dirty="0">
                <a:latin typeface="Aptos Display" panose="020B0004020202020204" pitchFamily="34" charset="0"/>
                <a:cs typeface="B Nazanin" panose="00000400000000000000" pitchFamily="2" charset="-78"/>
              </a:rPr>
              <a:t>.</a:t>
            </a:r>
            <a:endParaRPr lang="fa-IR" sz="2400" b="0" i="0" u="none" strike="noStrike" kern="100" baseline="0" dirty="0">
              <a:latin typeface="Aptos Display" panose="020B0004020202020204" pitchFamily="34" charset="0"/>
              <a:cs typeface="B Nazanin" panose="00000400000000000000" pitchFamily="2" charset="-78"/>
            </a:endParaRPr>
          </a:p>
          <a:p>
            <a:pPr marR="0" lvl="0" rtl="1"/>
            <a:endParaRPr lang="en-US" sz="2400" b="0" i="0" u="none" strike="noStrike" kern="100" baseline="0" dirty="0">
              <a:latin typeface="Aptos Display" panose="020B0004020202020204" pitchFamily="34" charset="0"/>
              <a:cs typeface="B Nazanin" panose="00000400000000000000" pitchFamily="2" charset="-78"/>
            </a:endParaRPr>
          </a:p>
          <a:p>
            <a:pPr marR="0" lvl="0" rtl="1"/>
            <a:r>
              <a:rPr lang="fa-IR" sz="2400" b="0" i="0" u="none" strike="noStrike" kern="100" baseline="0" dirty="0">
                <a:cs typeface="B Nazanin" panose="00000400000000000000" pitchFamily="2" charset="-78"/>
              </a:rPr>
              <a:t>طرفداران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تعريف</a:t>
            </a:r>
            <a:r>
              <a:rPr lang="fa-IR" sz="2400" b="0" i="0" u="none" strike="noStrike" kern="100" baseline="0" dirty="0">
                <a:cs typeface="B Nazanin" panose="00000400000000000000" pitchFamily="2" charset="-78"/>
              </a:rPr>
              <a:t> </a:t>
            </a:r>
            <a:r>
              <a:rPr lang="en-US" sz="2400" b="0" i="0" u="none" strike="noStrike" kern="100" baseline="0" dirty="0">
                <a:latin typeface="Aptos Display" panose="020B0004020202020204" pitchFamily="34" charset="0"/>
                <a:cs typeface="B Nazanin" panose="00000400000000000000" pitchFamily="2" charset="-78"/>
              </a:rPr>
              <a:t>"</a:t>
            </a: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عملكردهاي</a:t>
            </a:r>
            <a:r>
              <a:rPr lang="fa-IR" sz="2400" b="1" i="0" u="none" strike="noStrike" kern="100" baseline="0" dirty="0">
                <a:solidFill>
                  <a:srgbClr val="FF0000"/>
                </a:solidFill>
                <a:latin typeface="Aptos Display" panose="020B0004020202020204" pitchFamily="34" charset="0"/>
                <a:cs typeface="B Compset" panose="00000400000000000000" pitchFamily="2" charset="-78"/>
              </a:rPr>
              <a:t> </a:t>
            </a: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عاليتر</a:t>
            </a:r>
            <a:r>
              <a:rPr lang="fa-IR" sz="2400" b="1" i="0" u="none" strike="noStrike" kern="100" baseline="0" dirty="0">
                <a:solidFill>
                  <a:srgbClr val="FF0000"/>
                </a:solidFill>
                <a:latin typeface="Aptos Display" panose="020B0004020202020204" pitchFamily="34" charset="0"/>
                <a:cs typeface="B Compset" panose="00000400000000000000" pitchFamily="2" charset="-78"/>
              </a:rPr>
              <a:t> </a:t>
            </a: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مغزي</a:t>
            </a:r>
            <a:r>
              <a:rPr lang="en-US" sz="2400" b="0" i="0" u="none" strike="noStrike" kern="100" baseline="0" dirty="0">
                <a:latin typeface="Aptos Display" panose="020B0004020202020204" pitchFamily="34" charset="0"/>
                <a:cs typeface="B Nazanin" panose="00000400000000000000" pitchFamily="2" charset="-78"/>
              </a:rPr>
              <a:t>"</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چنين</a:t>
            </a:r>
            <a:r>
              <a:rPr lang="fa-IR" sz="2400" b="0" i="0" u="none" strike="noStrike" kern="100" baseline="0" dirty="0">
                <a:latin typeface="Aptos Display" panose="020B0004020202020204" pitchFamily="34" charset="0"/>
                <a:cs typeface="B Nazanin" panose="00000400000000000000" pitchFamily="2" charset="-78"/>
              </a:rPr>
              <a:t> استدلال </a:t>
            </a:r>
            <a:r>
              <a:rPr lang="fa-IR" sz="2400" b="0" i="0" u="none" strike="noStrike" kern="100" baseline="0" dirty="0" err="1">
                <a:latin typeface="Aptos Display" panose="020B0004020202020204" pitchFamily="34" charset="0"/>
                <a:cs typeface="B Nazanin" panose="00000400000000000000" pitchFamily="2" charset="-78"/>
              </a:rPr>
              <a:t>مي</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كنند</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كه</a:t>
            </a:r>
            <a:r>
              <a:rPr lang="fa-IR" sz="2400" b="1" i="0" u="none" strike="noStrike" kern="100" baseline="0" dirty="0">
                <a:latin typeface="Aptos Display" panose="020B0004020202020204" pitchFamily="34" charset="0"/>
                <a:cs typeface="B Compset" panose="00000400000000000000" pitchFamily="2" charset="-78"/>
              </a:rPr>
              <a:t> :</a:t>
            </a:r>
          </a:p>
          <a:p>
            <a:pPr marL="0" marR="0" lvl="0" indent="0" rtl="1">
              <a:buNone/>
            </a:pP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هوشياري</a:t>
            </a:r>
            <a:r>
              <a:rPr lang="fa-IR" sz="2400" b="1" i="0" u="none" strike="noStrike" kern="100" baseline="0" dirty="0">
                <a:solidFill>
                  <a:srgbClr val="FF0000"/>
                </a:solidFill>
                <a:latin typeface="Aptos Display" panose="020B0004020202020204" pitchFamily="34" charset="0"/>
                <a:cs typeface="B Compset" panose="00000400000000000000" pitchFamily="2" charset="-78"/>
              </a:rPr>
              <a:t> و </a:t>
            </a: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ظرفيت</a:t>
            </a:r>
            <a:r>
              <a:rPr lang="fa-IR" sz="2400" b="1" i="0" u="none" strike="noStrike" kern="100" baseline="0" dirty="0">
                <a:solidFill>
                  <a:srgbClr val="FF0000"/>
                </a:solidFill>
                <a:latin typeface="Aptos Display" panose="020B0004020202020204" pitchFamily="34" charset="0"/>
                <a:cs typeface="B Compset" panose="00000400000000000000" pitchFamily="2" charset="-78"/>
              </a:rPr>
              <a:t> برقرار </a:t>
            </a: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كردن</a:t>
            </a:r>
            <a:r>
              <a:rPr lang="fa-IR" sz="2400" b="1" i="0" u="none" strike="noStrike" kern="100" baseline="0" dirty="0">
                <a:solidFill>
                  <a:srgbClr val="FF0000"/>
                </a:solidFill>
                <a:latin typeface="Aptos Display" panose="020B0004020202020204" pitchFamily="34" charset="0"/>
                <a:cs typeface="B Compset" panose="00000400000000000000" pitchFamily="2" charset="-78"/>
              </a:rPr>
              <a:t> ارتباط</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 با </a:t>
            </a:r>
            <a:r>
              <a:rPr lang="fa-IR" sz="2400" b="0" i="0" u="none" strike="noStrike" kern="100" baseline="0" dirty="0" err="1">
                <a:solidFill>
                  <a:srgbClr val="FF0000"/>
                </a:solidFill>
                <a:latin typeface="Aptos Display" panose="020B0004020202020204" pitchFamily="34" charset="0"/>
                <a:cs typeface="B Nazanin" panose="00000400000000000000" pitchFamily="2" charset="-78"/>
              </a:rPr>
              <a:t>ديگر</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 افراد و </a:t>
            </a:r>
            <a:r>
              <a:rPr lang="fa-IR" sz="2400" b="0" i="0" u="none" strike="noStrike" kern="100" baseline="0" dirty="0" err="1">
                <a:solidFill>
                  <a:srgbClr val="FF0000"/>
                </a:solidFill>
                <a:latin typeface="Aptos Display" panose="020B0004020202020204" pitchFamily="34" charset="0"/>
                <a:cs typeface="B Nazanin" panose="00000400000000000000" pitchFamily="2" charset="-78"/>
              </a:rPr>
              <a:t>ساير</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400" b="0" i="0" u="none" strike="noStrike" kern="100" baseline="0" dirty="0" err="1">
                <a:solidFill>
                  <a:srgbClr val="FF0000"/>
                </a:solidFill>
                <a:latin typeface="Aptos Display" panose="020B0004020202020204" pitchFamily="34" charset="0"/>
                <a:cs typeface="B Nazanin" panose="00000400000000000000" pitchFamily="2" charset="-78"/>
              </a:rPr>
              <a:t>اجزاي</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 جهان</a:t>
            </a:r>
            <a:r>
              <a:rPr lang="fa-IR" sz="2400" b="0" i="0" u="none" strike="noStrike" kern="100" baseline="0" dirty="0">
                <a:latin typeface="Aptos Display" panose="020B0004020202020204" pitchFamily="34" charset="0"/>
                <a:cs typeface="B Nazanin" panose="00000400000000000000" pitchFamily="2" charset="-78"/>
              </a:rPr>
              <a:t>، از مشخصات </a:t>
            </a:r>
            <a:r>
              <a:rPr lang="fa-IR" sz="2400" b="0" i="0" u="none" strike="noStrike" kern="100" baseline="0" dirty="0" err="1">
                <a:latin typeface="Aptos Display" panose="020B0004020202020204" pitchFamily="34" charset="0"/>
                <a:cs typeface="B Nazanin" panose="00000400000000000000" pitchFamily="2" charset="-78"/>
              </a:rPr>
              <a:t>تعريف</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كننده</a:t>
            </a:r>
            <a:r>
              <a:rPr lang="fa-IR" sz="2400" b="0" i="0" u="none" strike="noStrike" kern="100" baseline="0" dirty="0">
                <a:latin typeface="Aptos Display" panose="020B0004020202020204" pitchFamily="34" charset="0"/>
                <a:cs typeface="B Nazanin" panose="00000400000000000000" pitchFamily="2" charset="-78"/>
              </a:rPr>
              <a:t> ي موجود </a:t>
            </a:r>
            <a:r>
              <a:rPr lang="fa-IR" sz="2400" b="0" i="0" u="none" strike="noStrike" kern="100" baseline="0" dirty="0" err="1">
                <a:latin typeface="Aptos Display" panose="020B0004020202020204" pitchFamily="34" charset="0"/>
                <a:cs typeface="B Nazanin" panose="00000400000000000000" pitchFamily="2" charset="-78"/>
              </a:rPr>
              <a:t>انساني</a:t>
            </a:r>
            <a:r>
              <a:rPr lang="fa-IR" sz="2400" b="0" i="0" u="none" strike="noStrike" kern="100" baseline="0" dirty="0">
                <a:latin typeface="Aptos Display" panose="020B0004020202020204" pitchFamily="34" charset="0"/>
                <a:cs typeface="B Nazanin" panose="00000400000000000000" pitchFamily="2" charset="-78"/>
              </a:rPr>
              <a:t> هستند.</a:t>
            </a:r>
          </a:p>
        </p:txBody>
      </p:sp>
      <p:sp>
        <p:nvSpPr>
          <p:cNvPr id="4" name="Footer Placeholder 3">
            <a:extLst>
              <a:ext uri="{FF2B5EF4-FFF2-40B4-BE49-F238E27FC236}">
                <a16:creationId xmlns:a16="http://schemas.microsoft.com/office/drawing/2014/main" id="{EC8AAD36-9674-1E1F-DB10-C4B46498025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46454597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6DA07-6EFC-175C-F777-4AB3409F3A81}"/>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استدلال: عملكردهاي عاليتر مغزي</a:t>
            </a:r>
          </a:p>
        </p:txBody>
      </p:sp>
      <p:sp>
        <p:nvSpPr>
          <p:cNvPr id="3" name="Text Placeholder 2">
            <a:extLst>
              <a:ext uri="{FF2B5EF4-FFF2-40B4-BE49-F238E27FC236}">
                <a16:creationId xmlns:a16="http://schemas.microsoft.com/office/drawing/2014/main" id="{73091CBC-1C82-217C-0519-434D27FBC25F}"/>
              </a:ext>
            </a:extLst>
          </p:cNvPr>
          <p:cNvSpPr>
            <a:spLocks noGrp="1"/>
          </p:cNvSpPr>
          <p:nvPr>
            <p:ph type="body" idx="1"/>
          </p:nvPr>
        </p:nvSpPr>
        <p:spPr>
          <a:xfrm>
            <a:off x="838200" y="2194559"/>
            <a:ext cx="10515600" cy="3982403"/>
          </a:xfrm>
        </p:spPr>
        <p:txBody>
          <a:bodyPr>
            <a:normAutofit/>
          </a:bodyPr>
          <a:lstStyle/>
          <a:p>
            <a:pPr marR="0" lvl="0" rtl="1"/>
            <a:r>
              <a:rPr lang="fa-IR" sz="2400" b="0" i="0" u="none" strike="noStrike" kern="100" baseline="0" dirty="0">
                <a:cs typeface="B Nazanin" panose="00000400000000000000" pitchFamily="2" charset="-78"/>
              </a:rPr>
              <a:t>براساس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ديدگاه</a:t>
            </a: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مرگ آن بخش از مغز </a:t>
            </a:r>
            <a:r>
              <a:rPr lang="fa-IR" sz="2400" b="0" i="0" u="none" strike="noStrike" kern="100" baseline="0" dirty="0" err="1">
                <a:solidFill>
                  <a:srgbClr val="FF0000"/>
                </a:solidFill>
                <a:cs typeface="B Nazanin" panose="00000400000000000000" pitchFamily="2" charset="-78"/>
              </a:rPr>
              <a:t>كه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مسؤول </a:t>
            </a:r>
            <a:r>
              <a:rPr lang="fa-IR" sz="2400" b="0" i="0" u="none" strike="noStrike" kern="100" baseline="0" dirty="0" err="1">
                <a:cs typeface="B Nazanin" panose="00000400000000000000" pitchFamily="2" charset="-78"/>
              </a:rPr>
              <a:t>هوشياري</a:t>
            </a:r>
            <a:r>
              <a:rPr lang="fa-IR" sz="2400" b="0" i="0" u="none" strike="noStrike" kern="100" baseline="0" dirty="0">
                <a:cs typeface="B Nazanin" panose="00000400000000000000" pitchFamily="2" charset="-78"/>
              </a:rPr>
              <a:t> و تعامل با جهان است، </a:t>
            </a:r>
            <a:r>
              <a:rPr lang="fa-IR" sz="2400" b="1" i="0" u="none" strike="noStrike" kern="100" baseline="0" dirty="0">
                <a:solidFill>
                  <a:srgbClr val="FF0000"/>
                </a:solidFill>
                <a:cs typeface="B Compset" panose="00000400000000000000" pitchFamily="2" charset="-78"/>
              </a:rPr>
              <a:t>معادل با مرگ شخص</a:t>
            </a:r>
            <a:r>
              <a:rPr lang="fa-IR" sz="2400" b="0" i="0" u="none" strike="noStrike" kern="100" baseline="0" dirty="0">
                <a:solidFill>
                  <a:srgbClr val="FF0000"/>
                </a:solidFill>
                <a:cs typeface="B Nazanin" panose="00000400000000000000" pitchFamily="2" charset="-78"/>
              </a:rPr>
              <a:t> است.   </a:t>
            </a:r>
          </a:p>
          <a:p>
            <a:pPr marR="0" lvl="0" rtl="1"/>
            <a:r>
              <a:rPr lang="fa-IR" sz="2400" b="0" i="0" u="none" strike="noStrike" kern="100" baseline="0" dirty="0">
                <a:cs typeface="B Nazanin" panose="00000400000000000000" pitchFamily="2" charset="-78"/>
              </a:rPr>
              <a:t>اگرچه </a:t>
            </a:r>
            <a:r>
              <a:rPr lang="fa-IR" sz="2400" b="0" i="0" u="none" strike="noStrike" kern="100" baseline="0" dirty="0" err="1">
                <a:cs typeface="B Nazanin" panose="00000400000000000000" pitchFamily="2" charset="-78"/>
              </a:rPr>
              <a:t>تعريف</a:t>
            </a:r>
            <a:r>
              <a:rPr lang="fa-IR" sz="2400" b="0" i="0" u="none" strike="noStrike" kern="100" baseline="0" dirty="0">
                <a:cs typeface="B Nazanin" panose="00000400000000000000" pitchFamily="2" charset="-78"/>
              </a:rPr>
              <a:t> </a:t>
            </a:r>
            <a:r>
              <a:rPr lang="fa-IR" sz="2400" b="0" i="0" u="none" strike="noStrike" kern="100" baseline="0" dirty="0">
                <a:latin typeface="Calibri" panose="020F0502020204030204" pitchFamily="34" charset="0"/>
                <a:cs typeface="B Nazanin" panose="00000400000000000000" pitchFamily="2" charset="-78"/>
              </a:rPr>
              <a:t>" تمام </a:t>
            </a:r>
            <a:r>
              <a:rPr lang="fa-IR" sz="2400" b="0" i="0" u="none" strike="noStrike" kern="100" baseline="0" dirty="0" err="1">
                <a:latin typeface="Calibri" panose="020F0502020204030204" pitchFamily="34" charset="0"/>
                <a:cs typeface="B Nazanin" panose="00000400000000000000" pitchFamily="2" charset="-78"/>
              </a:rPr>
              <a:t>مغزي</a:t>
            </a:r>
            <a:r>
              <a:rPr lang="fa-IR" sz="2400" b="0" i="0" u="none" strike="noStrike" kern="100" baseline="0" dirty="0">
                <a:latin typeface="Calibri" panose="020F0502020204030204" pitchFamily="34" charset="0"/>
                <a:cs typeface="B Nazanin" panose="00000400000000000000" pitchFamily="2" charset="-78"/>
              </a:rPr>
              <a:t>" از مرگ، </a:t>
            </a:r>
            <a:r>
              <a:rPr lang="fa-IR" sz="2400" b="0" i="0" u="none" strike="noStrike" kern="100" baseline="0" dirty="0" err="1">
                <a:latin typeface="Calibri" panose="020F0502020204030204" pitchFamily="34" charset="0"/>
                <a:cs typeface="B Nazanin" panose="00000400000000000000" pitchFamily="2" charset="-78"/>
              </a:rPr>
              <a:t>پذيرش</a:t>
            </a:r>
            <a:r>
              <a:rPr lang="fa-IR" sz="2400" b="0" i="0" u="none" strike="noStrike" kern="100" baseline="0" dirty="0">
                <a:latin typeface="Calibri" panose="020F0502020204030204" pitchFamily="34" charset="0"/>
                <a:cs typeface="B Nazanin" panose="00000400000000000000" pitchFamily="2" charset="-78"/>
              </a:rPr>
              <a:t> گسترده </a:t>
            </a:r>
            <a:r>
              <a:rPr lang="fa-IR" sz="2400" b="0" i="0" u="none" strike="noStrike" kern="100" baseline="0" dirty="0" err="1">
                <a:latin typeface="Calibri" panose="020F0502020204030204" pitchFamily="34" charset="0"/>
                <a:cs typeface="B Nazanin" panose="00000400000000000000" pitchFamily="2" charset="-78"/>
              </a:rPr>
              <a:t>اي</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يافته</a:t>
            </a:r>
            <a:r>
              <a:rPr lang="fa-IR" sz="2400" b="0" i="0" u="none" strike="noStrike" kern="100" baseline="0" dirty="0">
                <a:latin typeface="Calibri" panose="020F0502020204030204" pitchFamily="34" charset="0"/>
                <a:cs typeface="B Nazanin" panose="00000400000000000000" pitchFamily="2" charset="-78"/>
              </a:rPr>
              <a:t> است، </a:t>
            </a:r>
            <a:r>
              <a:rPr lang="fa-IR" sz="2400" b="0" i="0" u="none" strike="noStrike" kern="100" baseline="0" dirty="0" err="1">
                <a:latin typeface="Calibri" panose="020F0502020204030204" pitchFamily="34" charset="0"/>
                <a:cs typeface="B Nazanin" panose="00000400000000000000" pitchFamily="2" charset="-78"/>
              </a:rPr>
              <a:t>تعريف</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عملكردهاي</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latin typeface="Calibri" panose="020F0502020204030204" pitchFamily="34" charset="0"/>
                <a:cs typeface="B Nazanin" panose="00000400000000000000" pitchFamily="2" charset="-78"/>
              </a:rPr>
              <a:t>عالي</a:t>
            </a:r>
            <a:r>
              <a:rPr lang="fa-IR" sz="2400" b="0" i="0" u="none" strike="noStrike" kern="100" baseline="0" dirty="0">
                <a:latin typeface="Calibri" panose="020F0502020204030204" pitchFamily="34" charset="0"/>
                <a:cs typeface="B Nazanin" panose="00000400000000000000" pitchFamily="2" charset="-78"/>
              </a:rPr>
              <a:t> تر </a:t>
            </a:r>
            <a:r>
              <a:rPr lang="fa-IR" sz="2400" b="0" i="0" u="none" strike="noStrike" kern="100" baseline="0" dirty="0" err="1">
                <a:latin typeface="Calibri" panose="020F0502020204030204" pitchFamily="34" charset="0"/>
                <a:cs typeface="B Nazanin" panose="00000400000000000000" pitchFamily="2" charset="-78"/>
              </a:rPr>
              <a:t>مغزي</a:t>
            </a:r>
            <a:r>
              <a:rPr lang="fa-IR" sz="2400" b="0" i="0" u="none" strike="noStrike" kern="100" baseline="0" dirty="0">
                <a:latin typeface="Calibri" panose="020F0502020204030204" pitchFamily="34" charset="0"/>
                <a:cs typeface="B Nazanin" panose="00000400000000000000" pitchFamily="2" charset="-78"/>
              </a:rPr>
              <a:t>" با </a:t>
            </a:r>
            <a:r>
              <a:rPr lang="fa-IR" sz="2400" b="0" i="0" u="none" strike="noStrike" kern="100" baseline="0" dirty="0" err="1">
                <a:latin typeface="Calibri" panose="020F0502020204030204" pitchFamily="34" charset="0"/>
                <a:cs typeface="B Nazanin" panose="00000400000000000000" pitchFamily="2" charset="-78"/>
              </a:rPr>
              <a:t>چنين</a:t>
            </a:r>
            <a:r>
              <a:rPr lang="fa-IR" sz="2400" b="0" i="0" u="none" strike="noStrike" kern="100" baseline="0" dirty="0">
                <a:latin typeface="Calibri" panose="020F0502020204030204" pitchFamily="34" charset="0"/>
                <a:cs typeface="B Nazanin" panose="00000400000000000000" pitchFamily="2" charset="-78"/>
              </a:rPr>
              <a:t> </a:t>
            </a:r>
            <a:r>
              <a:rPr lang="fa-IR" sz="2400" b="0" i="0" u="none" strike="noStrike" kern="100" baseline="0" dirty="0" err="1">
                <a:solidFill>
                  <a:srgbClr val="FF0000"/>
                </a:solidFill>
                <a:latin typeface="Calibri" panose="020F0502020204030204" pitchFamily="34" charset="0"/>
                <a:cs typeface="B Nazanin" panose="00000400000000000000" pitchFamily="2" charset="-78"/>
              </a:rPr>
              <a:t>اقبالي</a:t>
            </a:r>
            <a:r>
              <a:rPr lang="en-US" sz="2400" b="0" i="0" u="none" strike="noStrike" kern="100" baseline="0" dirty="0">
                <a:solidFill>
                  <a:srgbClr val="FF0000"/>
                </a:solidFill>
                <a:latin typeface="Aptos Display" panose="020B0004020202020204" pitchFamily="34" charset="0"/>
                <a:cs typeface="B Nazanin" panose="00000400000000000000" pitchFamily="2" charset="-78"/>
              </a:rPr>
              <a:t> </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روبه رو نشده است.</a:t>
            </a:r>
          </a:p>
        </p:txBody>
      </p:sp>
      <p:sp>
        <p:nvSpPr>
          <p:cNvPr id="4" name="Footer Placeholder 3">
            <a:extLst>
              <a:ext uri="{FF2B5EF4-FFF2-40B4-BE49-F238E27FC236}">
                <a16:creationId xmlns:a16="http://schemas.microsoft.com/office/drawing/2014/main" id="{8A0A9B85-DC90-9C87-8027-A0D8998BBBE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9131701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57BD3-1BFA-5AC3-37EE-67AB14F87782}"/>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نگرانی از</a:t>
            </a:r>
            <a:r>
              <a:rPr lang="fa-IR" b="0" i="0" u="none" strike="noStrike" kern="100" baseline="0">
                <a:solidFill>
                  <a:srgbClr val="FF0000"/>
                </a:solidFill>
                <a:cs typeface="B Compset" panose="00000400000000000000" pitchFamily="2" charset="-78"/>
              </a:rPr>
              <a:t> </a:t>
            </a:r>
            <a:r>
              <a:rPr lang="fa-IR" b="0" i="0" u="none" strike="noStrike" kern="100" baseline="0">
                <a:solidFill>
                  <a:srgbClr val="7030A0"/>
                </a:solidFill>
                <a:cs typeface="B Titr" panose="00000700000000000000" pitchFamily="2" charset="-78"/>
              </a:rPr>
              <a:t>استدلال: عملكردهاي عاليتر مغزي</a:t>
            </a:r>
          </a:p>
        </p:txBody>
      </p:sp>
      <p:sp>
        <p:nvSpPr>
          <p:cNvPr id="3" name="Text Placeholder 2">
            <a:extLst>
              <a:ext uri="{FF2B5EF4-FFF2-40B4-BE49-F238E27FC236}">
                <a16:creationId xmlns:a16="http://schemas.microsoft.com/office/drawing/2014/main" id="{C9026EB4-821B-DC91-FDCE-97B9A30E504A}"/>
              </a:ext>
            </a:extLst>
          </p:cNvPr>
          <p:cNvSpPr>
            <a:spLocks noGrp="1"/>
          </p:cNvSpPr>
          <p:nvPr>
            <p:ph type="body" idx="1"/>
          </p:nvPr>
        </p:nvSpPr>
        <p:spPr/>
        <p:txBody>
          <a:bodyPr>
            <a:normAutofit/>
          </a:bodyPr>
          <a:lstStyle/>
          <a:p>
            <a:pPr marR="0" lvl="0" rtl="1"/>
            <a:r>
              <a:rPr lang="fa-IR" sz="2400" b="1" i="0" u="none" strike="noStrike" kern="100" baseline="0" dirty="0" err="1">
                <a:solidFill>
                  <a:srgbClr val="FF0000"/>
                </a:solidFill>
                <a:cs typeface="B Compset" panose="00000400000000000000" pitchFamily="2" charset="-78"/>
              </a:rPr>
              <a:t>نگراني</a:t>
            </a:r>
            <a:r>
              <a:rPr lang="fa-IR" sz="2400" b="0" i="0" u="none" strike="noStrike" kern="100" baseline="0" dirty="0">
                <a:cs typeface="B Nazanin" panose="00000400000000000000" pitchFamily="2" charset="-78"/>
              </a:rPr>
              <a:t> درباره ي دلالت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تعريف</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مبتني</a:t>
            </a:r>
            <a:r>
              <a:rPr lang="fa-IR" sz="2400" b="0" i="0" u="none" strike="noStrike" kern="100" baseline="0" dirty="0">
                <a:cs typeface="B Nazanin" panose="00000400000000000000" pitchFamily="2" charset="-78"/>
              </a:rPr>
              <a:t> بر </a:t>
            </a:r>
            <a:r>
              <a:rPr lang="fa-IR" sz="2400" b="0" i="0" u="none" strike="noStrike" kern="100" baseline="0" dirty="0" err="1">
                <a:cs typeface="B Nazanin" panose="00000400000000000000" pitchFamily="2" charset="-78"/>
              </a:rPr>
              <a:t>عملكردهاي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عالي</a:t>
            </a:r>
            <a:r>
              <a:rPr lang="fa-IR" sz="2400" b="0" i="0" u="none" strike="noStrike" kern="100" baseline="0" dirty="0">
                <a:cs typeface="B Nazanin" panose="00000400000000000000" pitchFamily="2" charset="-78"/>
              </a:rPr>
              <a:t> تر </a:t>
            </a:r>
            <a:r>
              <a:rPr lang="fa-IR" sz="2400" b="0" i="0" u="none" strike="noStrike" kern="100" baseline="0" dirty="0" err="1">
                <a:cs typeface="B Nazanin" panose="00000400000000000000" pitchFamily="2" charset="-78"/>
              </a:rPr>
              <a:t>مغزي</a:t>
            </a:r>
            <a:r>
              <a:rPr lang="fa-IR" sz="2400" b="0" i="0" u="none" strike="noStrike" kern="100" baseline="0" dirty="0" err="1">
                <a:latin typeface="Arial" panose="020B0604020202020204" pitchFamily="34" charset="0"/>
                <a:cs typeface="B Nazanin" panose="00000400000000000000" pitchFamily="2" charset="-78"/>
              </a:rPr>
              <a:t>ﹺ</a:t>
            </a:r>
            <a:r>
              <a:rPr lang="fa-IR" sz="2400" b="0" i="0" u="none" strike="noStrike" kern="100" baseline="0" dirty="0">
                <a:latin typeface="Arial" panose="020B0604020202020204" pitchFamily="34" charset="0"/>
                <a:cs typeface="B Nazanin" panose="00000400000000000000" pitchFamily="2" charset="-78"/>
              </a:rPr>
              <a:t> مرگ را </a:t>
            </a:r>
            <a:r>
              <a:rPr lang="fa-IR" sz="2400" b="0" i="0" u="none" strike="noStrike" kern="100" baseline="0" dirty="0" err="1">
                <a:latin typeface="Arial" panose="020B0604020202020204" pitchFamily="34" charset="0"/>
                <a:cs typeface="B Nazanin" panose="00000400000000000000" pitchFamily="2" charset="-78"/>
              </a:rPr>
              <a:t>مي</a:t>
            </a:r>
            <a:r>
              <a:rPr lang="fa-IR" sz="2400" b="0" i="0" u="none" strike="noStrike" kern="100" baseline="0" dirty="0">
                <a:latin typeface="Arial" panose="020B0604020202020204" pitchFamily="34" charset="0"/>
                <a:cs typeface="B Nazanin" panose="00000400000000000000" pitchFamily="2" charset="-78"/>
              </a:rPr>
              <a:t> توان در </a:t>
            </a:r>
            <a:r>
              <a:rPr lang="fa-IR" sz="2400" b="0" i="0" u="none" strike="noStrike" kern="100" baseline="0" dirty="0" err="1">
                <a:latin typeface="Arial" panose="020B0604020202020204" pitchFamily="34" charset="0"/>
                <a:cs typeface="B Nazanin" panose="00000400000000000000" pitchFamily="2" charset="-78"/>
              </a:rPr>
              <a:t>متني</a:t>
            </a:r>
            <a:r>
              <a:rPr lang="fa-IR" sz="2400" b="0" i="0" u="none" strike="noStrike" kern="100" baseline="0" dirty="0">
                <a:latin typeface="Arial" panose="020B0604020202020204" pitchFamily="34" charset="0"/>
                <a:cs typeface="B Nazanin" panose="00000400000000000000" pitchFamily="2" charset="-78"/>
              </a:rPr>
              <a:t> </a:t>
            </a:r>
            <a:r>
              <a:rPr lang="fa-IR" sz="2400" b="0" i="0" u="none" strike="noStrike" kern="100" baseline="0" dirty="0" err="1">
                <a:latin typeface="Arial" panose="020B0604020202020204" pitchFamily="34" charset="0"/>
                <a:cs typeface="B Nazanin" panose="00000400000000000000" pitchFamily="2" charset="-78"/>
              </a:rPr>
              <a:t>كه</a:t>
            </a:r>
            <a:r>
              <a:rPr lang="fa-IR" sz="2400" b="0" i="0" u="none" strike="noStrike" kern="100" baseline="0" dirty="0">
                <a:latin typeface="Arial" panose="020B0604020202020204" pitchFamily="34" charset="0"/>
                <a:cs typeface="B Nazanin" panose="00000400000000000000" pitchFamily="2" charset="-78"/>
              </a:rPr>
              <a:t> به </a:t>
            </a:r>
            <a:r>
              <a:rPr lang="fa-IR" sz="2400" b="0" i="0" u="none" strike="noStrike" kern="100" baseline="0" dirty="0" err="1">
                <a:latin typeface="Arial" panose="020B0604020202020204" pitchFamily="34" charset="0"/>
                <a:cs typeface="B Nazanin" panose="00000400000000000000" pitchFamily="2" charset="-78"/>
              </a:rPr>
              <a:t>نحوي</a:t>
            </a:r>
            <a:r>
              <a:rPr lang="fa-IR" sz="2400" b="0" i="0" u="none" strike="noStrike" kern="100" baseline="0" dirty="0">
                <a:latin typeface="Arial" panose="020B0604020202020204" pitchFamily="34" charset="0"/>
                <a:cs typeface="B Nazanin" panose="00000400000000000000" pitchFamily="2" charset="-78"/>
              </a:rPr>
              <a:t> زود هنگام از </a:t>
            </a:r>
            <a:r>
              <a:rPr lang="fa-IR" sz="2400" b="0" i="0" u="none" strike="noStrike" kern="100" baseline="0" dirty="0" err="1">
                <a:latin typeface="Arial" panose="020B0604020202020204" pitchFamily="34" charset="0"/>
                <a:cs typeface="B Nazanin" panose="00000400000000000000" pitchFamily="2" charset="-78"/>
              </a:rPr>
              <a:t>سوي</a:t>
            </a:r>
            <a:r>
              <a:rPr lang="fa-IR" sz="2400" b="0" i="0" u="none" strike="noStrike" kern="100" baseline="0" dirty="0">
                <a:latin typeface="Arial" panose="020B0604020202020204" pitchFamily="34" charset="0"/>
                <a:cs typeface="B Nazanin" panose="00000400000000000000" pitchFamily="2" charset="-78"/>
              </a:rPr>
              <a:t> </a:t>
            </a:r>
            <a:r>
              <a:rPr lang="en-US" sz="2400" b="0" i="0" u="none" strike="noStrike" kern="100" baseline="0" dirty="0">
                <a:latin typeface="Aptos Display" panose="020B0004020202020204" pitchFamily="34" charset="0"/>
                <a:cs typeface="B Nazanin" panose="00000400000000000000" pitchFamily="2" charset="-78"/>
              </a:rPr>
              <a:t>"</a:t>
            </a:r>
            <a:r>
              <a:rPr lang="fa-IR" sz="2400" b="0" i="0" u="none" strike="noStrike" kern="100" baseline="0" dirty="0" err="1">
                <a:latin typeface="Aptos Display" panose="020B0004020202020204" pitchFamily="34" charset="0"/>
                <a:cs typeface="B Nazanin" panose="00000400000000000000" pitchFamily="2" charset="-78"/>
              </a:rPr>
              <a:t>كميسيون</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رئيس</a:t>
            </a:r>
            <a:r>
              <a:rPr lang="fa-IR" sz="2400" b="0" i="0" u="none" strike="noStrike" kern="100" baseline="0" dirty="0">
                <a:latin typeface="Aptos Display" panose="020B0004020202020204" pitchFamily="34" charset="0"/>
                <a:cs typeface="B Nazanin" panose="00000400000000000000" pitchFamily="2" charset="-78"/>
              </a:rPr>
              <a:t> جمهور </a:t>
            </a:r>
            <a:r>
              <a:rPr lang="fa-IR" sz="2400" b="0" i="0" u="none" strike="noStrike" kern="100" baseline="0" dirty="0" err="1">
                <a:latin typeface="Aptos Display" panose="020B0004020202020204" pitchFamily="34" charset="0"/>
                <a:cs typeface="B Nazanin" panose="00000400000000000000" pitchFamily="2" charset="-78"/>
              </a:rPr>
              <a:t>ايالات</a:t>
            </a:r>
            <a:r>
              <a:rPr lang="fa-IR" sz="2400" b="0" i="0" u="none" strike="noStrike" kern="100" baseline="0" dirty="0">
                <a:latin typeface="Aptos Display" panose="020B0004020202020204" pitchFamily="34" charset="0"/>
                <a:cs typeface="B Nazanin" panose="00000400000000000000" pitchFamily="2" charset="-78"/>
              </a:rPr>
              <a:t> متحده </a:t>
            </a:r>
            <a:r>
              <a:rPr lang="fa-IR" sz="2400" b="0" i="0" u="none" strike="noStrike" kern="100" baseline="0" dirty="0" err="1">
                <a:latin typeface="Aptos Display" panose="020B0004020202020204" pitchFamily="34" charset="0"/>
                <a:cs typeface="B Nazanin" panose="00000400000000000000" pitchFamily="2" charset="-78"/>
              </a:rPr>
              <a:t>براي</a:t>
            </a:r>
            <a:r>
              <a:rPr lang="fa-IR" sz="2400" b="0" i="0" u="none" strike="noStrike" kern="100" baseline="0" dirty="0">
                <a:latin typeface="Aptos Display" panose="020B0004020202020204" pitchFamily="34" charset="0"/>
                <a:cs typeface="B Nazanin" panose="00000400000000000000" pitchFamily="2" charset="-78"/>
              </a:rPr>
              <a:t> مطالعه در مورد مسائل </a:t>
            </a:r>
            <a:r>
              <a:rPr lang="fa-IR" sz="2400" b="0" i="0" u="none" strike="noStrike" kern="100" baseline="0" dirty="0" err="1">
                <a:latin typeface="Aptos Display" panose="020B0004020202020204" pitchFamily="34" charset="0"/>
                <a:cs typeface="B Nazanin" panose="00000400000000000000" pitchFamily="2" charset="-78"/>
              </a:rPr>
              <a:t>اخلاقي</a:t>
            </a:r>
            <a:r>
              <a:rPr lang="fa-IR" sz="2400" b="0" i="0" u="none" strike="noStrike" kern="100" baseline="0" dirty="0">
                <a:latin typeface="Aptos Display" panose="020B0004020202020204" pitchFamily="34" charset="0"/>
                <a:cs typeface="B Nazanin" panose="00000400000000000000" pitchFamily="2" charset="-78"/>
              </a:rPr>
              <a:t> در </a:t>
            </a:r>
            <a:r>
              <a:rPr lang="fa-IR" sz="2400" b="0" i="0" u="none" strike="noStrike" kern="100" baseline="0" dirty="0" err="1">
                <a:latin typeface="Aptos Display" panose="020B0004020202020204" pitchFamily="34" charset="0"/>
                <a:cs typeface="B Nazanin" panose="00000400000000000000" pitchFamily="2" charset="-78"/>
              </a:rPr>
              <a:t>پزشكي</a:t>
            </a:r>
            <a:r>
              <a:rPr lang="fa-IR" sz="2400" b="0" i="0" u="none" strike="noStrike" kern="100" baseline="0" dirty="0">
                <a:latin typeface="Aptos Display" panose="020B0004020202020204" pitchFamily="34" charset="0"/>
                <a:cs typeface="B Nazanin" panose="00000400000000000000" pitchFamily="2" charset="-78"/>
              </a:rPr>
              <a:t> و </a:t>
            </a:r>
            <a:r>
              <a:rPr lang="fa-IR" sz="2400" b="0" i="0" u="none" strike="noStrike" kern="100" baseline="0" dirty="0" err="1">
                <a:latin typeface="Aptos Display" panose="020B0004020202020204" pitchFamily="34" charset="0"/>
                <a:cs typeface="B Nazanin" panose="00000400000000000000" pitchFamily="2" charset="-78"/>
              </a:rPr>
              <a:t>پژوهشهاي</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زيست</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پزشكي</a:t>
            </a:r>
            <a:r>
              <a:rPr lang="fa-IR" sz="2400" b="0" i="0" u="none" strike="noStrike" kern="100" baseline="0" dirty="0">
                <a:latin typeface="Aptos Display" panose="020B0004020202020204" pitchFamily="34" charset="0"/>
                <a:cs typeface="B Nazanin" panose="00000400000000000000" pitchFamily="2" charset="-78"/>
              </a:rPr>
              <a:t> و </a:t>
            </a:r>
            <a:r>
              <a:rPr lang="fa-IR" sz="2400" b="0" i="0" u="none" strike="noStrike" kern="100" baseline="0" dirty="0" err="1">
                <a:latin typeface="Aptos Display" panose="020B0004020202020204" pitchFamily="34" charset="0"/>
                <a:cs typeface="B Nazanin" panose="00000400000000000000" pitchFamily="2" charset="-78"/>
              </a:rPr>
              <a:t>رفتاري</a:t>
            </a:r>
            <a:r>
              <a:rPr lang="fa-IR" sz="2400" b="0" i="0" u="none" strike="noStrike" kern="100" baseline="0" dirty="0">
                <a:latin typeface="Aptos Display" panose="020B0004020202020204" pitchFamily="34" charset="0"/>
                <a:cs typeface="B Nazanin" panose="00000400000000000000" pitchFamily="2" charset="-78"/>
              </a:rPr>
              <a:t> منتشر </a:t>
            </a:r>
            <a:r>
              <a:rPr lang="fa-IR" sz="2400" b="0" i="0" u="none" strike="noStrike" kern="100" baseline="0" dirty="0" err="1">
                <a:latin typeface="Aptos Display" panose="020B0004020202020204" pitchFamily="34" charset="0"/>
                <a:cs typeface="B Nazanin" panose="00000400000000000000" pitchFamily="2" charset="-78"/>
              </a:rPr>
              <a:t>گرديد</a:t>
            </a:r>
            <a:r>
              <a:rPr lang="fa-IR" sz="2400" b="0" i="0" u="none" strike="noStrike" kern="100" baseline="0" dirty="0">
                <a:latin typeface="Aptos Display" panose="020B0004020202020204" pitchFamily="34" charset="0"/>
                <a:cs typeface="B Nazanin" panose="00000400000000000000" pitchFamily="2" charset="-78"/>
              </a:rPr>
              <a:t>، مشاهده </a:t>
            </a:r>
            <a:r>
              <a:rPr lang="fa-IR" sz="2400" b="0" i="0" u="none" strike="noStrike" kern="100" baseline="0" dirty="0" err="1">
                <a:latin typeface="Aptos Display" panose="020B0004020202020204" pitchFamily="34" charset="0"/>
                <a:cs typeface="B Nazanin" panose="00000400000000000000" pitchFamily="2" charset="-78"/>
              </a:rPr>
              <a:t>كرد</a:t>
            </a:r>
            <a:r>
              <a:rPr lang="fa-IR" sz="2400" b="0" i="0" u="none" strike="noStrike" kern="100" baseline="0" dirty="0">
                <a:latin typeface="Aptos Display" panose="020B0004020202020204" pitchFamily="34" charset="0"/>
                <a:cs typeface="B Nazanin" panose="00000400000000000000" pitchFamily="2" charset="-78"/>
              </a:rPr>
              <a:t>.  </a:t>
            </a:r>
          </a:p>
          <a:p>
            <a:pPr marR="0" lvl="0" rtl="1"/>
            <a:r>
              <a:rPr lang="fa-IR" sz="2400" b="0" i="0" u="none" strike="noStrike" kern="100" baseline="0" dirty="0">
                <a:cs typeface="B Nazanin" panose="00000400000000000000" pitchFamily="2" charset="-78"/>
              </a:rPr>
              <a:t>دلالت </a:t>
            </a:r>
            <a:r>
              <a:rPr lang="fa-IR" sz="2400" b="0" i="0" u="none" strike="noStrike" kern="100" baseline="0" dirty="0" err="1">
                <a:cs typeface="B Nazanin" panose="00000400000000000000" pitchFamily="2" charset="-78"/>
              </a:rPr>
              <a:t>استدلالهاي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مبتني</a:t>
            </a:r>
            <a:r>
              <a:rPr lang="fa-IR" sz="2400" b="0" i="0" u="none" strike="noStrike" kern="100" baseline="0" dirty="0">
                <a:cs typeface="B Nazanin" panose="00000400000000000000" pitchFamily="2" charset="-78"/>
              </a:rPr>
              <a:t> بر </a:t>
            </a:r>
            <a:r>
              <a:rPr lang="fa-IR" sz="2400" b="1" i="0" u="none" strike="noStrike" kern="100" baseline="0" dirty="0" err="1">
                <a:solidFill>
                  <a:srgbClr val="FF0000"/>
                </a:solidFill>
                <a:cs typeface="B Compset" panose="00000400000000000000" pitchFamily="2" charset="-78"/>
              </a:rPr>
              <a:t>شخصانيت</a:t>
            </a:r>
            <a:r>
              <a:rPr lang="fa-IR" sz="2400" b="1" i="0" u="none" strike="noStrike" kern="100" baseline="0" dirty="0">
                <a:solidFill>
                  <a:srgbClr val="FF0000"/>
                </a:solidFill>
                <a:cs typeface="B Compset" panose="00000400000000000000" pitchFamily="2" charset="-78"/>
              </a:rPr>
              <a:t> </a:t>
            </a:r>
            <a:r>
              <a:rPr lang="en-US" sz="2400" b="0" i="0" u="none" strike="noStrike" kern="100" baseline="0" dirty="0">
                <a:latin typeface="Aptos Display" panose="020B0004020202020204" pitchFamily="34" charset="0"/>
                <a:cs typeface="B Compset" panose="00000400000000000000" pitchFamily="2" charset="-78"/>
              </a:rPr>
              <a:t>(Personhood)</a:t>
            </a:r>
            <a:r>
              <a:rPr lang="fa-IR" sz="2400" b="1" i="0" u="none" strike="noStrike" kern="100" baseline="0" dirty="0">
                <a:latin typeface="Aptos Display" panose="020B0004020202020204" pitchFamily="34" charset="0"/>
                <a:cs typeface="B Compset" panose="00000400000000000000" pitchFamily="2" charset="-78"/>
              </a:rPr>
              <a:t> و </a:t>
            </a:r>
            <a:r>
              <a:rPr lang="fa-IR" sz="2400" b="1" i="0" u="none" strike="noStrike" kern="100" baseline="0" dirty="0" err="1">
                <a:latin typeface="Aptos Display" panose="020B0004020202020204" pitchFamily="34" charset="0"/>
                <a:cs typeface="B Compset" panose="00000400000000000000" pitchFamily="2" charset="-78"/>
              </a:rPr>
              <a:t>اين</a:t>
            </a:r>
            <a:r>
              <a:rPr lang="fa-IR" sz="2400" b="1" i="0" u="none" strike="noStrike" kern="100" baseline="0" dirty="0">
                <a:latin typeface="Aptos Display" panose="020B0004020202020204" pitchFamily="34" charset="0"/>
                <a:cs typeface="B Compset" panose="00000400000000000000" pitchFamily="2" charset="-78"/>
              </a:rPr>
              <a:t> </a:t>
            </a: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هماني</a:t>
            </a:r>
            <a:r>
              <a:rPr lang="fa-IR" sz="2400" b="1" i="0" u="none" strike="noStrike" kern="100" baseline="0" dirty="0">
                <a:solidFill>
                  <a:srgbClr val="FF0000"/>
                </a:solidFill>
                <a:latin typeface="Aptos Display" panose="020B0004020202020204" pitchFamily="34" charset="0"/>
                <a:cs typeface="B Compset" panose="00000400000000000000" pitchFamily="2" charset="-78"/>
              </a:rPr>
              <a:t> </a:t>
            </a: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شخصي</a:t>
            </a:r>
            <a:r>
              <a:rPr lang="en-US" sz="2400" b="0" i="0" u="none" strike="noStrike" kern="100" baseline="0" dirty="0">
                <a:latin typeface="Aptos Display" panose="020B0004020202020204" pitchFamily="34" charset="0"/>
                <a:cs typeface="B Compset" panose="00000400000000000000" pitchFamily="2" charset="-78"/>
              </a:rPr>
              <a:t>(Personal Identity) </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اين</a:t>
            </a:r>
            <a:r>
              <a:rPr lang="fa-IR" sz="2400" b="0" i="0" u="none" strike="noStrike" kern="100" baseline="0" dirty="0">
                <a:latin typeface="Aptos Display" panose="020B0004020202020204" pitchFamily="34" charset="0"/>
                <a:cs typeface="B Nazanin" panose="00000400000000000000" pitchFamily="2" charset="-78"/>
              </a:rPr>
              <a:t> است </a:t>
            </a:r>
            <a:r>
              <a:rPr lang="fa-IR" sz="2400" b="0" i="0" u="none" strike="noStrike" kern="100" baseline="0" dirty="0" err="1">
                <a:latin typeface="Aptos Display" panose="020B0004020202020204" pitchFamily="34" charset="0"/>
                <a:cs typeface="B Nazanin" panose="00000400000000000000" pitchFamily="2" charset="-78"/>
              </a:rPr>
              <a:t>كه</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بيماري</a:t>
            </a:r>
            <a:r>
              <a:rPr lang="fa-IR" sz="2400" b="0" i="0" u="none" strike="noStrike" kern="100" baseline="0" dirty="0">
                <a:latin typeface="Aptos Display" panose="020B0004020202020204" pitchFamily="34" charset="0"/>
                <a:cs typeface="B Nazanin" panose="00000400000000000000" pitchFamily="2" charset="-78"/>
              </a:rPr>
              <a:t> مانند </a:t>
            </a:r>
            <a:r>
              <a:rPr lang="fa-IR" sz="2400" b="1" i="0" u="none" strike="noStrike" kern="100" baseline="0" dirty="0" err="1">
                <a:latin typeface="Aptos Display" panose="020B0004020202020204" pitchFamily="34" charset="0"/>
                <a:cs typeface="B Compset" panose="00000400000000000000" pitchFamily="2" charset="-78"/>
              </a:rPr>
              <a:t>كارن</a:t>
            </a:r>
            <a:r>
              <a:rPr lang="fa-IR" sz="2400" b="1" i="0" u="none" strike="noStrike" kern="100" baseline="0" dirty="0">
                <a:latin typeface="Aptos Display" panose="020B0004020202020204" pitchFamily="34" charset="0"/>
                <a:cs typeface="B Compset" panose="00000400000000000000" pitchFamily="2" charset="-78"/>
              </a:rPr>
              <a:t> </a:t>
            </a:r>
            <a:r>
              <a:rPr lang="fa-IR" sz="2400" b="1" i="0" u="none" strike="noStrike" kern="100" baseline="0" dirty="0" err="1">
                <a:latin typeface="Aptos Display" panose="020B0004020202020204" pitchFamily="34" charset="0"/>
                <a:cs typeface="B Compset" panose="00000400000000000000" pitchFamily="2" charset="-78"/>
              </a:rPr>
              <a:t>كوئينلن</a:t>
            </a:r>
            <a:r>
              <a:rPr lang="fa-IR" sz="2400" b="0" i="0" u="none" strike="noStrike" kern="100" baseline="0" dirty="0">
                <a:latin typeface="Aptos Display" panose="020B0004020202020204" pitchFamily="34" charset="0"/>
                <a:cs typeface="B Nazanin" panose="00000400000000000000" pitchFamily="2" charset="-78"/>
              </a:rPr>
              <a:t> </a:t>
            </a:r>
            <a:r>
              <a:rPr lang="en-US" sz="2400" b="0" i="0" u="none" strike="noStrike" kern="100" baseline="0" dirty="0">
                <a:latin typeface="Aptos Display" panose="020B0004020202020204" pitchFamily="34" charset="0"/>
                <a:cs typeface="B Nazanin" panose="00000400000000000000" pitchFamily="2" charset="-78"/>
              </a:rPr>
              <a:t>(Karen Quinlan)</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كه</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solidFill>
                  <a:srgbClr val="FF0000"/>
                </a:solidFill>
                <a:latin typeface="Aptos Display" panose="020B0004020202020204" pitchFamily="34" charset="0"/>
                <a:cs typeface="B Nazanin" panose="00000400000000000000" pitchFamily="2" charset="-78"/>
              </a:rPr>
              <a:t>عملكرد</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 ساقه ي مغز </a:t>
            </a:r>
            <a:r>
              <a:rPr lang="fa-IR" sz="2400" b="0" i="0" u="none" strike="noStrike" kern="100" baseline="0" dirty="0">
                <a:latin typeface="Aptos Display" panose="020B0004020202020204" pitchFamily="34" charset="0"/>
                <a:cs typeface="B Nazanin" panose="00000400000000000000" pitchFamily="2" charset="-78"/>
              </a:rPr>
              <a:t>خود را  همچنان دارد و به نحو خود به </a:t>
            </a:r>
            <a:r>
              <a:rPr lang="fa-IR" sz="2400" b="0" i="0" u="none" strike="noStrike" kern="100" baseline="0" dirty="0" err="1">
                <a:latin typeface="Aptos Display" panose="020B0004020202020204" pitchFamily="34" charset="0"/>
                <a:cs typeface="B Nazanin" panose="00000400000000000000" pitchFamily="2" charset="-78"/>
              </a:rPr>
              <a:t>خودي</a:t>
            </a:r>
            <a:r>
              <a:rPr lang="fa-IR" sz="2400" b="0" i="0" u="none" strike="noStrike" kern="100" baseline="0" dirty="0">
                <a:latin typeface="Aptos Display" panose="020B0004020202020204" pitchFamily="34" charset="0"/>
                <a:cs typeface="B Nazanin" panose="00000400000000000000" pitchFamily="2" charset="-78"/>
              </a:rPr>
              <a:t> نفس </a:t>
            </a:r>
            <a:r>
              <a:rPr lang="fa-IR" sz="2400" b="0" i="0" u="none" strike="noStrike" kern="100" baseline="0" dirty="0" err="1">
                <a:latin typeface="Aptos Display" panose="020B0004020202020204" pitchFamily="34" charset="0"/>
                <a:cs typeface="B Nazanin" panose="00000400000000000000" pitchFamily="2" charset="-78"/>
              </a:rPr>
              <a:t>مي</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كشد</a:t>
            </a:r>
            <a:r>
              <a:rPr lang="fa-IR" sz="2400" b="0" i="0" u="none" strike="noStrike" kern="100" baseline="0" dirty="0">
                <a:latin typeface="Aptos Display" panose="020B0004020202020204" pitchFamily="34" charset="0"/>
                <a:cs typeface="B Nazanin" panose="00000400000000000000" pitchFamily="2" charset="-78"/>
              </a:rPr>
              <a:t>، درست </a:t>
            </a:r>
            <a:r>
              <a:rPr lang="fa-IR" sz="2400" b="1" i="0" u="none" strike="noStrike" kern="100" baseline="0" dirty="0">
                <a:solidFill>
                  <a:srgbClr val="FF0000"/>
                </a:solidFill>
                <a:latin typeface="Aptos Display" panose="020B0004020202020204" pitchFamily="34" charset="0"/>
                <a:cs typeface="B Compset" panose="00000400000000000000" pitchFamily="2" charset="-78"/>
              </a:rPr>
              <a:t>همان  اندازه مرده است </a:t>
            </a: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كه</a:t>
            </a:r>
            <a:r>
              <a:rPr lang="fa-IR" sz="2400" b="1" i="0" u="none" strike="noStrike" kern="100" baseline="0" dirty="0">
                <a:solidFill>
                  <a:srgbClr val="FF0000"/>
                </a:solidFill>
                <a:latin typeface="Aptos Display" panose="020B0004020202020204" pitchFamily="34" charset="0"/>
                <a:cs typeface="B Compset" panose="00000400000000000000" pitchFamily="2" charset="-78"/>
              </a:rPr>
              <a:t> </a:t>
            </a: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يك</a:t>
            </a:r>
            <a:r>
              <a:rPr lang="fa-IR" sz="2400" b="1" i="0" u="none" strike="noStrike" kern="100" baseline="0" dirty="0">
                <a:solidFill>
                  <a:srgbClr val="FF0000"/>
                </a:solidFill>
                <a:latin typeface="Aptos Display" panose="020B0004020202020204" pitchFamily="34" charset="0"/>
                <a:cs typeface="B Compset" panose="00000400000000000000" pitchFamily="2" charset="-78"/>
              </a:rPr>
              <a:t> جسد با </a:t>
            </a: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معيارهاي</a:t>
            </a:r>
            <a:r>
              <a:rPr lang="fa-IR" sz="2400" b="1" i="0" u="none" strike="noStrike" kern="100" baseline="0" dirty="0">
                <a:solidFill>
                  <a:srgbClr val="FF0000"/>
                </a:solidFill>
                <a:latin typeface="Aptos Display" panose="020B0004020202020204" pitchFamily="34" charset="0"/>
                <a:cs typeface="B Compset" panose="00000400000000000000" pitchFamily="2" charset="-78"/>
              </a:rPr>
              <a:t> </a:t>
            </a:r>
            <a:r>
              <a:rPr lang="fa-IR" sz="2400" b="1" i="0" u="none" strike="noStrike" kern="100" baseline="0" dirty="0" err="1">
                <a:solidFill>
                  <a:srgbClr val="FF0000"/>
                </a:solidFill>
                <a:latin typeface="Aptos Display" panose="020B0004020202020204" pitchFamily="34" charset="0"/>
                <a:cs typeface="B Compset" panose="00000400000000000000" pitchFamily="2" charset="-78"/>
              </a:rPr>
              <a:t>سنتي</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 </a:t>
            </a:r>
          </a:p>
          <a:p>
            <a:pPr marR="0" lvl="0" rtl="1"/>
            <a:endParaRPr lang="fa-IR" sz="2400" kern="100" dirty="0">
              <a:solidFill>
                <a:srgbClr val="FF0000"/>
              </a:solidFill>
              <a:latin typeface="Aptos Display" panose="020B0004020202020204" pitchFamily="34" charset="0"/>
            </a:endParaRPr>
          </a:p>
          <a:p>
            <a:pPr marR="0" lvl="0" rtl="1"/>
            <a:endParaRPr lang="fa-IR" sz="2400" b="0" i="0" u="none" strike="noStrike" kern="100" baseline="0" dirty="0">
              <a:solidFill>
                <a:srgbClr val="FF0000"/>
              </a:solidFill>
              <a:latin typeface="Aptos Display" panose="020B0004020202020204" pitchFamily="34" charset="0"/>
              <a:cs typeface="B Nazanin" panose="00000400000000000000" pitchFamily="2" charset="-78"/>
            </a:endParaRPr>
          </a:p>
          <a:p>
            <a:pPr marR="0" lvl="0" rtl="1"/>
            <a:endParaRPr lang="fa-IR" sz="2400" kern="100" dirty="0">
              <a:solidFill>
                <a:srgbClr val="FF0000"/>
              </a:solidFill>
              <a:latin typeface="Aptos Display" panose="020B0004020202020204" pitchFamily="34" charset="0"/>
            </a:endParaRPr>
          </a:p>
          <a:p>
            <a:pPr marR="0" lvl="0" rtl="0"/>
            <a:r>
              <a:rPr lang="en-US" sz="1600" b="0" i="0" u="none" strike="noStrike" kern="100" baseline="0" dirty="0">
                <a:latin typeface="Aptos Display" panose="020B0004020202020204" pitchFamily="34" charset="0"/>
                <a:cs typeface="B Nazanin" panose="00000400000000000000" pitchFamily="2" charset="-78"/>
              </a:rPr>
              <a:t>US President's Commission for the Study of Ethical Problems in Medicine and Biomedical and Behavioral Research,</a:t>
            </a:r>
            <a:endParaRPr lang="fa-IR" sz="1600" b="0" i="0" u="none" strike="noStrike" kern="100" baseline="0" dirty="0">
              <a:solidFill>
                <a:srgbClr val="FF0000"/>
              </a:solidFill>
              <a:latin typeface="Aptos Display" panose="020B0004020202020204" pitchFamily="34" charset="0"/>
              <a:cs typeface="B Nazanin" panose="00000400000000000000" pitchFamily="2" charset="-78"/>
            </a:endParaRPr>
          </a:p>
        </p:txBody>
      </p:sp>
      <p:sp>
        <p:nvSpPr>
          <p:cNvPr id="4" name="Footer Placeholder 3">
            <a:extLst>
              <a:ext uri="{FF2B5EF4-FFF2-40B4-BE49-F238E27FC236}">
                <a16:creationId xmlns:a16="http://schemas.microsoft.com/office/drawing/2014/main" id="{3370D397-4942-43C3-8762-95DD01D976B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2171519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6D936-98A8-F2AB-5191-9798B05B4DC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نگرانی از</a:t>
            </a:r>
            <a:r>
              <a:rPr lang="fa-IR" b="0" i="0" u="none" strike="noStrike" kern="100" baseline="0">
                <a:solidFill>
                  <a:srgbClr val="FF0000"/>
                </a:solidFill>
                <a:cs typeface="B Compset" panose="00000400000000000000" pitchFamily="2" charset="-78"/>
              </a:rPr>
              <a:t> </a:t>
            </a:r>
            <a:r>
              <a:rPr lang="fa-IR" b="0" i="0" u="none" strike="noStrike" kern="100" baseline="0">
                <a:solidFill>
                  <a:srgbClr val="7030A0"/>
                </a:solidFill>
                <a:cs typeface="B Titr" panose="00000700000000000000" pitchFamily="2" charset="-78"/>
              </a:rPr>
              <a:t>استدلال: عملكردهاي عاليتر مغزي</a:t>
            </a:r>
          </a:p>
        </p:txBody>
      </p:sp>
      <p:sp>
        <p:nvSpPr>
          <p:cNvPr id="3" name="Text Placeholder 2">
            <a:extLst>
              <a:ext uri="{FF2B5EF4-FFF2-40B4-BE49-F238E27FC236}">
                <a16:creationId xmlns:a16="http://schemas.microsoft.com/office/drawing/2014/main" id="{599738C5-E372-59FF-5099-B1670C5696EB}"/>
              </a:ext>
            </a:extLst>
          </p:cNvPr>
          <p:cNvSpPr>
            <a:spLocks noGrp="1"/>
          </p:cNvSpPr>
          <p:nvPr>
            <p:ph type="body" idx="1"/>
          </p:nvPr>
        </p:nvSpPr>
        <p:spPr/>
        <p:txBody>
          <a:bodyPr>
            <a:normAutofit/>
          </a:bodyPr>
          <a:lstStyle/>
          <a:p>
            <a:pPr marR="0" lvl="0" rtl="1"/>
            <a:r>
              <a:rPr lang="fa-IR" sz="2800" i="0" u="none" strike="noStrike" kern="100" baseline="0" dirty="0" err="1">
                <a:cs typeface="B Nazanin" panose="00000400000000000000" pitchFamily="2" charset="-78"/>
              </a:rPr>
              <a:t>كميسيون</a:t>
            </a:r>
            <a:r>
              <a:rPr lang="fa-IR" sz="2800" i="0" u="none" strike="noStrike" kern="100" baseline="0" dirty="0">
                <a:cs typeface="B Nazanin" panose="00000400000000000000" pitchFamily="2" charset="-78"/>
              </a:rPr>
              <a:t> مذکور، </a:t>
            </a:r>
            <a:r>
              <a:rPr lang="fa-IR" sz="2800" i="0" u="none" strike="noStrike" kern="100" baseline="0" dirty="0" err="1">
                <a:cs typeface="B Nazanin" panose="00000400000000000000" pitchFamily="2" charset="-78"/>
              </a:rPr>
              <a:t>اين</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نتيجه</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گيري</a:t>
            </a:r>
            <a:r>
              <a:rPr lang="fa-IR" sz="2800" i="0" u="none" strike="noStrike" kern="100" baseline="0" dirty="0">
                <a:cs typeface="B Nazanin" panose="00000400000000000000" pitchFamily="2" charset="-78"/>
              </a:rPr>
              <a:t> را رد </a:t>
            </a:r>
            <a:r>
              <a:rPr lang="fa-IR" sz="2800" i="0" u="none" strike="noStrike" kern="100" baseline="0" dirty="0" err="1">
                <a:cs typeface="B Nazanin" panose="00000400000000000000" pitchFamily="2" charset="-78"/>
              </a:rPr>
              <a:t>كرد</a:t>
            </a:r>
            <a:r>
              <a:rPr lang="fa-IR" sz="2800" i="0" u="none" strike="noStrike" kern="100" baseline="0" dirty="0">
                <a:cs typeface="B Nazanin" panose="00000400000000000000" pitchFamily="2" charset="-78"/>
              </a:rPr>
              <a:t> و در </a:t>
            </a:r>
            <a:r>
              <a:rPr lang="fa-IR" sz="2800" i="0" u="none" strike="noStrike" kern="100" baseline="0" dirty="0" err="1">
                <a:cs typeface="B Nazanin" panose="00000400000000000000" pitchFamily="2" charset="-78"/>
              </a:rPr>
              <a:t>نتيجه</a:t>
            </a:r>
            <a:r>
              <a:rPr lang="fa-IR" sz="2800" i="0" u="none" strike="noStrike" kern="100" baseline="0" dirty="0">
                <a:cs typeface="B Nazanin" panose="00000400000000000000" pitchFamily="2" charset="-78"/>
              </a:rPr>
              <a:t>، دلالت </a:t>
            </a:r>
            <a:r>
              <a:rPr lang="fa-IR" sz="2800" i="0" u="none" strike="noStrike" kern="100" baseline="0" dirty="0" err="1">
                <a:cs typeface="B Nazanin" panose="00000400000000000000" pitchFamily="2" charset="-78"/>
              </a:rPr>
              <a:t>بعدي</a:t>
            </a:r>
            <a:r>
              <a:rPr lang="fa-IR" sz="2800" i="0" u="none" strike="noStrike" kern="100" baseline="0" dirty="0">
                <a:cs typeface="B Nazanin" panose="00000400000000000000" pitchFamily="2" charset="-78"/>
              </a:rPr>
              <a:t> آن را </a:t>
            </a:r>
            <a:r>
              <a:rPr lang="fa-IR" sz="2800" i="0" u="none" strike="noStrike" kern="100" baseline="0" dirty="0" err="1">
                <a:cs typeface="B Nazanin" panose="00000400000000000000" pitchFamily="2" charset="-78"/>
              </a:rPr>
              <a:t>نيز</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چنين</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بيماراني</a:t>
            </a:r>
            <a:r>
              <a:rPr lang="fa-IR" sz="2800" i="0" u="none" strike="noStrike" kern="100" baseline="0" dirty="0">
                <a:solidFill>
                  <a:srgbClr val="FF0000"/>
                </a:solidFill>
                <a:cs typeface="B Nazanin" panose="00000400000000000000" pitchFamily="2" charset="-78"/>
              </a:rPr>
              <a:t> را </a:t>
            </a:r>
            <a:r>
              <a:rPr lang="fa-IR" sz="2800" i="0" u="none" strike="noStrike" kern="100" baseline="0" dirty="0" err="1">
                <a:solidFill>
                  <a:srgbClr val="FF0000"/>
                </a:solidFill>
                <a:cs typeface="B Nazanin" panose="00000400000000000000" pitchFamily="2" charset="-78"/>
              </a:rPr>
              <a:t>مي</a:t>
            </a:r>
            <a:r>
              <a:rPr lang="fa-IR" sz="2800" i="0" u="none" strike="noStrike" kern="100" baseline="0" dirty="0">
                <a:solidFill>
                  <a:srgbClr val="FF0000"/>
                </a:solidFill>
                <a:cs typeface="B Nazanin" panose="00000400000000000000" pitchFamily="2" charset="-78"/>
              </a:rPr>
              <a:t> توان دفن </a:t>
            </a:r>
            <a:r>
              <a:rPr lang="fa-IR" sz="2800" i="0" u="none" strike="noStrike" kern="100" baseline="0" dirty="0" err="1">
                <a:solidFill>
                  <a:srgbClr val="FF0000"/>
                </a:solidFill>
                <a:cs typeface="B Nazanin" panose="00000400000000000000" pitchFamily="2" charset="-78"/>
              </a:rPr>
              <a:t>كرد</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يا</a:t>
            </a:r>
            <a:r>
              <a:rPr lang="fa-IR" sz="2800" i="0" u="none" strike="noStrike" kern="100" baseline="0" dirty="0">
                <a:solidFill>
                  <a:srgbClr val="FF0000"/>
                </a:solidFill>
                <a:cs typeface="B Nazanin" panose="00000400000000000000" pitchFamily="2" charset="-78"/>
              </a:rPr>
              <a:t> هر رفتار </a:t>
            </a:r>
            <a:r>
              <a:rPr lang="fa-IR" sz="2800" i="0" u="none" strike="noStrike" kern="100" baseline="0" dirty="0" err="1">
                <a:solidFill>
                  <a:srgbClr val="FF0000"/>
                </a:solidFill>
                <a:cs typeface="B Nazanin" panose="00000400000000000000" pitchFamily="2" charset="-78"/>
              </a:rPr>
              <a:t>ديگري</a:t>
            </a:r>
            <a:r>
              <a:rPr lang="fa-IR" sz="2800" i="0" u="none" strike="noStrike" kern="100" baseline="0" dirty="0">
                <a:solidFill>
                  <a:srgbClr val="FF0000"/>
                </a:solidFill>
                <a:cs typeface="B Nazanin" panose="00000400000000000000" pitchFamily="2" charset="-78"/>
              </a:rPr>
              <a:t> را با </a:t>
            </a:r>
            <a:r>
              <a:rPr lang="fa-IR" sz="2800" i="0" u="none" strike="noStrike" kern="100" baseline="0" dirty="0" err="1">
                <a:solidFill>
                  <a:srgbClr val="FF0000"/>
                </a:solidFill>
                <a:cs typeface="B Nazanin" panose="00000400000000000000" pitchFamily="2" charset="-78"/>
              </a:rPr>
              <a:t>اين</a:t>
            </a:r>
            <a:r>
              <a:rPr lang="fa-IR" sz="2800" i="0" u="none" strike="noStrike" kern="100" baseline="0" dirty="0">
                <a:solidFill>
                  <a:srgbClr val="FF0000"/>
                </a:solidFill>
                <a:cs typeface="B Nazanin" panose="00000400000000000000" pitchFamily="2" charset="-78"/>
              </a:rPr>
              <a:t> فرض </a:t>
            </a:r>
            <a:r>
              <a:rPr lang="fa-IR" sz="2800" i="0" u="none" strike="noStrike" kern="100" baseline="0" dirty="0" err="1">
                <a:solidFill>
                  <a:srgbClr val="FF0000"/>
                </a:solidFill>
                <a:cs typeface="B Nazanin" panose="00000400000000000000" pitchFamily="2" charset="-78"/>
              </a:rPr>
              <a:t>كه</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ايشان</a:t>
            </a:r>
            <a:r>
              <a:rPr lang="fa-IR" sz="2800" i="0" u="none" strike="noStrike" kern="100" baseline="0" dirty="0">
                <a:solidFill>
                  <a:srgbClr val="FF0000"/>
                </a:solidFill>
                <a:cs typeface="B Nazanin" panose="00000400000000000000" pitchFamily="2" charset="-78"/>
              </a:rPr>
              <a:t> مرده </a:t>
            </a:r>
            <a:r>
              <a:rPr lang="fa-IR" sz="2800" i="0" u="none" strike="noStrike" kern="100" baseline="0" dirty="0" err="1">
                <a:solidFill>
                  <a:srgbClr val="FF0000"/>
                </a:solidFill>
                <a:cs typeface="B Nazanin" panose="00000400000000000000" pitchFamily="2" charset="-78"/>
              </a:rPr>
              <a:t>اند</a:t>
            </a:r>
            <a:r>
              <a:rPr lang="fa-IR" sz="2800" i="0" u="none" strike="noStrike" kern="100" baseline="0" dirty="0">
                <a:solidFill>
                  <a:srgbClr val="FF0000"/>
                </a:solidFill>
                <a:cs typeface="B Nazanin" panose="00000400000000000000" pitchFamily="2" charset="-78"/>
              </a:rPr>
              <a:t> انجام داد، رد نمود</a:t>
            </a:r>
            <a:r>
              <a:rPr lang="fa-IR" sz="2800" i="0" u="none" strike="noStrike" kern="100" baseline="0" dirty="0">
                <a:cs typeface="B Nazanin" panose="00000400000000000000" pitchFamily="2" charset="-78"/>
              </a:rPr>
              <a:t>.</a:t>
            </a:r>
          </a:p>
          <a:p>
            <a:pPr marR="0" lvl="0" rtl="1"/>
            <a:endParaRPr lang="fa-IR" sz="2800" i="0" u="none" strike="noStrike" kern="100" baseline="0" dirty="0">
              <a:cs typeface="B Nazanin" panose="00000400000000000000" pitchFamily="2" charset="-78"/>
            </a:endParaRPr>
          </a:p>
          <a:p>
            <a:pPr marR="0" lvl="0" rtl="1"/>
            <a:r>
              <a:rPr lang="fa-IR" sz="2400" i="0" u="none" strike="noStrike" kern="100" baseline="0" dirty="0">
                <a:cs typeface="B Nazanin" panose="00000400000000000000" pitchFamily="2" charset="-78"/>
              </a:rPr>
              <a:t>موضوع مرگ </a:t>
            </a:r>
            <a:r>
              <a:rPr lang="fa-IR" sz="2400" i="0" u="none" strike="noStrike" kern="100" baseline="0" dirty="0" err="1">
                <a:cs typeface="B Nazanin" panose="00000400000000000000" pitchFamily="2" charset="-78"/>
              </a:rPr>
              <a:t>مغزي</a:t>
            </a:r>
            <a:r>
              <a:rPr lang="fa-IR" sz="2400" i="0" u="none" strike="noStrike" kern="100" baseline="0" dirty="0">
                <a:cs typeface="B Nazanin" panose="00000400000000000000" pitchFamily="2" charset="-78"/>
              </a:rPr>
              <a:t>، و تطابق آن با مرگ متعارف از نظر مردم بحث دامنه </a:t>
            </a:r>
            <a:r>
              <a:rPr lang="fa-IR" sz="2400" i="0" u="none" strike="noStrike" kern="100" baseline="0" dirty="0" err="1">
                <a:cs typeface="B Nazanin" panose="00000400000000000000" pitchFamily="2" charset="-78"/>
              </a:rPr>
              <a:t>داري</a:t>
            </a:r>
            <a:r>
              <a:rPr lang="fa-IR" sz="2400" i="0" u="none" strike="noStrike" kern="100" baseline="0" dirty="0">
                <a:cs typeface="B Nazanin" panose="00000400000000000000" pitchFamily="2" charset="-78"/>
              </a:rPr>
              <a:t> است که </a:t>
            </a:r>
            <a:r>
              <a:rPr lang="fa-IR" sz="2400" i="0" u="none" strike="noStrike" kern="100" baseline="0" dirty="0">
                <a:solidFill>
                  <a:srgbClr val="FF0000"/>
                </a:solidFill>
                <a:cs typeface="B Nazanin" panose="00000400000000000000" pitchFamily="2" charset="-78"/>
              </a:rPr>
              <a:t>در </a:t>
            </a:r>
            <a:r>
              <a:rPr lang="fa-IR" sz="2400" i="0" u="none" strike="noStrike" kern="100" baseline="0" dirty="0" err="1">
                <a:solidFill>
                  <a:srgbClr val="FF0000"/>
                </a:solidFill>
                <a:cs typeface="B Nazanin" panose="00000400000000000000" pitchFamily="2" charset="-78"/>
              </a:rPr>
              <a:t>كتاب</a:t>
            </a:r>
            <a:r>
              <a:rPr lang="fa-IR" sz="2400" i="0" u="none" strike="noStrike" kern="100" baseline="0" dirty="0">
                <a:solidFill>
                  <a:srgbClr val="FF0000"/>
                </a:solidFill>
                <a:cs typeface="B Nazanin" panose="00000400000000000000" pitchFamily="2" charset="-78"/>
              </a:rPr>
              <a:t> پيوند اعضا </a:t>
            </a:r>
            <a:r>
              <a:rPr lang="fa-IR" sz="2400" i="0" u="none" strike="noStrike" kern="100" baseline="0" dirty="0">
                <a:cs typeface="B Nazanin" panose="00000400000000000000" pitchFamily="2" charset="-78"/>
              </a:rPr>
              <a:t>است، و در </a:t>
            </a:r>
            <a:r>
              <a:rPr lang="fa-IR" sz="2400" i="0" u="none" strike="noStrike" kern="100" baseline="0" dirty="0">
                <a:solidFill>
                  <a:srgbClr val="FF0000"/>
                </a:solidFill>
                <a:cs typeface="B Nazanin" panose="00000400000000000000" pitchFamily="2" charset="-78"/>
              </a:rPr>
              <a:t>مقاله </a:t>
            </a:r>
            <a:r>
              <a:rPr lang="fa-IR" sz="2400" i="0" u="none" strike="noStrike" kern="100" baseline="0" dirty="0" err="1">
                <a:solidFill>
                  <a:srgbClr val="FF0000"/>
                </a:solidFill>
                <a:cs typeface="B Nazanin" panose="00000400000000000000" pitchFamily="2" charset="-78"/>
              </a:rPr>
              <a:t>هاي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مرتبط با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موضوع به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بحث پرداخته شده است</a:t>
            </a:r>
            <a:r>
              <a:rPr lang="fa-IR"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4A7571FC-FD86-FC41-2A3B-5C9CE6EBA4D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30836544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9440-2624-87BC-00BB-D496C98BD0E4}"/>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پيوند عضو از مرگ </a:t>
            </a:r>
            <a:r>
              <a:rPr lang="fa-IR" b="0" i="0" u="none" strike="noStrike" kern="100" baseline="0" dirty="0" err="1">
                <a:solidFill>
                  <a:srgbClr val="7030A0"/>
                </a:solidFill>
                <a:cs typeface="B Titr" panose="00000700000000000000" pitchFamily="2" charset="-78"/>
              </a:rPr>
              <a:t>مغزي</a:t>
            </a:r>
            <a:r>
              <a:rPr lang="fa-IR" b="0" i="0" u="none" strike="noStrike" kern="100" baseline="0" dirty="0">
                <a:solidFill>
                  <a:srgbClr val="7030A0"/>
                </a:solidFill>
                <a:cs typeface="B Titr" panose="00000700000000000000" pitchFamily="2" charset="-78"/>
              </a:rPr>
              <a:t> در معارف ما</a:t>
            </a:r>
          </a:p>
        </p:txBody>
      </p:sp>
      <p:sp>
        <p:nvSpPr>
          <p:cNvPr id="3" name="Text Placeholder 2">
            <a:extLst>
              <a:ext uri="{FF2B5EF4-FFF2-40B4-BE49-F238E27FC236}">
                <a16:creationId xmlns:a16="http://schemas.microsoft.com/office/drawing/2014/main" id="{3A849BB6-FD06-C888-BBE3-E61BB4D43ED0}"/>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مفهوم </a:t>
            </a:r>
            <a:r>
              <a:rPr lang="fa-IR" sz="2400" b="0" i="0" u="none" strike="noStrike" kern="100" baseline="0" dirty="0">
                <a:solidFill>
                  <a:srgbClr val="FF0000"/>
                </a:solidFill>
                <a:cs typeface="B Nazanin" panose="00000400000000000000" pitchFamily="2" charset="-78"/>
              </a:rPr>
              <a:t>پيوند عضو از مرگ </a:t>
            </a:r>
            <a:r>
              <a:rPr lang="fa-IR" sz="2400" b="0" i="0" u="none" strike="noStrike" kern="100" baseline="0" dirty="0" err="1">
                <a:solidFill>
                  <a:srgbClr val="FF0000"/>
                </a:solidFill>
                <a:cs typeface="B Nazanin" panose="00000400000000000000" pitchFamily="2" charset="-78"/>
              </a:rPr>
              <a:t>مغزي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در معارف ما توسط </a:t>
            </a:r>
            <a:r>
              <a:rPr lang="fa-IR" sz="2400" b="0" i="0" u="none" strike="noStrike" kern="100" baseline="0" dirty="0" err="1">
                <a:cs typeface="B Nazanin" panose="00000400000000000000" pitchFamily="2" charset="-78"/>
              </a:rPr>
              <a:t>برخي</a:t>
            </a:r>
            <a:r>
              <a:rPr lang="fa-IR" sz="2400" b="0" i="0" u="none" strike="noStrike" kern="100" baseline="0" dirty="0">
                <a:cs typeface="B Nazanin" panose="00000400000000000000" pitchFamily="2" charset="-78"/>
              </a:rPr>
              <a:t> صاحب نظران </a:t>
            </a:r>
            <a:r>
              <a:rPr lang="fa-IR" sz="2400" b="0" i="0" u="none" strike="noStrike" kern="100" baseline="0" dirty="0" err="1">
                <a:cs typeface="B Nazanin" panose="00000400000000000000" pitchFamily="2" charset="-78"/>
              </a:rPr>
              <a:t>پذيرفته</a:t>
            </a:r>
            <a:r>
              <a:rPr lang="fa-IR" sz="2400" b="0" i="0" u="none" strike="noStrike" kern="100" baseline="0" dirty="0">
                <a:cs typeface="B Nazanin" panose="00000400000000000000" pitchFamily="2" charset="-78"/>
              </a:rPr>
              <a:t> شده، آن است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a:t>
            </a:r>
          </a:p>
          <a:p>
            <a:pPr marR="0" lvl="0" rtl="1"/>
            <a:r>
              <a:rPr lang="fa-IR" sz="2400" b="0" i="0" u="none" strike="noStrike" kern="100" baseline="0" dirty="0">
                <a:cs typeface="B Nazanin" panose="00000400000000000000" pitchFamily="2" charset="-78"/>
              </a:rPr>
              <a:t> در </a:t>
            </a:r>
            <a:r>
              <a:rPr lang="fa-IR" sz="2400" b="0" i="0" u="none" strike="noStrike" kern="100" baseline="0" dirty="0" err="1">
                <a:cs typeface="B Nazanin" panose="00000400000000000000" pitchFamily="2" charset="-78"/>
              </a:rPr>
              <a:t>شرايط</a:t>
            </a:r>
            <a:r>
              <a:rPr lang="fa-IR" sz="2400" b="0" i="0" u="none" strike="noStrike" kern="100" baseline="0" dirty="0">
                <a:cs typeface="B Nazanin" panose="00000400000000000000" pitchFamily="2" charset="-78"/>
              </a:rPr>
              <a:t> مرگ </a:t>
            </a:r>
            <a:r>
              <a:rPr lang="fa-IR" sz="2400" b="0" i="0" u="none" strike="noStrike" kern="100" baseline="0" dirty="0" err="1">
                <a:cs typeface="B Nazanin" panose="00000400000000000000" pitchFamily="2" charset="-78"/>
              </a:rPr>
              <a:t>مغزي</a:t>
            </a:r>
            <a:r>
              <a:rPr lang="fa-IR" sz="2400" b="0" i="0" u="none" strike="noStrike" kern="100" baseline="0" dirty="0">
                <a:cs typeface="B Nazanin" panose="00000400000000000000" pitchFamily="2" charset="-78"/>
              </a:rPr>
              <a:t> ما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توانيم</a:t>
            </a:r>
            <a:r>
              <a:rPr lang="fa-IR" sz="2400" b="0" i="0" u="none" strike="noStrike" kern="100" baseline="0" dirty="0">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براي</a:t>
            </a:r>
            <a:r>
              <a:rPr lang="fa-IR" sz="2400" b="1" i="0" u="none" strike="noStrike" kern="100" baseline="0" dirty="0">
                <a:solidFill>
                  <a:srgbClr val="FF0000"/>
                </a:solidFill>
                <a:cs typeface="B Compset" panose="00000400000000000000" pitchFamily="2" charset="-78"/>
              </a:rPr>
              <a:t> نجات </a:t>
            </a:r>
            <a:r>
              <a:rPr lang="fa-IR" sz="2400" b="1" i="0" u="none" strike="noStrike" kern="100" baseline="0" dirty="0" err="1">
                <a:solidFill>
                  <a:srgbClr val="FF0000"/>
                </a:solidFill>
                <a:cs typeface="B Compset" panose="00000400000000000000" pitchFamily="2" charset="-78"/>
              </a:rPr>
              <a:t>حيات</a:t>
            </a:r>
            <a:r>
              <a:rPr lang="fa-IR" sz="2400" b="1" i="0" u="none" strike="noStrike" kern="100" baseline="0" dirty="0">
                <a:solidFill>
                  <a:srgbClr val="FF0000"/>
                </a:solidFill>
                <a:cs typeface="B Compset" panose="00000400000000000000" pitchFamily="2" charset="-78"/>
              </a:rPr>
              <a:t> فرد </a:t>
            </a:r>
            <a:r>
              <a:rPr lang="fa-IR" sz="2400" b="1" i="0" u="none" strike="noStrike" kern="100" baseline="0" dirty="0" err="1">
                <a:solidFill>
                  <a:srgbClr val="FF0000"/>
                </a:solidFill>
                <a:cs typeface="B Compset" panose="00000400000000000000" pitchFamily="2" charset="-78"/>
              </a:rPr>
              <a:t>ديگري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كه</a:t>
            </a:r>
            <a:r>
              <a:rPr lang="fa-IR" sz="2400" b="1" i="0" u="none" strike="noStrike" kern="100" baseline="0" dirty="0">
                <a:solidFill>
                  <a:srgbClr val="FF0000"/>
                </a:solidFill>
                <a:cs typeface="B Compset" panose="00000400000000000000" pitchFamily="2" charset="-78"/>
              </a:rPr>
              <a:t> مرحله ي </a:t>
            </a:r>
            <a:r>
              <a:rPr lang="fa-IR" sz="2400" b="1" i="0" u="none" strike="noStrike" kern="100" baseline="0" dirty="0" err="1">
                <a:solidFill>
                  <a:srgbClr val="FF0000"/>
                </a:solidFill>
                <a:cs typeface="B Compset" panose="00000400000000000000" pitchFamily="2" charset="-78"/>
              </a:rPr>
              <a:t>حيات</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بالاتري</a:t>
            </a:r>
            <a:r>
              <a:rPr lang="fa-IR" sz="2400" b="0" i="0" u="none" strike="noStrike" kern="100" baseline="0" dirty="0">
                <a:solidFill>
                  <a:srgbClr val="FF0000"/>
                </a:solidFill>
                <a:cs typeface="B Nazanin" panose="00000400000000000000" pitchFamily="2" charset="-78"/>
              </a:rPr>
              <a:t> از </a:t>
            </a:r>
            <a:r>
              <a:rPr lang="fa-IR" sz="2400" b="0" i="0" u="none" strike="noStrike" kern="100" baseline="0" dirty="0" err="1">
                <a:solidFill>
                  <a:srgbClr val="FF0000"/>
                </a:solidFill>
                <a:cs typeface="B Nazanin" panose="00000400000000000000" pitchFamily="2" charset="-78"/>
              </a:rPr>
              <a:t>اين</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مرحله‌ي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حيات</a:t>
            </a:r>
            <a:r>
              <a:rPr lang="fa-IR" sz="2400" b="0" i="0" u="none" strike="noStrike" kern="100" baseline="0" dirty="0">
                <a:solidFill>
                  <a:srgbClr val="FF0000"/>
                </a:solidFill>
                <a:cs typeface="B Nazanin" panose="00000400000000000000" pitchFamily="2" charset="-78"/>
              </a:rPr>
              <a:t>  را دارد </a:t>
            </a:r>
            <a:r>
              <a:rPr lang="fa-IR" sz="2400" kern="100" dirty="0"/>
              <a:t>پيوند اعضا را انجام </a:t>
            </a:r>
            <a:r>
              <a:rPr lang="fa-IR" sz="2400" kern="100" dirty="0" err="1"/>
              <a:t>دهيم</a:t>
            </a:r>
            <a:r>
              <a:rPr lang="fa-IR" sz="2400" kern="100" dirty="0"/>
              <a:t>.</a:t>
            </a:r>
          </a:p>
        </p:txBody>
      </p:sp>
      <p:sp>
        <p:nvSpPr>
          <p:cNvPr id="4" name="Footer Placeholder 3">
            <a:extLst>
              <a:ext uri="{FF2B5EF4-FFF2-40B4-BE49-F238E27FC236}">
                <a16:creationId xmlns:a16="http://schemas.microsoft.com/office/drawing/2014/main" id="{D39565D1-59EF-A32A-C3E6-7B09D835F59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4775112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8ACD9-BC28-71B8-656B-751E2DBABD79}"/>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گوناگوني فرهنگي و ديني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043E258E-D78E-B719-C11D-75CE8192BD88}"/>
              </a:ext>
            </a:extLst>
          </p:cNvPr>
          <p:cNvSpPr>
            <a:spLocks noGrp="1"/>
          </p:cNvSpPr>
          <p:nvPr>
            <p:ph type="body" idx="1"/>
          </p:nvPr>
        </p:nvSpPr>
        <p:spPr/>
        <p:txBody>
          <a:bodyPr>
            <a:normAutofit lnSpcReduction="10000"/>
          </a:bodyPr>
          <a:lstStyle/>
          <a:p>
            <a:pPr marR="0" lvl="0" rtl="1"/>
            <a:r>
              <a:rPr lang="fa-IR" sz="2400" b="0" i="0" u="none" strike="noStrike" kern="100" baseline="0" dirty="0">
                <a:solidFill>
                  <a:srgbClr val="FF0000"/>
                </a:solidFill>
                <a:cs typeface="B Nazanin" panose="00000400000000000000" pitchFamily="2" charset="-78"/>
              </a:rPr>
              <a:t>شناخت، </a:t>
            </a:r>
            <a:r>
              <a:rPr lang="fa-IR" sz="2400" b="0" i="0" u="none" strike="noStrike" kern="100" baseline="0" dirty="0" err="1">
                <a:solidFill>
                  <a:srgbClr val="FF0000"/>
                </a:solidFill>
                <a:cs typeface="B Nazanin" panose="00000400000000000000" pitchFamily="2" charset="-78"/>
              </a:rPr>
              <a:t>تعريف</a:t>
            </a:r>
            <a:r>
              <a:rPr lang="fa-IR" sz="2400" b="0" i="0" u="none" strike="noStrike" kern="100" baseline="0" dirty="0">
                <a:solidFill>
                  <a:srgbClr val="FF0000"/>
                </a:solidFill>
                <a:cs typeface="B Nazanin" panose="00000400000000000000" pitchFamily="2" charset="-78"/>
              </a:rPr>
              <a:t> و </a:t>
            </a:r>
            <a:r>
              <a:rPr lang="fa-IR" sz="2400" b="0" i="0" u="none" strike="noStrike" kern="100" baseline="0" dirty="0" err="1">
                <a:solidFill>
                  <a:srgbClr val="FF0000"/>
                </a:solidFill>
                <a:cs typeface="B Nazanin" panose="00000400000000000000" pitchFamily="2" charset="-78"/>
              </a:rPr>
              <a:t>تشخيص</a:t>
            </a:r>
            <a:r>
              <a:rPr lang="fa-IR" sz="2400" b="0" i="0" u="none" strike="noStrike" kern="100" baseline="0" dirty="0">
                <a:solidFill>
                  <a:srgbClr val="FF0000"/>
                </a:solidFill>
                <a:cs typeface="B Nazanin" panose="00000400000000000000" pitchFamily="2" charset="-78"/>
              </a:rPr>
              <a:t> مرگ </a:t>
            </a:r>
            <a:r>
              <a:rPr lang="fa-IR" sz="2400" b="0" i="0" u="none" strike="noStrike" kern="100" baseline="0" dirty="0" err="1">
                <a:solidFill>
                  <a:srgbClr val="FF0000"/>
                </a:solidFill>
                <a:cs typeface="B Nazanin" panose="00000400000000000000" pitchFamily="2" charset="-78"/>
              </a:rPr>
              <a:t>مغزي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هم چنان در </a:t>
            </a:r>
            <a:r>
              <a:rPr lang="fa-IR" sz="2400" b="0" i="0" u="none" strike="noStrike" kern="100" baseline="0" dirty="0" err="1">
                <a:cs typeface="B Nazanin" panose="00000400000000000000" pitchFamily="2" charset="-78"/>
              </a:rPr>
              <a:t>بسياري</a:t>
            </a:r>
            <a:r>
              <a:rPr lang="fa-IR" sz="2400" b="0" i="0" u="none" strike="noStrike" kern="100" baseline="0" dirty="0">
                <a:cs typeface="B Nazanin" panose="00000400000000000000" pitchFamily="2" charset="-78"/>
              </a:rPr>
              <a:t> از </a:t>
            </a:r>
            <a:r>
              <a:rPr lang="fa-IR" sz="2400" b="0" i="0" u="none" strike="noStrike" kern="100" baseline="0" dirty="0">
                <a:solidFill>
                  <a:srgbClr val="FF0000"/>
                </a:solidFill>
                <a:cs typeface="B Nazanin" panose="00000400000000000000" pitchFamily="2" charset="-78"/>
              </a:rPr>
              <a:t>فرهنگ ها</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موضوعاتي</a:t>
            </a:r>
            <a:r>
              <a:rPr lang="fa-IR" sz="2400" b="0" i="0" u="none" strike="noStrike" kern="100" baseline="0" dirty="0">
                <a:cs typeface="B Nazanin" panose="00000400000000000000" pitchFamily="2" charset="-78"/>
              </a:rPr>
              <a:t> سرشار از چالش ها و </a:t>
            </a:r>
            <a:r>
              <a:rPr lang="fa-IR" sz="2400" b="0" i="0" u="none" strike="noStrike" kern="100" baseline="0" dirty="0" err="1">
                <a:cs typeface="B Nazanin" panose="00000400000000000000" pitchFamily="2" charset="-78"/>
              </a:rPr>
              <a:t>پيچيدگيهاي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اخلاقي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a:t>
            </a:r>
          </a:p>
          <a:p>
            <a:pPr marR="0" lvl="0" rtl="1"/>
            <a:endParaRPr lang="fa-IR" sz="1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گروه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فرهنگي</a:t>
            </a:r>
            <a:r>
              <a:rPr lang="fa-IR" sz="2400" b="0" i="0" u="none" strike="noStrike" kern="100" baseline="0" dirty="0">
                <a:solidFill>
                  <a:srgbClr val="FF0000"/>
                </a:solidFill>
                <a:cs typeface="B Nazanin" panose="00000400000000000000" pitchFamily="2" charset="-78"/>
              </a:rPr>
              <a:t> و </a:t>
            </a:r>
            <a:r>
              <a:rPr lang="fa-IR" sz="2400" b="0" i="0" u="none" strike="noStrike" kern="100" baseline="0" dirty="0" err="1">
                <a:solidFill>
                  <a:srgbClr val="FF0000"/>
                </a:solidFill>
                <a:cs typeface="B Nazanin" panose="00000400000000000000" pitchFamily="2" charset="-78"/>
              </a:rPr>
              <a:t>ديني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cs typeface="B Nazanin" panose="00000400000000000000" pitchFamily="2" charset="-78"/>
              </a:rPr>
              <a:t>گوناگوني</a:t>
            </a:r>
            <a:r>
              <a:rPr lang="fa-IR" sz="2400" b="0" i="0" u="none" strike="noStrike" kern="100" baseline="0" dirty="0">
                <a:cs typeface="B Nazanin" panose="00000400000000000000" pitchFamily="2" charset="-78"/>
              </a:rPr>
              <a:t> (مانند </a:t>
            </a:r>
            <a:r>
              <a:rPr lang="fa-IR" sz="2400" b="0" i="0" u="none" strike="noStrike" kern="100" baseline="0" dirty="0" err="1">
                <a:cs typeface="B Nazanin" panose="00000400000000000000" pitchFamily="2" charset="-78"/>
              </a:rPr>
              <a:t>برخي</a:t>
            </a:r>
            <a:r>
              <a:rPr lang="fa-IR" sz="2400" b="0" i="0" u="none" strike="noStrike" kern="100" baseline="0" dirty="0">
                <a:cs typeface="B Nazanin" panose="00000400000000000000" pitchFamily="2" charset="-78"/>
              </a:rPr>
              <a:t> از ملل اوليه و فرهنگ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آسيايي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كانادا</a:t>
            </a:r>
            <a:r>
              <a:rPr lang="fa-IR" sz="2400" b="0" i="0" u="none" strike="noStrike" kern="100" baseline="0" dirty="0">
                <a:cs typeface="B Nazanin" panose="00000400000000000000" pitchFamily="2" charset="-78"/>
              </a:rPr>
              <a:t> و </a:t>
            </a:r>
            <a:r>
              <a:rPr lang="fa-IR" sz="2400" b="0" i="0" u="none" strike="noStrike" kern="100" baseline="0" dirty="0" err="1">
                <a:cs typeface="B Nazanin" panose="00000400000000000000" pitchFamily="2" charset="-78"/>
              </a:rPr>
              <a:t>يهوديت</a:t>
            </a:r>
            <a:r>
              <a:rPr lang="fa-IR" sz="2400" b="0" i="0" u="none" strike="noStrike" kern="100" baseline="0" dirty="0">
                <a:cs typeface="B Nazanin" panose="00000400000000000000" pitchFamily="2" charset="-78"/>
              </a:rPr>
              <a:t> فوق </a:t>
            </a:r>
            <a:r>
              <a:rPr lang="fa-IR" sz="2400" b="0" i="0" u="none" strike="noStrike" kern="100" baseline="0" dirty="0" err="1">
                <a:cs typeface="B Nazanin" panose="00000400000000000000" pitchFamily="2" charset="-78"/>
              </a:rPr>
              <a:t>ارتدوكس</a:t>
            </a:r>
            <a:r>
              <a:rPr lang="fa-IR" sz="2400" b="0" i="0" u="none" strike="noStrike" kern="100" baseline="0" dirty="0">
                <a:cs typeface="B Nazanin" panose="00000400000000000000" pitchFamily="2" charset="-78"/>
              </a:rPr>
              <a:t>) نسبت به </a:t>
            </a:r>
            <a:r>
              <a:rPr lang="fa-IR" sz="2400" b="0" i="0" u="none" strike="noStrike" kern="100" baseline="0" dirty="0" err="1">
                <a:cs typeface="B Nazanin" panose="00000400000000000000" pitchFamily="2" charset="-78"/>
              </a:rPr>
              <a:t>پذيرش</a:t>
            </a:r>
            <a:r>
              <a:rPr lang="fa-IR" sz="2400" b="0" i="0" u="none" strike="noStrike" kern="100" baseline="0" dirty="0">
                <a:cs typeface="B Nazanin" panose="00000400000000000000" pitchFamily="2" charset="-78"/>
              </a:rPr>
              <a:t> وقوع مرگ، </a:t>
            </a:r>
            <a:r>
              <a:rPr lang="fa-IR" sz="2400" b="1" i="0" u="none" strike="noStrike" kern="100" baseline="0" dirty="0">
                <a:solidFill>
                  <a:srgbClr val="FF0000"/>
                </a:solidFill>
                <a:cs typeface="B Compset" panose="00000400000000000000" pitchFamily="2" charset="-78"/>
              </a:rPr>
              <a:t>تا </a:t>
            </a:r>
            <a:r>
              <a:rPr lang="fa-IR" sz="2400" b="1" i="0" u="none" strike="noStrike" kern="100" baseline="0" dirty="0" err="1">
                <a:solidFill>
                  <a:srgbClr val="FF0000"/>
                </a:solidFill>
                <a:cs typeface="B Compset" panose="00000400000000000000" pitchFamily="2" charset="-78"/>
              </a:rPr>
              <a:t>پيش</a:t>
            </a:r>
            <a:r>
              <a:rPr lang="fa-IR" sz="2400" b="1" i="0" u="none" strike="noStrike" kern="100" baseline="0" dirty="0">
                <a:solidFill>
                  <a:srgbClr val="FF0000"/>
                </a:solidFill>
                <a:cs typeface="B Compset" panose="00000400000000000000" pitchFamily="2" charset="-78"/>
              </a:rPr>
              <a:t> از توقف </a:t>
            </a:r>
            <a:r>
              <a:rPr lang="fa-IR" sz="2400" b="1" i="0" u="none" strike="noStrike" kern="100" baseline="0" dirty="0" err="1">
                <a:solidFill>
                  <a:srgbClr val="FF0000"/>
                </a:solidFill>
                <a:cs typeface="B Compset" panose="00000400000000000000" pitchFamily="2" charset="-78"/>
              </a:rPr>
              <a:t>تمامي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عملكردهاي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حياتي</a:t>
            </a:r>
            <a:r>
              <a:rPr lang="fa-IR" sz="2400" b="1" i="0" u="none" strike="noStrike" kern="100" baseline="0" dirty="0">
                <a:solidFill>
                  <a:srgbClr val="FF0000"/>
                </a:solidFill>
                <a:cs typeface="B Compset" panose="00000400000000000000" pitchFamily="2" charset="-78"/>
              </a:rPr>
              <a:t>( قلب، ریه و مغز)</a:t>
            </a:r>
            <a:r>
              <a:rPr lang="fa-IR" sz="2400" b="0" i="0" u="none" strike="noStrike" kern="100" baseline="0" dirty="0">
                <a:cs typeface="B Nazanin" panose="00000400000000000000" pitchFamily="2" charset="-78"/>
              </a:rPr>
              <a:t>، مقاومت </a:t>
            </a:r>
            <a:r>
              <a:rPr lang="fa-IR" sz="2400" b="0" i="0" u="none" strike="noStrike" kern="100" baseline="0" dirty="0" err="1">
                <a:cs typeface="B Nazanin" panose="00000400000000000000" pitchFamily="2" charset="-78"/>
              </a:rPr>
              <a:t>ورزيده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a:t>
            </a:r>
          </a:p>
          <a:p>
            <a:pPr marR="0" lvl="0" rtl="1"/>
            <a:endParaRPr lang="fa-IR" sz="1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در </a:t>
            </a:r>
            <a:r>
              <a:rPr lang="fa-IR" sz="2400" b="0" i="0" u="none" strike="noStrike" kern="100" baseline="0" dirty="0" err="1">
                <a:cs typeface="B Nazanin" panose="00000400000000000000" pitchFamily="2" charset="-78"/>
              </a:rPr>
              <a:t>محيط</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باليني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ممكن</a:t>
            </a:r>
            <a:r>
              <a:rPr lang="fa-IR" sz="2400" b="0" i="0" u="none" strike="noStrike" kern="100" baseline="0" dirty="0">
                <a:cs typeface="B Nazanin" panose="00000400000000000000" pitchFamily="2" charset="-78"/>
              </a:rPr>
              <a:t> است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برخي</a:t>
            </a:r>
            <a:r>
              <a:rPr lang="fa-IR" sz="2400" b="1" i="0" u="none" strike="noStrike" kern="100" baseline="0" dirty="0">
                <a:solidFill>
                  <a:srgbClr val="FF0000"/>
                </a:solidFill>
                <a:cs typeface="B Compset" panose="00000400000000000000" pitchFamily="2" charset="-78"/>
              </a:rPr>
              <a:t> از خانوادهها</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به </a:t>
            </a:r>
            <a:r>
              <a:rPr lang="fa-IR" sz="2400" b="0" i="0" u="none" strike="noStrike" kern="100" baseline="0" dirty="0" err="1">
                <a:cs typeface="B Nazanin" panose="00000400000000000000" pitchFamily="2" charset="-78"/>
              </a:rPr>
              <a:t>سادگي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نپذيرند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بيمارشان</a:t>
            </a:r>
            <a:r>
              <a:rPr lang="fa-IR" sz="2400" b="0" i="0" u="none" strike="noStrike" kern="100" baseline="0" dirty="0">
                <a:cs typeface="B Nazanin" panose="00000400000000000000" pitchFamily="2" charset="-78"/>
              </a:rPr>
              <a:t> درگذشته است. </a:t>
            </a:r>
            <a:r>
              <a:rPr lang="fa-IR" sz="2400" b="0" i="0" u="none" strike="noStrike" kern="100" baseline="0" dirty="0" err="1">
                <a:cs typeface="B Nazanin" panose="00000400000000000000" pitchFamily="2" charset="-78"/>
              </a:rPr>
              <a:t>بسياري</a:t>
            </a:r>
            <a:r>
              <a:rPr lang="fa-IR" sz="2400" b="0" i="0" u="none" strike="noStrike" kern="100" baseline="0" dirty="0">
                <a:cs typeface="B Nazanin" panose="00000400000000000000" pitchFamily="2" charset="-78"/>
              </a:rPr>
              <a:t> از افراد</a:t>
            </a:r>
            <a:r>
              <a:rPr lang="fa-IR" sz="2400" b="0"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ناراحتي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خاصي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را تجربه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كنند</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وقتي</a:t>
            </a:r>
            <a:r>
              <a:rPr lang="fa-IR" sz="2400" b="0" i="0" u="none" strike="noStrike" kern="100" baseline="0" dirty="0">
                <a:cs typeface="B Nazanin" panose="00000400000000000000" pitchFamily="2" charset="-78"/>
              </a:rPr>
              <a:t> با </a:t>
            </a:r>
            <a:r>
              <a:rPr lang="fa-IR" sz="2400" b="0" i="0" u="none" strike="noStrike" kern="100" baseline="0" dirty="0" err="1">
                <a:cs typeface="B Nazanin" panose="00000400000000000000" pitchFamily="2" charset="-78"/>
              </a:rPr>
              <a:t>شخصي</a:t>
            </a:r>
            <a:r>
              <a:rPr lang="fa-IR" sz="2400" b="0" i="0" u="none" strike="noStrike" kern="100" baseline="0" dirty="0">
                <a:cs typeface="B Nazanin" panose="00000400000000000000" pitchFamily="2" charset="-78"/>
              </a:rPr>
              <a:t> مواجه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شوند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دچار مرگ </a:t>
            </a:r>
            <a:r>
              <a:rPr lang="fa-IR" sz="2400" b="0" i="0" u="none" strike="noStrike" kern="100" baseline="0" dirty="0" err="1">
                <a:cs typeface="B Nazanin" panose="00000400000000000000" pitchFamily="2" charset="-78"/>
              </a:rPr>
              <a:t>مغزي</a:t>
            </a:r>
            <a:r>
              <a:rPr lang="fa-IR" sz="2400" b="0" i="0" u="none" strike="noStrike" kern="100" baseline="0" dirty="0">
                <a:cs typeface="B Nazanin" panose="00000400000000000000" pitchFamily="2" charset="-78"/>
              </a:rPr>
              <a:t> شده است اما هنوز به علت </a:t>
            </a:r>
            <a:r>
              <a:rPr lang="fa-IR" sz="2400" b="0" i="0" u="none" strike="noStrike" kern="100" baseline="0" dirty="0" err="1">
                <a:cs typeface="B Nazanin" panose="00000400000000000000" pitchFamily="2" charset="-78"/>
              </a:rPr>
              <a:t>پايدار</a:t>
            </a:r>
            <a:r>
              <a:rPr lang="fa-IR" sz="2400" b="0" i="0" u="none" strike="noStrike" kern="100" baseline="0" dirty="0">
                <a:cs typeface="B Nazanin" panose="00000400000000000000" pitchFamily="2" charset="-78"/>
              </a:rPr>
              <a:t> ماندن </a:t>
            </a:r>
            <a:r>
              <a:rPr lang="fa-IR" sz="2400" b="0" i="0" u="none" strike="noStrike" kern="100" baseline="0" dirty="0" err="1">
                <a:cs typeface="B Nazanin" panose="00000400000000000000" pitchFamily="2" charset="-78"/>
              </a:rPr>
              <a:t>عملكردهاي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حياتي</a:t>
            </a:r>
            <a:r>
              <a:rPr lang="fa-IR" sz="2400" b="0" i="0" u="none" strike="noStrike" kern="100" baseline="0" dirty="0">
                <a:cs typeface="B Nazanin" panose="00000400000000000000" pitchFamily="2" charset="-78"/>
              </a:rPr>
              <a:t> بدن به </a:t>
            </a:r>
            <a:r>
              <a:rPr lang="fa-IR" sz="2400" b="0" i="0" u="none" strike="noStrike" kern="100" baseline="0" dirty="0" err="1">
                <a:cs typeface="B Nazanin" panose="00000400000000000000" pitchFamily="2" charset="-78"/>
              </a:rPr>
              <a:t>كمك</a:t>
            </a:r>
            <a:r>
              <a:rPr lang="fa-IR" sz="2400" b="0" i="0" u="none" strike="noStrike" kern="100" baseline="0" dirty="0">
                <a:cs typeface="B Nazanin" panose="00000400000000000000" pitchFamily="2" charset="-78"/>
              </a:rPr>
              <a:t> فناوري، زنده به نظر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رسد.  </a:t>
            </a:r>
          </a:p>
          <a:p>
            <a:pPr marL="0" marR="0" lvl="0" indent="0" rtl="1">
              <a:buNone/>
            </a:pPr>
            <a:endParaRPr lang="fa-IR" sz="2400" b="0" i="0" u="none" strike="noStrike" kern="100" baseline="0" dirty="0">
              <a:cs typeface="B Nazanin" panose="00000400000000000000" pitchFamily="2" charset="-78"/>
            </a:endParaRPr>
          </a:p>
          <a:p>
            <a:pPr marR="0" lvl="0" rtl="1"/>
            <a:r>
              <a:rPr lang="fa-IR" sz="2400" b="0" i="0" u="none" strike="noStrike" kern="100" baseline="0" dirty="0" err="1">
                <a:cs typeface="B Nazanin" panose="00000400000000000000" pitchFamily="2" charset="-78"/>
              </a:rPr>
              <a:t>برخي</a:t>
            </a:r>
            <a:r>
              <a:rPr lang="fa-IR" sz="2400" b="0" i="0" u="none" strike="noStrike" kern="100" baseline="0" dirty="0">
                <a:cs typeface="B Nazanin" panose="00000400000000000000" pitchFamily="2" charset="-78"/>
              </a:rPr>
              <a:t> از </a:t>
            </a:r>
            <a:r>
              <a:rPr lang="fa-IR" sz="2400" b="0" i="0" u="none" strike="noStrike" kern="100" baseline="0" dirty="0" err="1">
                <a:cs typeface="B Nazanin" panose="00000400000000000000" pitchFamily="2" charset="-78"/>
              </a:rPr>
              <a:t>نواحي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قانونگذاري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حتي</a:t>
            </a:r>
            <a:r>
              <a:rPr lang="fa-IR" sz="2400" b="0" i="0" u="none" strike="noStrike" kern="100" baseline="0" dirty="0">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استثناهايي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قانوني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را براساس </a:t>
            </a:r>
            <a:r>
              <a:rPr lang="fa-IR" sz="2400" b="0" i="0" u="none" strike="noStrike" kern="100" baseline="0" dirty="0" err="1">
                <a:solidFill>
                  <a:srgbClr val="FF0000"/>
                </a:solidFill>
                <a:cs typeface="B Nazanin" panose="00000400000000000000" pitchFamily="2" charset="-78"/>
              </a:rPr>
              <a:t>ديدگاه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هاي</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ديني</a:t>
            </a:r>
            <a:r>
              <a:rPr lang="fa-IR" sz="2400" b="0" i="0" u="none" strike="noStrike" kern="100" baseline="0" dirty="0">
                <a:cs typeface="B Nazanin" panose="00000400000000000000" pitchFamily="2" charset="-78"/>
              </a:rPr>
              <a:t>، در نظر </a:t>
            </a:r>
            <a:r>
              <a:rPr lang="fa-IR" sz="2400" b="0" i="0" u="none" strike="noStrike" kern="100" baseline="0" dirty="0" err="1">
                <a:cs typeface="B Nazanin" panose="00000400000000000000" pitchFamily="2" charset="-78"/>
              </a:rPr>
              <a:t>گرفته‌اند</a:t>
            </a:r>
            <a:r>
              <a:rPr lang="fa-IR" sz="2400" b="0" i="0" u="none" strike="noStrike" kern="100" baseline="0" dirty="0">
                <a:cs typeface="B Nazanin" panose="00000400000000000000" pitchFamily="2" charset="-78"/>
              </a:rPr>
              <a:t>. (احترام) </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50922775-92CC-D558-8C98-C19FCEAE023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52274696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3B88-E8DA-9505-2456-DAF2302DB256}"/>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اعتماد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362102B3-6B0E-A92D-7EB6-861AFF5A4D6E}"/>
              </a:ext>
            </a:extLst>
          </p:cNvPr>
          <p:cNvSpPr>
            <a:spLocks noGrp="1"/>
          </p:cNvSpPr>
          <p:nvPr>
            <p:ph type="body" idx="1"/>
          </p:nvPr>
        </p:nvSpPr>
        <p:spPr/>
        <p:txBody>
          <a:bodyPr>
            <a:normAutofit/>
          </a:bodyPr>
          <a:lstStyle/>
          <a:p>
            <a:pPr marR="0" lvl="0" rtl="1"/>
            <a:r>
              <a:rPr lang="fa-IR" sz="2400" i="0" u="none" strike="noStrike" kern="100" baseline="0" dirty="0" err="1">
                <a:cs typeface="B Nazanin" panose="00000400000000000000" pitchFamily="2" charset="-78"/>
              </a:rPr>
              <a:t>بررسي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هاي</a:t>
            </a:r>
            <a:r>
              <a:rPr lang="fa-IR" sz="2400" i="0" u="none" strike="noStrike" kern="100" baseline="0" dirty="0">
                <a:cs typeface="B Nazanin" panose="00000400000000000000" pitchFamily="2" charset="-78"/>
              </a:rPr>
              <a:t> انجام شده بر </a:t>
            </a:r>
            <a:r>
              <a:rPr lang="fa-IR" sz="2400" i="0" u="none" strike="noStrike" kern="100" baseline="0" dirty="0" err="1">
                <a:cs typeface="B Nazanin" panose="00000400000000000000" pitchFamily="2" charset="-78"/>
              </a:rPr>
              <a:t>روي</a:t>
            </a:r>
            <a:r>
              <a:rPr lang="fa-IR" sz="2400" i="0" u="none" strike="noStrike" kern="100" baseline="0" dirty="0">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نگرش </a:t>
            </a:r>
            <a:r>
              <a:rPr lang="fa-IR" sz="2400" b="1" i="0" u="none" strike="noStrike" kern="100" baseline="0" dirty="0" err="1">
                <a:solidFill>
                  <a:srgbClr val="FF0000"/>
                </a:solidFill>
                <a:cs typeface="B Compset" panose="00000400000000000000" pitchFamily="2" charset="-78"/>
              </a:rPr>
              <a:t>عمومي</a:t>
            </a:r>
            <a:r>
              <a:rPr lang="fa-IR" sz="2400" b="1" i="0" u="none" strike="noStrike" kern="100" baseline="0" dirty="0">
                <a:solidFill>
                  <a:srgbClr val="FF0000"/>
                </a:solidFill>
                <a:cs typeface="B Compset" panose="00000400000000000000" pitchFamily="2" charset="-78"/>
              </a:rPr>
              <a:t> نسبت به </a:t>
            </a:r>
            <a:r>
              <a:rPr lang="fa-IR" sz="2400" b="1" i="0" u="none" strike="noStrike" kern="100" baseline="0" dirty="0" err="1">
                <a:solidFill>
                  <a:srgbClr val="FF0000"/>
                </a:solidFill>
                <a:cs typeface="B Compset" panose="00000400000000000000" pitchFamily="2" charset="-78"/>
              </a:rPr>
              <a:t>اهداي</a:t>
            </a:r>
            <a:r>
              <a:rPr lang="fa-IR" sz="2400" b="1" i="0" u="none" strike="noStrike" kern="100" baseline="0" dirty="0">
                <a:solidFill>
                  <a:srgbClr val="FF0000"/>
                </a:solidFill>
                <a:cs typeface="B Compset" panose="00000400000000000000" pitchFamily="2" charset="-78"/>
              </a:rPr>
              <a:t> عضو</a:t>
            </a:r>
            <a:r>
              <a:rPr lang="fa-IR" sz="2400" i="0" u="none" strike="noStrike" kern="100" baseline="0" dirty="0">
                <a:cs typeface="B Nazanin" panose="00000400000000000000" pitchFamily="2" charset="-78"/>
              </a:rPr>
              <a:t>، سطوح قابل </a:t>
            </a:r>
            <a:r>
              <a:rPr lang="fa-IR" sz="2400" i="0" u="none" strike="noStrike" kern="100" baseline="0" dirty="0" err="1">
                <a:cs typeface="B Nazanin" panose="00000400000000000000" pitchFamily="2" charset="-78"/>
              </a:rPr>
              <a:t>توجهي</a:t>
            </a:r>
            <a:r>
              <a:rPr lang="fa-IR" sz="2400" i="0" u="none" strike="noStrike" kern="100" baseline="0" dirty="0">
                <a:cs typeface="B Nazanin" panose="00000400000000000000" pitchFamily="2" charset="-78"/>
              </a:rPr>
              <a:t> از </a:t>
            </a:r>
            <a:r>
              <a:rPr lang="fa-IR" sz="2400" i="0" u="none" strike="noStrike" kern="100" baseline="0" dirty="0" err="1">
                <a:cs typeface="B Nazanin" panose="00000400000000000000" pitchFamily="2" charset="-78"/>
              </a:rPr>
              <a:t>حمايت</a:t>
            </a:r>
            <a:r>
              <a:rPr lang="fa-IR" sz="2400" i="0" u="none" strike="noStrike" kern="100" baseline="0" dirty="0">
                <a:cs typeface="B Nazanin" panose="00000400000000000000" pitchFamily="2" charset="-78"/>
              </a:rPr>
              <a:t> را نشان داده </a:t>
            </a:r>
            <a:r>
              <a:rPr lang="fa-IR" sz="2400" i="0" u="none" strike="noStrike" kern="100" baseline="0" dirty="0" err="1">
                <a:cs typeface="B Nazanin" panose="00000400000000000000" pitchFamily="2" charset="-78"/>
              </a:rPr>
              <a:t>اند</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براي</a:t>
            </a:r>
            <a:r>
              <a:rPr lang="fa-IR" sz="2400" i="0" u="none" strike="noStrike" kern="100" baseline="0" dirty="0">
                <a:cs typeface="B Nazanin" panose="00000400000000000000" pitchFamily="2" charset="-78"/>
              </a:rPr>
              <a:t> مثال، </a:t>
            </a:r>
            <a:r>
              <a:rPr lang="fa-IR" sz="2400" i="0" u="none" strike="noStrike" kern="100" baseline="0" dirty="0">
                <a:solidFill>
                  <a:srgbClr val="FF0000"/>
                </a:solidFill>
                <a:cs typeface="B Compset" panose="00000400000000000000" pitchFamily="2" charset="-78"/>
              </a:rPr>
              <a:t>در </a:t>
            </a:r>
            <a:r>
              <a:rPr lang="fa-IR" sz="2400" i="0" u="none" strike="noStrike" kern="100" baseline="0" dirty="0" err="1">
                <a:solidFill>
                  <a:srgbClr val="FF0000"/>
                </a:solidFill>
                <a:cs typeface="B Compset" panose="00000400000000000000" pitchFamily="2" charset="-78"/>
              </a:rPr>
              <a:t>كانادا</a:t>
            </a:r>
            <a:r>
              <a:rPr lang="fa-IR" sz="2400" i="0" u="none" strike="noStrike" kern="100" baseline="0" dirty="0">
                <a:solidFill>
                  <a:srgbClr val="FF0000"/>
                </a:solidFill>
                <a:cs typeface="B Compset" panose="00000400000000000000" pitchFamily="2" charset="-78"/>
              </a:rPr>
              <a:t> از </a:t>
            </a:r>
            <a:r>
              <a:rPr lang="fa-IR" sz="2400" i="0" u="none" strike="noStrike" kern="100" baseline="0" dirty="0">
                <a:solidFill>
                  <a:srgbClr val="FF0000"/>
                </a:solidFill>
                <a:latin typeface="Arial" panose="020B0604020202020204" pitchFamily="34" charset="0"/>
                <a:cs typeface="B Nazanin" panose="00000400000000000000" pitchFamily="2" charset="-78"/>
              </a:rPr>
              <a:t>۹۵</a:t>
            </a:r>
            <a:r>
              <a:rPr lang="fa-IR" sz="2400" i="0" u="none" strike="noStrike" kern="100" baseline="0" dirty="0">
                <a:solidFill>
                  <a:srgbClr val="FF0000"/>
                </a:solidFill>
                <a:latin typeface="Arial" panose="020B0604020202020204" pitchFamily="34" charset="0"/>
                <a:cs typeface="B Compset" panose="00000400000000000000" pitchFamily="2" charset="-78"/>
              </a:rPr>
              <a:t> درصد</a:t>
            </a:r>
            <a:r>
              <a:rPr lang="fa-IR" sz="2400" i="0" u="none" strike="noStrike" kern="100" baseline="0" dirty="0">
                <a:solidFill>
                  <a:srgbClr val="FF0000"/>
                </a:solidFill>
                <a:latin typeface="Arial" panose="020B0604020202020204" pitchFamily="34" charset="0"/>
                <a:cs typeface="B Nazanin" panose="00000400000000000000" pitchFamily="2" charset="-78"/>
              </a:rPr>
              <a:t> </a:t>
            </a:r>
            <a:r>
              <a:rPr lang="fa-IR" sz="2400" i="0" u="none" strike="noStrike" kern="100" baseline="0" dirty="0">
                <a:latin typeface="Arial" panose="020B0604020202020204" pitchFamily="34" charset="0"/>
                <a:cs typeface="B Nazanin" panose="00000400000000000000" pitchFamily="2" charset="-78"/>
              </a:rPr>
              <a:t>فراتر </a:t>
            </a:r>
            <a:r>
              <a:rPr lang="fa-IR" sz="2400" i="0" u="none" strike="noStrike" kern="100" baseline="0" dirty="0" err="1">
                <a:latin typeface="Arial" panose="020B0604020202020204" pitchFamily="34" charset="0"/>
                <a:cs typeface="B Nazanin" panose="00000400000000000000" pitchFamily="2" charset="-78"/>
              </a:rPr>
              <a:t>مي</a:t>
            </a:r>
            <a:r>
              <a:rPr lang="fa-IR" sz="2400" i="0" u="none" strike="noStrike" kern="100" baseline="0" dirty="0">
                <a:latin typeface="Arial" panose="020B0604020202020204" pitchFamily="34" charset="0"/>
                <a:cs typeface="B Nazanin" panose="00000400000000000000" pitchFamily="2" charset="-78"/>
              </a:rPr>
              <a:t> رود. </a:t>
            </a:r>
          </a:p>
          <a:p>
            <a:pPr marR="0" lvl="0" rtl="1"/>
            <a:endParaRPr lang="fa-IR" sz="2400" i="0" u="none" strike="noStrike" kern="100" baseline="0" dirty="0">
              <a:cs typeface="B Nazanin" panose="00000400000000000000" pitchFamily="2" charset="-78"/>
            </a:endParaRPr>
          </a:p>
          <a:p>
            <a:pPr lvl="0"/>
            <a:r>
              <a:rPr lang="fa-IR" sz="2400" i="0" u="none" strike="noStrike" kern="100" baseline="0" dirty="0">
                <a:solidFill>
                  <a:srgbClr val="FF0000"/>
                </a:solidFill>
                <a:cs typeface="B Nazanin" panose="00000400000000000000" pitchFamily="2" charset="-78"/>
              </a:rPr>
              <a:t>هنوز دانش ما </a:t>
            </a:r>
            <a:r>
              <a:rPr lang="fa-IR" sz="2400" kern="100" dirty="0">
                <a:solidFill>
                  <a:srgbClr val="FF0000"/>
                </a:solidFill>
              </a:rPr>
              <a:t>از موارد زیر  </a:t>
            </a:r>
            <a:r>
              <a:rPr lang="fa-IR" sz="2400" kern="100" dirty="0" err="1">
                <a:solidFill>
                  <a:srgbClr val="FF0000"/>
                </a:solidFill>
              </a:rPr>
              <a:t>اندك</a:t>
            </a:r>
            <a:r>
              <a:rPr lang="fa-IR" sz="2400" kern="100" dirty="0">
                <a:solidFill>
                  <a:srgbClr val="FF0000"/>
                </a:solidFill>
              </a:rPr>
              <a:t> است:</a:t>
            </a:r>
          </a:p>
          <a:p>
            <a:pPr marL="2286000" lvl="4" indent="-457200">
              <a:buFont typeface="+mj-lt"/>
              <a:buAutoNum type="arabicPeriod"/>
            </a:pPr>
            <a:r>
              <a:rPr lang="fa-IR" sz="2400" i="0" u="none" strike="noStrike" kern="100" baseline="0" dirty="0" err="1">
                <a:cs typeface="B Compset" panose="00000400000000000000" pitchFamily="2" charset="-78"/>
              </a:rPr>
              <a:t>درك</a:t>
            </a:r>
            <a:r>
              <a:rPr lang="fa-IR" sz="2400" i="0" u="none" strike="noStrike" kern="100" baseline="0" dirty="0">
                <a:cs typeface="B Compset" panose="00000400000000000000" pitchFamily="2" charset="-78"/>
              </a:rPr>
              <a:t> عموم مردم از مرگ </a:t>
            </a:r>
            <a:r>
              <a:rPr lang="fa-IR" sz="2400" i="0" u="none" strike="noStrike" kern="100" baseline="0" dirty="0" err="1">
                <a:cs typeface="B Compset" panose="00000400000000000000" pitchFamily="2" charset="-78"/>
              </a:rPr>
              <a:t>مغزي</a:t>
            </a:r>
            <a:endParaRPr lang="fa-IR" sz="2400" i="0" u="none" strike="noStrike" kern="100" baseline="0" dirty="0">
              <a:cs typeface="B Nazanin" panose="00000400000000000000" pitchFamily="2" charset="-78"/>
            </a:endParaRPr>
          </a:p>
          <a:p>
            <a:pPr marL="2286000" lvl="4" indent="-457200">
              <a:buFont typeface="+mj-lt"/>
              <a:buAutoNum type="arabicPeriod"/>
            </a:pPr>
            <a:r>
              <a:rPr lang="fa-IR" sz="2400" i="0" u="none" strike="noStrike" kern="100" baseline="0" dirty="0">
                <a:cs typeface="B Nazanin" panose="00000400000000000000" pitchFamily="2" charset="-78"/>
              </a:rPr>
              <a:t> </a:t>
            </a:r>
            <a:r>
              <a:rPr lang="fa-IR" sz="2400" i="0" u="none" strike="noStrike" kern="100" baseline="0" dirty="0" err="1">
                <a:cs typeface="B Compset" panose="00000400000000000000" pitchFamily="2" charset="-78"/>
              </a:rPr>
              <a:t>تمايز</a:t>
            </a:r>
            <a:r>
              <a:rPr lang="fa-IR" sz="2400" i="0" u="none" strike="noStrike" kern="100" baseline="0" dirty="0">
                <a:cs typeface="B Compset" panose="00000400000000000000" pitchFamily="2" charset="-78"/>
              </a:rPr>
              <a:t> عموم مردم </a:t>
            </a:r>
            <a:r>
              <a:rPr lang="fa-IR" sz="2400" i="0" u="none" strike="noStrike" kern="100" baseline="0" dirty="0" err="1">
                <a:cs typeface="B Compset" panose="00000400000000000000" pitchFamily="2" charset="-78"/>
              </a:rPr>
              <a:t>ميان</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ايست</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قلبي</a:t>
            </a:r>
            <a:r>
              <a:rPr lang="fa-IR" sz="2400" i="0" u="none" strike="noStrike" kern="100" baseline="0" dirty="0">
                <a:cs typeface="B Compset" panose="00000400000000000000" pitchFamily="2" charset="-78"/>
              </a:rPr>
              <a:t> و </a:t>
            </a:r>
            <a:r>
              <a:rPr lang="fa-IR" sz="2400" i="0" u="none" strike="noStrike" kern="100" baseline="0" dirty="0" err="1">
                <a:cs typeface="B Compset" panose="00000400000000000000" pitchFamily="2" charset="-78"/>
              </a:rPr>
              <a:t>مغزي</a:t>
            </a:r>
            <a:endParaRPr lang="fa-IR" sz="2400" i="0" u="none" strike="noStrike" kern="100" baseline="0" dirty="0">
              <a:cs typeface="B Compset" panose="00000400000000000000" pitchFamily="2" charset="-78"/>
            </a:endParaRPr>
          </a:p>
          <a:p>
            <a:pPr marL="2286000" lvl="4" indent="-457200">
              <a:buFont typeface="+mj-lt"/>
              <a:buAutoNum type="arabicPeriod"/>
            </a:pPr>
            <a:endParaRPr lang="fa-IR" sz="2400" i="0" u="none" strike="noStrike" kern="100" baseline="0" dirty="0">
              <a:cs typeface="B Nazanin" panose="00000400000000000000" pitchFamily="2" charset="-78"/>
            </a:endParaRPr>
          </a:p>
          <a:p>
            <a:pPr lvl="0"/>
            <a:r>
              <a:rPr lang="fa-IR" sz="2400" b="1" i="0" u="none" strike="noStrike" kern="100" baseline="0" dirty="0">
                <a:solidFill>
                  <a:srgbClr val="FF0000"/>
                </a:solidFill>
                <a:cs typeface="B Nazanin" panose="00000400000000000000" pitchFamily="2" charset="-78"/>
              </a:rPr>
              <a:t>علت </a:t>
            </a:r>
            <a:r>
              <a:rPr lang="fa-IR" sz="2400" b="1" i="0" u="none" strike="noStrike" kern="100" baseline="0" dirty="0" err="1">
                <a:solidFill>
                  <a:srgbClr val="FF0000"/>
                </a:solidFill>
                <a:cs typeface="B Nazanin" panose="00000400000000000000" pitchFamily="2" charset="-78"/>
              </a:rPr>
              <a:t>ترديد</a:t>
            </a:r>
            <a:r>
              <a:rPr lang="fa-IR" sz="2400" b="1" i="0" u="none" strike="noStrike" kern="100" baseline="0" dirty="0">
                <a:solidFill>
                  <a:srgbClr val="FF0000"/>
                </a:solidFill>
                <a:cs typeface="B Nazanin" panose="00000400000000000000" pitchFamily="2" charset="-78"/>
              </a:rPr>
              <a:t> </a:t>
            </a:r>
            <a:r>
              <a:rPr lang="fa-IR" sz="2400" i="0" u="none" strike="noStrike" kern="100" baseline="0" dirty="0" err="1">
                <a:cs typeface="B Nazanin" panose="00000400000000000000" pitchFamily="2" charset="-78"/>
              </a:rPr>
              <a:t>برجاي</a:t>
            </a:r>
            <a:r>
              <a:rPr lang="fa-IR" sz="2400" i="0" u="none" strike="noStrike" kern="100" baseline="0" dirty="0">
                <a:cs typeface="B Nazanin" panose="00000400000000000000" pitchFamily="2" charset="-78"/>
              </a:rPr>
              <a:t> مانده نزد عموم مردم در رابطه با اهدا و برداشت عضو، </a:t>
            </a:r>
            <a:r>
              <a:rPr lang="fa-IR" sz="2400" i="0" u="none" strike="noStrike" kern="100" baseline="0" dirty="0" err="1">
                <a:cs typeface="B Nazanin" panose="00000400000000000000" pitchFamily="2" charset="-78"/>
              </a:rPr>
              <a:t>ممكن</a:t>
            </a:r>
            <a:r>
              <a:rPr lang="fa-IR" sz="2400" i="0" u="none" strike="noStrike" kern="100" baseline="0" dirty="0">
                <a:cs typeface="B Nazanin" panose="00000400000000000000" pitchFamily="2" charset="-78"/>
              </a:rPr>
              <a:t> است </a:t>
            </a:r>
            <a:r>
              <a:rPr lang="fa-IR" sz="2400" i="0" u="none" strike="noStrike" kern="100" baseline="0" dirty="0" err="1">
                <a:solidFill>
                  <a:srgbClr val="FF0000"/>
                </a:solidFill>
                <a:cs typeface="B Compset" panose="00000400000000000000" pitchFamily="2" charset="-78"/>
              </a:rPr>
              <a:t>ريشه</a:t>
            </a:r>
            <a:r>
              <a:rPr lang="fa-IR" sz="2400" i="0" u="none" strike="noStrike" kern="100" baseline="0" dirty="0">
                <a:solidFill>
                  <a:srgbClr val="FF0000"/>
                </a:solidFill>
                <a:cs typeface="B Compset" panose="00000400000000000000" pitchFamily="2" charset="-78"/>
              </a:rPr>
              <a:t> در </a:t>
            </a:r>
            <a:r>
              <a:rPr lang="fa-IR" sz="2400" i="0" u="none" strike="noStrike" kern="100" baseline="0" dirty="0" err="1">
                <a:solidFill>
                  <a:srgbClr val="FF0000"/>
                </a:solidFill>
                <a:cs typeface="B Compset" panose="00000400000000000000" pitchFamily="2" charset="-78"/>
              </a:rPr>
              <a:t>اين</a:t>
            </a:r>
            <a:r>
              <a:rPr lang="fa-IR" sz="2400" i="0" u="none" strike="noStrike" kern="100" baseline="0" dirty="0">
                <a:solidFill>
                  <a:srgbClr val="FF0000"/>
                </a:solidFill>
                <a:cs typeface="B Compset" panose="00000400000000000000" pitchFamily="2" charset="-78"/>
              </a:rPr>
              <a:t> تجربه داشته</a:t>
            </a:r>
            <a:r>
              <a:rPr lang="fa-IR" sz="2400" i="0" u="none" strike="noStrike" kern="100" baseline="0" dirty="0">
                <a:solidFill>
                  <a:srgbClr val="FF0000"/>
                </a:solidFill>
                <a:cs typeface="B Nazanin" panose="00000400000000000000" pitchFamily="2" charset="-78"/>
              </a:rPr>
              <a:t> باشد </a:t>
            </a:r>
            <a:r>
              <a:rPr lang="fa-IR" sz="2400" i="0" u="none" strike="noStrike" kern="100" baseline="0" dirty="0" err="1">
                <a:solidFill>
                  <a:srgbClr val="FF0000"/>
                </a:solidFill>
                <a:cs typeface="B Nazanin" panose="00000400000000000000" pitchFamily="2" charset="-78"/>
              </a:rPr>
              <a:t>كه</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cs typeface="B Nazanin" panose="00000400000000000000" pitchFamily="2" charset="-78"/>
              </a:rPr>
              <a:t>اشخاصي</a:t>
            </a:r>
            <a:r>
              <a:rPr lang="fa-IR" sz="2400" i="0" u="none" strike="noStrike" kern="100" baseline="0" dirty="0">
                <a:cs typeface="B Nazanin" panose="00000400000000000000" pitchFamily="2" charset="-78"/>
              </a:rPr>
              <a:t> را مشاهده </a:t>
            </a:r>
            <a:r>
              <a:rPr lang="fa-IR" sz="2400" i="0" u="none" strike="noStrike" kern="100" baseline="0" dirty="0" err="1">
                <a:cs typeface="B Nazanin" panose="00000400000000000000" pitchFamily="2" charset="-78"/>
              </a:rPr>
              <a:t>كرده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اند</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a:solidFill>
                  <a:srgbClr val="FF0000"/>
                </a:solidFill>
                <a:cs typeface="B Nazanin" panose="00000400000000000000" pitchFamily="2" charset="-78"/>
              </a:rPr>
              <a:t>مرده ي </a:t>
            </a:r>
            <a:r>
              <a:rPr lang="fa-IR" sz="2400" i="0" u="none" strike="noStrike" kern="100" baseline="0" dirty="0" err="1">
                <a:solidFill>
                  <a:srgbClr val="FF0000"/>
                </a:solidFill>
                <a:cs typeface="B Nazanin" panose="00000400000000000000" pitchFamily="2" charset="-78"/>
              </a:rPr>
              <a:t>مغزي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اعلام </a:t>
            </a:r>
            <a:r>
              <a:rPr lang="fa-IR" sz="2400" i="0" u="none" strike="noStrike" kern="100" baseline="0" dirty="0" err="1">
                <a:cs typeface="B Nazanin" panose="00000400000000000000" pitchFamily="2" charset="-78"/>
              </a:rPr>
              <a:t>شده‌اند</a:t>
            </a:r>
            <a:r>
              <a:rPr lang="fa-IR" sz="2400" i="0" u="none" strike="noStrike" kern="100" baseline="0" dirty="0">
                <a:cs typeface="B Nazanin" panose="00000400000000000000" pitchFamily="2" charset="-78"/>
              </a:rPr>
              <a:t> اما </a:t>
            </a:r>
            <a:r>
              <a:rPr lang="fa-IR" sz="2400" i="0" u="none" strike="noStrike" kern="100" baseline="0" dirty="0" err="1">
                <a:cs typeface="B Nazanin" panose="00000400000000000000" pitchFamily="2" charset="-78"/>
              </a:rPr>
              <a:t>حمايت</a:t>
            </a:r>
            <a:r>
              <a:rPr lang="fa-IR" sz="2400" i="0" u="none" strike="noStrike" kern="100" baseline="0" dirty="0">
                <a:cs typeface="B Nazanin" panose="00000400000000000000" pitchFamily="2" charset="-78"/>
              </a:rPr>
              <a:t> فناورانه از آنها ادامه دارد. (یعنی مردم می پرسند اگر مرده، چرا حمایت می شود)</a:t>
            </a:r>
          </a:p>
        </p:txBody>
      </p:sp>
      <p:sp>
        <p:nvSpPr>
          <p:cNvPr id="4" name="Footer Placeholder 3">
            <a:extLst>
              <a:ext uri="{FF2B5EF4-FFF2-40B4-BE49-F238E27FC236}">
                <a16:creationId xmlns:a16="http://schemas.microsoft.com/office/drawing/2014/main" id="{3185449E-8133-98ED-18E4-844D0AF67FE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20151608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36482-B23E-4681-810D-46DD1195DE05}"/>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اعتماد  </a:t>
            </a:r>
          </a:p>
        </p:txBody>
      </p:sp>
      <p:sp>
        <p:nvSpPr>
          <p:cNvPr id="3" name="Text Placeholder 2">
            <a:extLst>
              <a:ext uri="{FF2B5EF4-FFF2-40B4-BE49-F238E27FC236}">
                <a16:creationId xmlns:a16="http://schemas.microsoft.com/office/drawing/2014/main" id="{FF49D85A-5C8F-B08D-EC90-F6FB28A5732D}"/>
              </a:ext>
            </a:extLst>
          </p:cNvPr>
          <p:cNvSpPr>
            <a:spLocks noGrp="1"/>
          </p:cNvSpPr>
          <p:nvPr>
            <p:ph type="body" idx="1"/>
          </p:nvPr>
        </p:nvSpPr>
        <p:spPr/>
        <p:txBody>
          <a:bodyPr>
            <a:normAutofit/>
          </a:bodyPr>
          <a:lstStyle/>
          <a:p>
            <a:pPr marL="0" marR="0" lvl="0" indent="0" rtl="1">
              <a:buNone/>
            </a:pPr>
            <a:r>
              <a:rPr lang="fa-IR" sz="2400" b="1" i="0" u="none" strike="noStrike" kern="100" baseline="0" dirty="0" err="1">
                <a:solidFill>
                  <a:srgbClr val="FF0000"/>
                </a:solidFill>
                <a:cs typeface="B Nazanin" panose="00000400000000000000" pitchFamily="2" charset="-78"/>
              </a:rPr>
              <a:t>نگراني</a:t>
            </a:r>
            <a:r>
              <a:rPr lang="fa-IR" sz="2400" b="1" i="0" u="none" strike="noStrike" kern="100" baseline="0" dirty="0">
                <a:solidFill>
                  <a:srgbClr val="FF0000"/>
                </a:solidFill>
                <a:cs typeface="B Nazanin" panose="00000400000000000000" pitchFamily="2" charset="-78"/>
              </a:rPr>
              <a:t> مردم:</a:t>
            </a:r>
          </a:p>
          <a:p>
            <a:pPr marL="1828800" lvl="3" indent="-457200">
              <a:buFont typeface="+mj-lt"/>
              <a:buAutoNum type="arabicPeriod"/>
            </a:pPr>
            <a:r>
              <a:rPr lang="fa-IR" sz="2400" i="0" u="none" strike="noStrike" kern="100" baseline="0" dirty="0">
                <a:cs typeface="B Nazanin" panose="00000400000000000000" pitchFamily="2" charset="-78"/>
              </a:rPr>
              <a:t>دقت و صحت </a:t>
            </a:r>
            <a:r>
              <a:rPr lang="fa-IR" sz="2400" i="0" u="none" strike="noStrike" kern="100" baseline="0" dirty="0" err="1">
                <a:cs typeface="B Nazanin" panose="00000400000000000000" pitchFamily="2" charset="-78"/>
              </a:rPr>
              <a:t>تشخيص</a:t>
            </a:r>
            <a:r>
              <a:rPr lang="fa-IR" sz="2400" i="0" u="none" strike="noStrike" kern="100" baseline="0" dirty="0">
                <a:cs typeface="B Nazanin" panose="00000400000000000000" pitchFamily="2" charset="-78"/>
              </a:rPr>
              <a:t> مرگ </a:t>
            </a:r>
          </a:p>
          <a:p>
            <a:pPr marL="1828800" lvl="3" indent="-457200">
              <a:buFont typeface="+mj-lt"/>
              <a:buAutoNum type="arabicPeriod"/>
            </a:pPr>
            <a:r>
              <a:rPr lang="fa-IR" sz="2400" i="0" u="none" strike="noStrike" kern="100" baseline="0" dirty="0">
                <a:cs typeface="B Compset" panose="00000400000000000000" pitchFamily="2" charset="-78"/>
              </a:rPr>
              <a:t>ترس</a:t>
            </a:r>
            <a:r>
              <a:rPr lang="fa-IR" sz="2400" i="0" u="none" strike="noStrike" kern="100" baseline="0" dirty="0">
                <a:cs typeface="B Nazanin" panose="00000400000000000000" pitchFamily="2" charset="-78"/>
              </a:rPr>
              <a:t> از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a:cs typeface="B Compset" panose="00000400000000000000" pitchFamily="2" charset="-78"/>
              </a:rPr>
              <a:t>مرگ زودتر از موقع</a:t>
            </a:r>
            <a:r>
              <a:rPr lang="fa-IR" sz="2400" i="0" u="none" strike="noStrike" kern="100" baseline="0" dirty="0">
                <a:cs typeface="B Nazanin" panose="00000400000000000000" pitchFamily="2" charset="-78"/>
              </a:rPr>
              <a:t> اعلام شود با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هدف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اعضا و بافت ها </a:t>
            </a:r>
            <a:r>
              <a:rPr lang="fa-IR" sz="2400" i="0" u="none" strike="noStrike" kern="100" baseline="0" dirty="0" err="1">
                <a:cs typeface="B Nazanin" panose="00000400000000000000" pitchFamily="2" charset="-78"/>
              </a:rPr>
              <a:t>براي</a:t>
            </a:r>
            <a:r>
              <a:rPr lang="fa-IR" sz="2400" i="0" u="none" strike="noStrike" kern="100" baseline="0" dirty="0">
                <a:cs typeface="B Nazanin" panose="00000400000000000000" pitchFamily="2" charset="-78"/>
              </a:rPr>
              <a:t> پيوند برداشته شوند.</a:t>
            </a:r>
          </a:p>
          <a:p>
            <a:pPr marR="0" lvl="0" rtl="1"/>
            <a:endParaRPr lang="fa-IR" sz="2400" i="0" u="none" strike="noStrike" kern="100" baseline="0" dirty="0">
              <a:cs typeface="B Nazanin" panose="00000400000000000000" pitchFamily="2" charset="-78"/>
            </a:endParaRPr>
          </a:p>
          <a:p>
            <a:pPr marR="0" lvl="0" rtl="1"/>
            <a:r>
              <a:rPr lang="fa-IR" sz="2400" i="0" u="none" strike="noStrike" kern="100" baseline="0" dirty="0" err="1">
                <a:cs typeface="B Compset" panose="00000400000000000000" pitchFamily="2" charset="-78"/>
              </a:rPr>
              <a:t>اين</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نگرانیها</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نبايد</a:t>
            </a:r>
            <a:r>
              <a:rPr lang="fa-IR" sz="2400" i="0" u="none" strike="noStrike" kern="100" baseline="0" dirty="0">
                <a:cs typeface="B Nazanin" panose="00000400000000000000" pitchFamily="2" charset="-78"/>
              </a:rPr>
              <a:t>، </a:t>
            </a:r>
            <a:r>
              <a:rPr lang="fa-IR" sz="2400" i="0" u="none" strike="noStrike" kern="100" baseline="0" dirty="0" err="1">
                <a:cs typeface="B Compset" panose="00000400000000000000" pitchFamily="2" charset="-78"/>
              </a:rPr>
              <a:t>ناچيز</a:t>
            </a:r>
            <a:r>
              <a:rPr lang="fa-IR" sz="2400" i="0" u="none" strike="noStrike" kern="100" baseline="0" dirty="0">
                <a:cs typeface="B Compset" panose="00000400000000000000" pitchFamily="2" charset="-78"/>
              </a:rPr>
              <a:t> انگاشته شود</a:t>
            </a:r>
            <a:r>
              <a:rPr lang="fa-IR" sz="2400" i="0" u="none" strike="noStrike" kern="100" baseline="0" dirty="0">
                <a:cs typeface="B Nazanin" panose="00000400000000000000" pitchFamily="2" charset="-78"/>
              </a:rPr>
              <a:t>. ( خدشه به اعتماد )</a:t>
            </a:r>
          </a:p>
          <a:p>
            <a:pPr marR="0" lvl="0" rtl="1"/>
            <a:endParaRPr lang="fa-IR" sz="2400" i="0" u="none" strike="noStrike" kern="100" baseline="0" dirty="0">
              <a:cs typeface="B Nazanin" panose="00000400000000000000" pitchFamily="2" charset="-78"/>
            </a:endParaRPr>
          </a:p>
          <a:p>
            <a:pPr marR="0" lvl="0" rtl="1"/>
            <a:r>
              <a:rPr lang="fa-IR" sz="2400" i="0" u="none" strike="noStrike" kern="100" baseline="0" dirty="0">
                <a:solidFill>
                  <a:srgbClr val="FF0000"/>
                </a:solidFill>
                <a:cs typeface="B Nazanin" panose="00000400000000000000" pitchFamily="2" charset="-78"/>
              </a:rPr>
              <a:t>بدون وجود </a:t>
            </a:r>
            <a:r>
              <a:rPr lang="fa-IR" sz="2400" i="0" u="none" strike="noStrike" kern="100" baseline="0" dirty="0" err="1">
                <a:solidFill>
                  <a:srgbClr val="FF0000"/>
                </a:solidFill>
                <a:cs typeface="B Nazanin" panose="00000400000000000000" pitchFamily="2" charset="-78"/>
              </a:rPr>
              <a:t>اعتمادي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cs typeface="B Nazanin" panose="00000400000000000000" pitchFamily="2" charset="-78"/>
              </a:rPr>
              <a:t>مستحكم</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ميان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دكترها</a:t>
            </a:r>
            <a:r>
              <a:rPr lang="fa-IR" sz="2400" i="0" u="none" strike="noStrike" kern="100" baseline="0" dirty="0">
                <a:cs typeface="B Nazanin" panose="00000400000000000000" pitchFamily="2" charset="-78"/>
              </a:rPr>
              <a:t> و </a:t>
            </a:r>
            <a:r>
              <a:rPr lang="fa-IR" sz="2400" i="0" u="none" strike="noStrike" kern="100" baseline="0" dirty="0" err="1">
                <a:cs typeface="B Nazanin" panose="00000400000000000000" pitchFamily="2" charset="-78"/>
              </a:rPr>
              <a:t>بيمارانشان</a:t>
            </a:r>
            <a:r>
              <a:rPr lang="fa-IR" sz="2400" i="0" u="none" strike="noStrike" kern="100" baseline="0" dirty="0">
                <a:cs typeface="B Nazanin" panose="00000400000000000000" pitchFamily="2" charset="-78"/>
              </a:rPr>
              <a:t>، مرگ </a:t>
            </a:r>
            <a:r>
              <a:rPr lang="fa-IR" sz="2400" i="0" u="none" strike="noStrike" kern="100" baseline="0" dirty="0" err="1">
                <a:cs typeface="B Nazanin" panose="00000400000000000000" pitchFamily="2" charset="-78"/>
              </a:rPr>
              <a:t>مغزي</a:t>
            </a:r>
            <a:r>
              <a:rPr lang="fa-IR" sz="2400" i="0" u="none" strike="noStrike" kern="100" baseline="0" dirty="0">
                <a:cs typeface="B Nazanin" panose="00000400000000000000" pitchFamily="2" charset="-78"/>
              </a:rPr>
              <a:t> هم چنان در نزد عموم مردم، </a:t>
            </a:r>
            <a:r>
              <a:rPr lang="fa-IR" sz="2400" i="0" u="none" strike="noStrike" kern="100" baseline="0" dirty="0" err="1">
                <a:cs typeface="B Nazanin" panose="00000400000000000000" pitchFamily="2" charset="-78"/>
              </a:rPr>
              <a:t>يك</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كلاف</a:t>
            </a:r>
            <a:r>
              <a:rPr lang="fa-IR" sz="2400" i="0" u="none" strike="noStrike" kern="100" baseline="0" dirty="0">
                <a:cs typeface="B Nazanin" panose="00000400000000000000" pitchFamily="2" charset="-78"/>
              </a:rPr>
              <a:t> سردرگم </a:t>
            </a:r>
            <a:r>
              <a:rPr lang="fa-IR" sz="2400" i="0" u="none" strike="noStrike" kern="100" baseline="0" dirty="0" err="1">
                <a:cs typeface="B Nazanin" panose="00000400000000000000" pitchFamily="2" charset="-78"/>
              </a:rPr>
              <a:t>باقي</a:t>
            </a:r>
            <a:r>
              <a:rPr lang="fa-IR" sz="2400" i="0" u="none" strike="noStrike" kern="100" baseline="0" dirty="0">
                <a:cs typeface="B Nazanin" panose="00000400000000000000" pitchFamily="2" charset="-78"/>
              </a:rPr>
              <a:t> خواهد ماند.   </a:t>
            </a:r>
            <a:endParaRPr lang="en-US" sz="240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14537E3C-5C97-944D-AAFB-BF95E60B772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3743094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6FAE-BC5F-B7A3-C696-4E17CD76E113}"/>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قانون  </a:t>
            </a:r>
          </a:p>
        </p:txBody>
      </p:sp>
      <p:sp>
        <p:nvSpPr>
          <p:cNvPr id="3" name="Text Placeholder 2">
            <a:extLst>
              <a:ext uri="{FF2B5EF4-FFF2-40B4-BE49-F238E27FC236}">
                <a16:creationId xmlns:a16="http://schemas.microsoft.com/office/drawing/2014/main" id="{DE607F4A-0FDA-A6B0-2585-5AB347B8EED1}"/>
              </a:ext>
            </a:extLst>
          </p:cNvPr>
          <p:cNvSpPr>
            <a:spLocks noGrp="1"/>
          </p:cNvSpPr>
          <p:nvPr>
            <p:ph type="body" idx="1"/>
          </p:nvPr>
        </p:nvSpPr>
        <p:spPr>
          <a:xfrm>
            <a:off x="838200" y="1810512"/>
            <a:ext cx="10515600" cy="4366451"/>
          </a:xfrm>
        </p:spPr>
        <p:txBody>
          <a:bodyPr>
            <a:normAutofit/>
          </a:bodyPr>
          <a:lstStyle/>
          <a:p>
            <a:pPr marR="0" lvl="0" rtl="1"/>
            <a:r>
              <a:rPr lang="fa-IR" sz="2400" b="1" i="0" u="none" strike="noStrike" kern="100" baseline="0" dirty="0">
                <a:cs typeface="B Nazanin" panose="00000400000000000000" pitchFamily="2" charset="-78"/>
              </a:rPr>
              <a:t>مرگ از </a:t>
            </a:r>
            <a:r>
              <a:rPr lang="fa-IR" sz="2400" b="1" i="0" u="none" strike="noStrike" kern="100" baseline="0" dirty="0" err="1">
                <a:cs typeface="B Nazanin" panose="00000400000000000000" pitchFamily="2" charset="-78"/>
              </a:rPr>
              <a:t>ديد</a:t>
            </a:r>
            <a:r>
              <a:rPr lang="fa-IR" sz="2400" b="1" i="0" u="none" strike="noStrike" kern="100" baseline="0" dirty="0">
                <a:cs typeface="B Nazanin" panose="00000400000000000000" pitchFamily="2" charset="-78"/>
              </a:rPr>
              <a:t> قانون:</a:t>
            </a:r>
          </a:p>
          <a:p>
            <a:pPr marL="914400" lvl="1" indent="-457200">
              <a:buFont typeface="+mj-lt"/>
              <a:buAutoNum type="arabicPeriod"/>
            </a:pPr>
            <a:r>
              <a:rPr lang="fa-IR" sz="2400" i="0" u="none" strike="noStrike" kern="100" baseline="0" dirty="0" err="1">
                <a:solidFill>
                  <a:srgbClr val="FF0000"/>
                </a:solidFill>
                <a:cs typeface="B Nazanin" panose="00000400000000000000" pitchFamily="2" charset="-78"/>
              </a:rPr>
              <a:t>يك</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Compset" panose="00000400000000000000" pitchFamily="2" charset="-78"/>
              </a:rPr>
              <a:t>رويداد</a:t>
            </a:r>
            <a:r>
              <a:rPr lang="fa-IR" sz="2400" i="0" u="none" strike="noStrike" kern="100" baseline="0" dirty="0">
                <a:solidFill>
                  <a:srgbClr val="FF0000"/>
                </a:solidFill>
                <a:cs typeface="B Nazanin" panose="00000400000000000000" pitchFamily="2" charset="-78"/>
              </a:rPr>
              <a:t> است نه </a:t>
            </a:r>
            <a:r>
              <a:rPr lang="fa-IR" sz="2400" i="0" u="none" strike="noStrike" kern="100" baseline="0" dirty="0" err="1">
                <a:solidFill>
                  <a:srgbClr val="FF0000"/>
                </a:solidFill>
                <a:cs typeface="B Nazanin" panose="00000400000000000000" pitchFamily="2" charset="-78"/>
              </a:rPr>
              <a:t>يك</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Nazanin" panose="00000400000000000000" pitchFamily="2" charset="-78"/>
              </a:rPr>
              <a:t>فرآيند</a:t>
            </a:r>
            <a:endParaRPr lang="fa-IR" sz="2400" i="0" u="none" strike="noStrike" kern="100" baseline="0" dirty="0">
              <a:cs typeface="B Nazanin" panose="00000400000000000000" pitchFamily="2" charset="-78"/>
            </a:endParaRPr>
          </a:p>
          <a:p>
            <a:pPr marL="914400" lvl="1" indent="-457200">
              <a:buFont typeface="+mj-lt"/>
              <a:buAutoNum type="arabicPeriod"/>
            </a:pPr>
            <a:r>
              <a:rPr lang="fa-IR" sz="2400" i="0" u="none" strike="noStrike" kern="100" baseline="0" dirty="0">
                <a:cs typeface="B Nazanin" panose="00000400000000000000" pitchFamily="2" charset="-78"/>
              </a:rPr>
              <a:t>  </a:t>
            </a:r>
            <a:r>
              <a:rPr lang="fa-IR" sz="2400" i="0" u="none" strike="noStrike" kern="100" baseline="0" dirty="0" err="1">
                <a:solidFill>
                  <a:srgbClr val="FF0000"/>
                </a:solidFill>
                <a:cs typeface="B Nazanin" panose="00000400000000000000" pitchFamily="2" charset="-78"/>
              </a:rPr>
              <a:t>يك</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solidFill>
                  <a:srgbClr val="FF0000"/>
                </a:solidFill>
                <a:cs typeface="B Compset" panose="00000400000000000000" pitchFamily="2" charset="-78"/>
              </a:rPr>
              <a:t>وضعيت</a:t>
            </a:r>
            <a:r>
              <a:rPr lang="fa-IR" sz="2400" i="0" u="none" strike="noStrike" kern="100" baseline="0" dirty="0">
                <a:solidFill>
                  <a:srgbClr val="FF0000"/>
                </a:solidFill>
                <a:cs typeface="B Nazanin" panose="00000400000000000000" pitchFamily="2" charset="-78"/>
              </a:rPr>
              <a:t> است </a:t>
            </a:r>
            <a:r>
              <a:rPr lang="fa-IR" sz="2400" i="0" u="none" strike="noStrike" kern="100" baseline="0" dirty="0">
                <a:cs typeface="B Nazanin" panose="00000400000000000000" pitchFamily="2" charset="-78"/>
              </a:rPr>
              <a:t>در حیطه </a:t>
            </a:r>
            <a:r>
              <a:rPr lang="fa-IR" sz="2400" i="0" u="none" strike="noStrike" kern="100" baseline="0" dirty="0" err="1">
                <a:cs typeface="B Nazanin" panose="00000400000000000000" pitchFamily="2" charset="-78"/>
              </a:rPr>
              <a:t>پزشكي</a:t>
            </a:r>
            <a:endParaRPr lang="fa-IR" sz="2400" i="0" u="none" strike="noStrike" kern="100" baseline="0" dirty="0">
              <a:cs typeface="B Nazanin" panose="00000400000000000000" pitchFamily="2" charset="-78"/>
            </a:endParaRPr>
          </a:p>
          <a:p>
            <a:pPr marL="914400" lvl="1" indent="-457200">
              <a:buFont typeface="+mj-lt"/>
              <a:buAutoNum type="arabicPeriod"/>
            </a:pPr>
            <a:r>
              <a:rPr lang="fa-IR" sz="2400" i="0" u="none" strike="noStrike" kern="100" baseline="0" dirty="0">
                <a:cs typeface="B Compset" panose="00000400000000000000" pitchFamily="2" charset="-78"/>
              </a:rPr>
              <a:t>نشانگر </a:t>
            </a:r>
            <a:r>
              <a:rPr lang="fa-IR" sz="2400" i="0" u="none" strike="noStrike" kern="100" baseline="0" dirty="0">
                <a:solidFill>
                  <a:srgbClr val="FF0000"/>
                </a:solidFill>
                <a:cs typeface="B Compset" panose="00000400000000000000" pitchFamily="2" charset="-78"/>
              </a:rPr>
              <a:t>نقطه </a:t>
            </a:r>
            <a:r>
              <a:rPr lang="fa-IR" sz="2400" i="0" u="none" strike="noStrike" kern="100" baseline="0" dirty="0" err="1">
                <a:solidFill>
                  <a:srgbClr val="FF0000"/>
                </a:solidFill>
                <a:cs typeface="B Compset" panose="00000400000000000000" pitchFamily="2" charset="-78"/>
              </a:rPr>
              <a:t>اي</a:t>
            </a:r>
            <a:r>
              <a:rPr lang="fa-IR" sz="2400" i="0" u="none" strike="noStrike" kern="100" baseline="0" dirty="0">
                <a:solidFill>
                  <a:srgbClr val="FF0000"/>
                </a:solidFill>
                <a:cs typeface="B Compset" panose="00000400000000000000" pitchFamily="2" charset="-78"/>
              </a:rPr>
              <a:t> از زمان </a:t>
            </a:r>
            <a:r>
              <a:rPr lang="fa-IR" sz="2400" i="0" u="none" strike="noStrike" kern="100" baseline="0" dirty="0">
                <a:cs typeface="B Compset" panose="00000400000000000000" pitchFamily="2" charset="-78"/>
              </a:rPr>
              <a:t>است</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برخي</a:t>
            </a:r>
            <a:r>
              <a:rPr lang="fa-IR" sz="2400" i="0" u="none" strike="noStrike" kern="100" baseline="0" dirty="0">
                <a:cs typeface="B Nazanin" panose="00000400000000000000" pitchFamily="2" charset="-78"/>
              </a:rPr>
              <a:t> </a:t>
            </a:r>
            <a:r>
              <a:rPr lang="fa-IR" sz="2400" i="0" u="none" strike="noStrike" kern="100" baseline="0" dirty="0" err="1">
                <a:solidFill>
                  <a:srgbClr val="FF0000"/>
                </a:solidFill>
                <a:cs typeface="B Compset" panose="00000400000000000000" pitchFamily="2" charset="-78"/>
              </a:rPr>
              <a:t>پيامدهاي</a:t>
            </a:r>
            <a:r>
              <a:rPr lang="fa-IR" sz="2400" i="0" u="none" strike="noStrike" kern="100" baseline="0" dirty="0">
                <a:solidFill>
                  <a:srgbClr val="FF0000"/>
                </a:solidFill>
                <a:cs typeface="B Nazanin" panose="00000400000000000000" pitchFamily="2" charset="-78"/>
              </a:rPr>
              <a:t> خاص </a:t>
            </a:r>
            <a:r>
              <a:rPr lang="fa-IR" sz="2400" i="0" u="none" strike="noStrike" kern="100" baseline="0" dirty="0" err="1">
                <a:solidFill>
                  <a:srgbClr val="FF0000"/>
                </a:solidFill>
                <a:cs typeface="B Nazanin" panose="00000400000000000000" pitchFamily="2" charset="-78"/>
              </a:rPr>
              <a:t>قانوني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Compset" panose="00000400000000000000" pitchFamily="2" charset="-78"/>
              </a:rPr>
              <a:t>از آن لحظه </a:t>
            </a:r>
            <a:r>
              <a:rPr lang="fa-IR" sz="2400" i="0" u="none" strike="noStrike" kern="100" baseline="0" dirty="0" err="1">
                <a:cs typeface="B Compset" panose="00000400000000000000" pitchFamily="2" charset="-78"/>
              </a:rPr>
              <a:t>جاري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شوند، از جمله:</a:t>
            </a:r>
          </a:p>
          <a:p>
            <a:pPr marL="2286000" lvl="4" indent="-457200">
              <a:buFont typeface="+mj-lt"/>
              <a:buAutoNum type="arabicPeriod"/>
            </a:pP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پايان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وظيفه</a:t>
            </a:r>
            <a:r>
              <a:rPr lang="fa-IR" sz="2400" i="0" u="none" strike="noStrike" kern="100" baseline="0" dirty="0">
                <a:cs typeface="B Nazanin" panose="00000400000000000000" pitchFamily="2" charset="-78"/>
              </a:rPr>
              <a:t> ي </a:t>
            </a:r>
            <a:r>
              <a:rPr lang="fa-IR" sz="2400" i="0" u="none" strike="noStrike" kern="100" baseline="0" dirty="0" err="1">
                <a:cs typeface="B Nazanin" panose="00000400000000000000" pitchFamily="2" charset="-78"/>
              </a:rPr>
              <a:t>تأمين</a:t>
            </a:r>
            <a:r>
              <a:rPr lang="fa-IR" sz="2400" i="0" u="none" strike="noStrike" kern="100" baseline="0" dirty="0">
                <a:cs typeface="B Nazanin" panose="00000400000000000000" pitchFamily="2" charset="-78"/>
              </a:rPr>
              <a:t> اقدامات </a:t>
            </a:r>
            <a:r>
              <a:rPr lang="fa-IR" sz="2400" i="0" u="none" strike="noStrike" kern="100" baseline="0" dirty="0" err="1">
                <a:cs typeface="B Nazanin" panose="00000400000000000000" pitchFamily="2" charset="-78"/>
              </a:rPr>
              <a:t>احيايي</a:t>
            </a:r>
            <a:endParaRPr lang="fa-IR" sz="2400" i="0" u="none" strike="noStrike" kern="100" baseline="0" dirty="0">
              <a:cs typeface="B Nazanin" panose="00000400000000000000" pitchFamily="2" charset="-78"/>
            </a:endParaRPr>
          </a:p>
          <a:p>
            <a:pPr marL="2286000" lvl="4" indent="-457200">
              <a:buFont typeface="+mj-lt"/>
              <a:buAutoNum type="arabicPeriod"/>
            </a:pPr>
            <a:r>
              <a:rPr lang="fa-IR" sz="2400" i="0" u="none" strike="noStrike" kern="100" baseline="0" dirty="0" err="1">
                <a:cs typeface="B Nazanin" panose="00000400000000000000" pitchFamily="2" charset="-78"/>
              </a:rPr>
              <a:t>پايان</a:t>
            </a:r>
            <a:r>
              <a:rPr lang="fa-IR" sz="2400" i="0" u="none" strike="noStrike" kern="100" baseline="0" dirty="0">
                <a:cs typeface="B Nazanin" panose="00000400000000000000" pitchFamily="2" charset="-78"/>
              </a:rPr>
              <a:t> حقوق </a:t>
            </a:r>
            <a:r>
              <a:rPr lang="fa-IR" sz="2400" i="0" u="none" strike="noStrike" kern="100" baseline="0" dirty="0" err="1">
                <a:cs typeface="B Nazanin" panose="00000400000000000000" pitchFamily="2" charset="-78"/>
              </a:rPr>
              <a:t>قانوني</a:t>
            </a:r>
            <a:r>
              <a:rPr lang="fa-IR" sz="2400" i="0" u="none" strike="noStrike" kern="100" baseline="0" dirty="0">
                <a:cs typeface="B Nazanin" panose="00000400000000000000" pitchFamily="2" charset="-78"/>
              </a:rPr>
              <a:t> فرد</a:t>
            </a:r>
          </a:p>
          <a:p>
            <a:pPr marL="2286000" lvl="4" indent="-457200">
              <a:buFont typeface="+mj-lt"/>
              <a:buAutoNum type="arabicPeriod"/>
            </a:pP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اجراي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وصيتنامه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يا</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ديگر</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اشكال</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توزيع</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مايملك</a:t>
            </a:r>
            <a:endParaRPr lang="fa-IR" sz="2400" i="0" u="none" strike="noStrike" kern="100" baseline="0" dirty="0">
              <a:cs typeface="B Nazanin" panose="00000400000000000000" pitchFamily="2" charset="-78"/>
            </a:endParaRPr>
          </a:p>
          <a:p>
            <a:pPr marL="2286000" lvl="4" indent="-457200">
              <a:buFont typeface="+mj-lt"/>
              <a:buAutoNum type="arabicPeriod"/>
            </a:pPr>
            <a:r>
              <a:rPr lang="fa-IR" sz="2400" i="0" u="none" strike="noStrike" kern="100" baseline="0" dirty="0" err="1">
                <a:cs typeface="B Nazanin" panose="00000400000000000000" pitchFamily="2" charset="-78"/>
              </a:rPr>
              <a:t>روايي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كالبدشكافي</a:t>
            </a:r>
            <a:r>
              <a:rPr lang="fa-IR" sz="2400" i="0" u="none" strike="noStrike" kern="100" baseline="0" dirty="0">
                <a:cs typeface="B Nazanin" panose="00000400000000000000" pitchFamily="2" charset="-78"/>
              </a:rPr>
              <a:t> و </a:t>
            </a:r>
            <a:r>
              <a:rPr lang="fa-IR" sz="2400" i="0" u="none" strike="noStrike" kern="100" baseline="0" dirty="0" err="1">
                <a:cs typeface="B Nazanin" panose="00000400000000000000" pitchFamily="2" charset="-78"/>
              </a:rPr>
              <a:t>اهداي</a:t>
            </a:r>
            <a:r>
              <a:rPr lang="fa-IR" sz="2400" i="0" u="none" strike="noStrike" kern="100" baseline="0" dirty="0">
                <a:cs typeface="B Nazanin" panose="00000400000000000000" pitchFamily="2" charset="-78"/>
              </a:rPr>
              <a:t> عضو </a:t>
            </a:r>
            <a:r>
              <a:rPr lang="fa-IR" sz="2400" i="0" u="none" strike="noStrike" kern="100" baseline="0" dirty="0" err="1">
                <a:cs typeface="B Nazanin" panose="00000400000000000000" pitchFamily="2" charset="-78"/>
              </a:rPr>
              <a:t>يا</a:t>
            </a:r>
            <a:r>
              <a:rPr lang="fa-IR" sz="2400" i="0" u="none" strike="noStrike" kern="100" baseline="0" dirty="0">
                <a:cs typeface="B Nazanin" panose="00000400000000000000" pitchFamily="2" charset="-78"/>
              </a:rPr>
              <a:t> بافت</a:t>
            </a:r>
          </a:p>
          <a:p>
            <a:pPr marL="2286000" lvl="4" indent="-457200">
              <a:buFont typeface="+mj-lt"/>
              <a:buAutoNum type="arabicPeriod"/>
            </a:pPr>
            <a:r>
              <a:rPr lang="fa-IR" sz="2400" i="0" u="none" strike="noStrike" kern="100" baseline="0" dirty="0">
                <a:cs typeface="B Nazanin" panose="00000400000000000000" pitchFamily="2" charset="-78"/>
              </a:rPr>
              <a:t> دور </a:t>
            </a:r>
            <a:r>
              <a:rPr lang="fa-IR" sz="2400" i="0" u="none" strike="noStrike" kern="100" baseline="0" dirty="0" err="1">
                <a:cs typeface="B Nazanin" panose="00000400000000000000" pitchFamily="2" charset="-78"/>
              </a:rPr>
              <a:t>ريختن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قانوني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بقاياي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بدني</a:t>
            </a:r>
            <a:endParaRPr lang="fa-IR" sz="2400" kern="100" dirty="0"/>
          </a:p>
          <a:p>
            <a:pPr marL="2286000" lvl="4" indent="-457200">
              <a:buFont typeface="+mj-lt"/>
              <a:buAutoNum type="arabicPeriod"/>
            </a:pPr>
            <a:r>
              <a:rPr lang="fa-IR" sz="2400" i="0" u="none" strike="noStrike" kern="100" baseline="0" dirty="0">
                <a:cs typeface="B Nazanin" panose="00000400000000000000" pitchFamily="2" charset="-78"/>
              </a:rPr>
              <a:t>مطالبه ي </a:t>
            </a:r>
            <a:r>
              <a:rPr lang="fa-IR" sz="2400" i="0" u="none" strike="noStrike" kern="100" baseline="0" dirty="0" err="1">
                <a:cs typeface="B Nazanin" panose="00000400000000000000" pitchFamily="2" charset="-78"/>
              </a:rPr>
              <a:t>ذينفعان</a:t>
            </a:r>
            <a:r>
              <a:rPr lang="fa-IR" sz="2400" i="0" u="none" strike="noStrike" kern="100" baseline="0" dirty="0">
                <a:cs typeface="B Nazanin" panose="00000400000000000000" pitchFamily="2" charset="-78"/>
              </a:rPr>
              <a:t> تحت پوشش </a:t>
            </a:r>
            <a:r>
              <a:rPr lang="fa-IR" sz="2400" i="0" u="none" strike="noStrike" kern="100" baseline="0" dirty="0" err="1">
                <a:cs typeface="B Nazanin" panose="00000400000000000000" pitchFamily="2" charset="-78"/>
              </a:rPr>
              <a:t>سياست</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بيمه‌ي</a:t>
            </a:r>
            <a:r>
              <a:rPr lang="fa-IR" sz="2400" i="0" u="none" strike="noStrike" kern="100" baseline="0" dirty="0">
                <a:cs typeface="B Nazanin" panose="00000400000000000000" pitchFamily="2" charset="-78"/>
              </a:rPr>
              <a:t> عمر و </a:t>
            </a:r>
            <a:r>
              <a:rPr lang="fa-IR" sz="2400" i="0" u="none" strike="noStrike" kern="100" baseline="0" dirty="0" err="1">
                <a:cs typeface="B Nazanin" panose="00000400000000000000" pitchFamily="2" charset="-78"/>
              </a:rPr>
              <a:t>ديگر</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مزايا</a:t>
            </a:r>
            <a:r>
              <a:rPr lang="fa-IR" sz="2400" i="0" u="none" strike="noStrike" kern="100" baseline="0" dirty="0">
                <a:cs typeface="B Nazanin" panose="00000400000000000000" pitchFamily="2" charset="-78"/>
              </a:rPr>
              <a:t>.   </a:t>
            </a:r>
            <a:endParaRPr lang="en-US" sz="240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BA69B8C1-6EEA-FF62-44D8-8BDD07C8B27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042303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87" r="1682" b="48755"/>
          <a:stretch/>
        </p:blipFill>
        <p:spPr bwMode="auto">
          <a:xfrm>
            <a:off x="2783632" y="116632"/>
            <a:ext cx="6940924" cy="650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Footer Placeholder 1">
            <a:extLst>
              <a:ext uri="{FF2B5EF4-FFF2-40B4-BE49-F238E27FC236}">
                <a16:creationId xmlns:a16="http://schemas.microsoft.com/office/drawing/2014/main" id="{C9F6C639-9E94-6CD6-BDEC-D057BEE3F83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49512248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03E0-6D51-4AC8-E151-B7C49A98E463}"/>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قانون  </a:t>
            </a:r>
          </a:p>
        </p:txBody>
      </p:sp>
      <p:sp>
        <p:nvSpPr>
          <p:cNvPr id="3" name="Text Placeholder 2">
            <a:extLst>
              <a:ext uri="{FF2B5EF4-FFF2-40B4-BE49-F238E27FC236}">
                <a16:creationId xmlns:a16="http://schemas.microsoft.com/office/drawing/2014/main" id="{8FDA634C-4CD6-8943-3605-4AA776AEBA45}"/>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روشهای تعیین مرگ از نظر قانون:</a:t>
            </a:r>
          </a:p>
          <a:p>
            <a:pPr marL="4114800" lvl="8" indent="-457200">
              <a:buFont typeface="+mj-lt"/>
              <a:buAutoNum type="arabicPeriod"/>
            </a:pPr>
            <a:r>
              <a:rPr lang="fa-IR" sz="2200" i="0" u="none" strike="noStrike" kern="100" baseline="0" dirty="0">
                <a:cs typeface="B Nazanin" panose="00000400000000000000" pitchFamily="2" charset="-78"/>
              </a:rPr>
              <a:t>ارائه معیارهای مرگ</a:t>
            </a:r>
          </a:p>
          <a:p>
            <a:pPr marL="4114800" lvl="8" indent="-457200">
              <a:buFont typeface="+mj-lt"/>
              <a:buAutoNum type="arabicPeriod"/>
            </a:pPr>
            <a:r>
              <a:rPr lang="fa-IR" sz="2200" i="0" u="none" strike="noStrike" kern="100" baseline="0" dirty="0">
                <a:cs typeface="B Nazanin" panose="00000400000000000000" pitchFamily="2" charset="-78"/>
              </a:rPr>
              <a:t>فرایند تشخیص مرگ</a:t>
            </a:r>
            <a:endParaRPr lang="fa-IR" sz="2400" i="0" u="none" strike="noStrike" kern="100" baseline="0" dirty="0">
              <a:cs typeface="B Nazanin" panose="00000400000000000000" pitchFamily="2" charset="-78"/>
            </a:endParaRPr>
          </a:p>
          <a:p>
            <a:pPr marR="0" lvl="0" rtl="1">
              <a:buFont typeface="Wingdings" panose="05000000000000000000" pitchFamily="2" charset="2"/>
              <a:buChar char="q"/>
            </a:pPr>
            <a:r>
              <a:rPr lang="fa-IR" sz="2400" i="0" u="none" strike="noStrike" kern="100" baseline="0" dirty="0">
                <a:cs typeface="B Nazanin" panose="00000400000000000000" pitchFamily="2" charset="-78"/>
              </a:rPr>
              <a:t> </a:t>
            </a:r>
            <a:r>
              <a:rPr lang="fa-IR" sz="2400" b="1" i="0" u="none" strike="noStrike" kern="100" baseline="0" dirty="0">
                <a:solidFill>
                  <a:srgbClr val="FF0000"/>
                </a:solidFill>
                <a:cs typeface="B Nazanin" panose="00000400000000000000" pitchFamily="2" charset="-78"/>
              </a:rPr>
              <a:t>معیارهای قانونی تشخیص مرگ:</a:t>
            </a:r>
          </a:p>
          <a:p>
            <a:pPr marL="1371600" lvl="2" indent="-457200">
              <a:buFont typeface="+mj-lt"/>
              <a:buAutoNum type="arabicPeriod"/>
            </a:pPr>
            <a:r>
              <a:rPr lang="fa-IR" sz="2400" i="0" u="none" strike="noStrike" kern="100" baseline="0" dirty="0">
                <a:cs typeface="B Compset" panose="00000400000000000000" pitchFamily="2" charset="-78"/>
              </a:rPr>
              <a:t>مرگ  </a:t>
            </a:r>
            <a:r>
              <a:rPr lang="fa-IR" sz="2400" i="0" u="none" strike="noStrike" kern="100" baseline="0" dirty="0" err="1">
                <a:cs typeface="B Compset" panose="00000400000000000000" pitchFamily="2" charset="-78"/>
              </a:rPr>
              <a:t>هنگامي</a:t>
            </a:r>
            <a:r>
              <a:rPr lang="fa-IR" sz="2400" i="0" u="none" strike="noStrike" kern="100" baseline="0" dirty="0">
                <a:cs typeface="B Compset" panose="00000400000000000000" pitchFamily="2" charset="-78"/>
              </a:rPr>
              <a:t> رخ </a:t>
            </a:r>
            <a:r>
              <a:rPr lang="fa-IR" sz="2400" i="0" u="none" strike="noStrike" kern="100" baseline="0" dirty="0" err="1">
                <a:cs typeface="B Compset" panose="00000400000000000000" pitchFamily="2" charset="-78"/>
              </a:rPr>
              <a:t>مي‌دهد</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كه</a:t>
            </a:r>
            <a:r>
              <a:rPr lang="fa-IR" sz="2400" i="0" u="none" strike="noStrike" kern="100" baseline="0" dirty="0">
                <a:cs typeface="B Compset" panose="00000400000000000000" pitchFamily="2" charset="-78"/>
              </a:rPr>
              <a:t> توقف  بــي بازگشت </a:t>
            </a:r>
            <a:r>
              <a:rPr lang="fa-IR" sz="2400" i="0" u="none" strike="noStrike" kern="100" baseline="0" dirty="0" err="1">
                <a:cs typeface="B Compset" panose="00000400000000000000" pitchFamily="2" charset="-78"/>
              </a:rPr>
              <a:t>عملكرد</a:t>
            </a:r>
            <a:r>
              <a:rPr lang="fa-IR" sz="2400" i="0" u="none" strike="noStrike" kern="100" baseline="0" dirty="0">
                <a:cs typeface="B Compset" panose="00000400000000000000" pitchFamily="2" charset="-78"/>
              </a:rPr>
              <a:t> </a:t>
            </a:r>
            <a:r>
              <a:rPr lang="fa-IR" sz="2400" i="0" u="none" strike="noStrike" kern="100" baseline="0" dirty="0">
                <a:solidFill>
                  <a:srgbClr val="FF0000"/>
                </a:solidFill>
                <a:cs typeface="B Compset" panose="00000400000000000000" pitchFamily="2" charset="-78"/>
              </a:rPr>
              <a:t>قلب و </a:t>
            </a:r>
            <a:r>
              <a:rPr lang="fa-IR" sz="2400" i="0" u="none" strike="noStrike" kern="100" baseline="0" dirty="0" err="1">
                <a:solidFill>
                  <a:srgbClr val="FF0000"/>
                </a:solidFill>
                <a:cs typeface="B Compset" panose="00000400000000000000" pitchFamily="2" charset="-78"/>
              </a:rPr>
              <a:t>يا</a:t>
            </a:r>
            <a:r>
              <a:rPr lang="fa-IR" sz="2400" i="0" u="none" strike="noStrike" kern="100" baseline="0" dirty="0">
                <a:solidFill>
                  <a:srgbClr val="FF0000"/>
                </a:solidFill>
                <a:cs typeface="B Compset" panose="00000400000000000000" pitchFamily="2" charset="-78"/>
              </a:rPr>
              <a:t> تنفس </a:t>
            </a:r>
            <a:r>
              <a:rPr lang="fa-IR" sz="2400" i="0" u="none" strike="noStrike" kern="100" baseline="0" dirty="0">
                <a:cs typeface="B Compset" panose="00000400000000000000" pitchFamily="2" charset="-78"/>
              </a:rPr>
              <a:t>رخ داده باشد</a:t>
            </a:r>
            <a:r>
              <a:rPr lang="fa-IR" sz="2400" i="0" u="none" strike="noStrike" kern="100" baseline="0" dirty="0">
                <a:cs typeface="B Nazanin" panose="00000400000000000000" pitchFamily="2" charset="-78"/>
              </a:rPr>
              <a:t>،</a:t>
            </a:r>
          </a:p>
          <a:p>
            <a:pPr marL="1371600" lvl="2" indent="-457200">
              <a:buFont typeface="+mj-lt"/>
              <a:buAutoNum type="arabicPeriod"/>
            </a:pPr>
            <a:r>
              <a:rPr lang="fa-IR" sz="2400" i="0" u="none" strike="noStrike" kern="100" baseline="0" dirty="0">
                <a:cs typeface="B Nazanin" panose="00000400000000000000" pitchFamily="2" charset="-78"/>
              </a:rPr>
              <a:t>مرگ در صورت </a:t>
            </a:r>
            <a:r>
              <a:rPr lang="fa-IR" sz="2400" i="0" u="none" strike="noStrike" kern="100" baseline="0" dirty="0">
                <a:cs typeface="B Compset" panose="00000400000000000000" pitchFamily="2" charset="-78"/>
              </a:rPr>
              <a:t>توقف </a:t>
            </a:r>
            <a:r>
              <a:rPr lang="fa-IR" sz="2400" i="0" u="none" strike="noStrike" kern="100" baseline="0" dirty="0" err="1">
                <a:cs typeface="B Compset" panose="00000400000000000000" pitchFamily="2" charset="-78"/>
              </a:rPr>
              <a:t>غيرقابل</a:t>
            </a:r>
            <a:r>
              <a:rPr lang="fa-IR" sz="2400" i="0" u="none" strike="noStrike" kern="100" baseline="0" dirty="0">
                <a:cs typeface="B Compset" panose="00000400000000000000" pitchFamily="2" charset="-78"/>
              </a:rPr>
              <a:t> بازگشت </a:t>
            </a:r>
            <a:r>
              <a:rPr lang="fa-IR" sz="2400" i="0" u="none" strike="noStrike" kern="100" baseline="0" dirty="0" err="1">
                <a:solidFill>
                  <a:srgbClr val="FF0000"/>
                </a:solidFill>
                <a:cs typeface="B Compset" panose="00000400000000000000" pitchFamily="2" charset="-78"/>
              </a:rPr>
              <a:t>تمامي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عملكرد</a:t>
            </a:r>
            <a:r>
              <a:rPr lang="fa-IR" sz="2400" i="0" u="none" strike="noStrike" kern="100" baseline="0" dirty="0">
                <a:solidFill>
                  <a:srgbClr val="FF0000"/>
                </a:solidFill>
                <a:cs typeface="B Compset" panose="00000400000000000000" pitchFamily="2" charset="-78"/>
              </a:rPr>
              <a:t> مغز</a:t>
            </a:r>
            <a:r>
              <a:rPr lang="fa-IR" sz="2400" i="0" u="none" strike="noStrike" kern="100" baseline="0" dirty="0">
                <a:cs typeface="B Nazanin" panose="00000400000000000000" pitchFamily="2" charset="-78"/>
              </a:rPr>
              <a:t>، واقع  </a:t>
            </a:r>
            <a:r>
              <a:rPr lang="fa-IR" sz="2400" i="0" u="none" strike="noStrike" kern="100" baseline="0" dirty="0" err="1">
                <a:cs typeface="B Nazanin" panose="00000400000000000000" pitchFamily="2" charset="-78"/>
              </a:rPr>
              <a:t>ميشود</a:t>
            </a:r>
            <a:r>
              <a:rPr lang="fa-IR" sz="2400" i="0" u="none" strike="noStrike" kern="100" baseline="0" dirty="0">
                <a:cs typeface="B Nazanin" panose="00000400000000000000" pitchFamily="2" charset="-78"/>
              </a:rPr>
              <a:t>. </a:t>
            </a:r>
          </a:p>
          <a:p>
            <a:pPr lvl="2"/>
            <a:endParaRPr lang="fa-IR" sz="2400" i="0" u="none" strike="noStrike" kern="100" baseline="0" dirty="0">
              <a:cs typeface="B Nazanin" panose="00000400000000000000" pitchFamily="2" charset="-78"/>
            </a:endParaRPr>
          </a:p>
          <a:p>
            <a:pPr marR="0" lvl="0" rtl="1"/>
            <a:r>
              <a:rPr lang="fa-IR" sz="2400" i="0" u="none" strike="noStrike" kern="100" baseline="0" dirty="0" err="1">
                <a:solidFill>
                  <a:srgbClr val="FF0000"/>
                </a:solidFill>
                <a:cs typeface="B Compset" panose="00000400000000000000" pitchFamily="2" charset="-78"/>
              </a:rPr>
              <a:t>پزشكان</a:t>
            </a:r>
            <a:r>
              <a:rPr lang="fa-IR" sz="2400" i="0" u="none" strike="noStrike" kern="100" baseline="0" dirty="0">
                <a:solidFill>
                  <a:srgbClr val="FF0000"/>
                </a:solidFill>
                <a:cs typeface="B Compset" panose="00000400000000000000" pitchFamily="2" charset="-78"/>
              </a:rPr>
              <a:t> هستند </a:t>
            </a:r>
            <a:r>
              <a:rPr lang="fa-IR" sz="2400" i="0" u="none" strike="noStrike" kern="100" baseline="0" dirty="0" err="1">
                <a:solidFill>
                  <a:srgbClr val="FF0000"/>
                </a:solidFill>
                <a:cs typeface="B Nazanin" panose="00000400000000000000" pitchFamily="2" charset="-78"/>
              </a:rPr>
              <a:t>كه</a:t>
            </a:r>
            <a:r>
              <a:rPr lang="fa-IR" sz="2400" i="0" u="none" strike="noStrike" kern="100" baseline="0" dirty="0">
                <a:solidFill>
                  <a:srgbClr val="FF0000"/>
                </a:solidFill>
                <a:cs typeface="B Nazanin" panose="00000400000000000000" pitchFamily="2" charset="-78"/>
              </a:rPr>
              <a:t> تعیین می کنند </a:t>
            </a:r>
            <a:r>
              <a:rPr lang="fa-IR" sz="2400" i="0" u="none" strike="noStrike" kern="100" baseline="0" dirty="0" err="1">
                <a:cs typeface="B Nazanin" panose="00000400000000000000" pitchFamily="2" charset="-78"/>
              </a:rPr>
              <a:t>آيا</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معيارهاي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قانوني</a:t>
            </a:r>
            <a:r>
              <a:rPr lang="fa-IR" sz="2400" i="0" u="none" strike="noStrike" kern="100" baseline="0" dirty="0">
                <a:cs typeface="B Nazanin" panose="00000400000000000000" pitchFamily="2" charset="-78"/>
              </a:rPr>
              <a:t> مرگ وجود دارند </a:t>
            </a:r>
            <a:r>
              <a:rPr lang="fa-IR" sz="2400" i="0" u="none" strike="noStrike" kern="100" baseline="0" dirty="0" err="1">
                <a:cs typeface="B Nazanin" panose="00000400000000000000" pitchFamily="2" charset="-78"/>
              </a:rPr>
              <a:t>يا</a:t>
            </a:r>
            <a:r>
              <a:rPr lang="fa-IR" sz="2400" i="0" u="none" strike="noStrike" kern="100" baseline="0" dirty="0">
                <a:cs typeface="B Nazanin" panose="00000400000000000000" pitchFamily="2" charset="-78"/>
              </a:rPr>
              <a:t> نه. </a:t>
            </a:r>
          </a:p>
        </p:txBody>
      </p:sp>
      <p:sp>
        <p:nvSpPr>
          <p:cNvPr id="4" name="Footer Placeholder 3">
            <a:extLst>
              <a:ext uri="{FF2B5EF4-FFF2-40B4-BE49-F238E27FC236}">
                <a16:creationId xmlns:a16="http://schemas.microsoft.com/office/drawing/2014/main" id="{1DE06661-D634-0D73-C083-FC571912156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38037682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46ED-E9AA-2A63-DCC6-E167E2B23304}"/>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قانون  </a:t>
            </a:r>
          </a:p>
        </p:txBody>
      </p:sp>
      <p:sp>
        <p:nvSpPr>
          <p:cNvPr id="3" name="Text Placeholder 2">
            <a:extLst>
              <a:ext uri="{FF2B5EF4-FFF2-40B4-BE49-F238E27FC236}">
                <a16:creationId xmlns:a16="http://schemas.microsoft.com/office/drawing/2014/main" id="{393E642B-C472-48DD-2425-BE081B8BC34F}"/>
              </a:ext>
            </a:extLst>
          </p:cNvPr>
          <p:cNvSpPr>
            <a:spLocks noGrp="1"/>
          </p:cNvSpPr>
          <p:nvPr>
            <p:ph type="body" idx="1"/>
          </p:nvPr>
        </p:nvSpPr>
        <p:spPr/>
        <p:txBody>
          <a:bodyPr>
            <a:normAutofit/>
          </a:bodyPr>
          <a:lstStyle/>
          <a:p>
            <a:pPr marR="0" lvl="0" rtl="1"/>
            <a:r>
              <a:rPr lang="fa-IR" sz="2400" i="0" u="none" strike="noStrike" kern="100" baseline="0" dirty="0" err="1">
                <a:cs typeface="B Nazanin" panose="00000400000000000000" pitchFamily="2" charset="-78"/>
              </a:rPr>
              <a:t>هنگامي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مرگ براساس </a:t>
            </a:r>
            <a:r>
              <a:rPr lang="fa-IR" sz="2400" i="0" u="none" strike="noStrike" kern="100" baseline="0" dirty="0" err="1">
                <a:solidFill>
                  <a:srgbClr val="FF0000"/>
                </a:solidFill>
                <a:cs typeface="B Nazanin" panose="00000400000000000000" pitchFamily="2" charset="-78"/>
              </a:rPr>
              <a:t>معيارهاي</a:t>
            </a:r>
            <a:r>
              <a:rPr lang="fa-IR" sz="2400" i="0" u="none" strike="noStrike" kern="100" baseline="0" dirty="0">
                <a:solidFill>
                  <a:srgbClr val="FF0000"/>
                </a:solidFill>
                <a:cs typeface="B Nazanin" panose="00000400000000000000" pitchFamily="2" charset="-78"/>
              </a:rPr>
              <a:t> عصب </a:t>
            </a:r>
            <a:r>
              <a:rPr lang="fa-IR" sz="2400" i="0" u="none" strike="noStrike" kern="100" baseline="0" dirty="0" err="1">
                <a:solidFill>
                  <a:srgbClr val="FF0000"/>
                </a:solidFill>
                <a:cs typeface="B Nazanin" panose="00000400000000000000" pitchFamily="2" charset="-78"/>
              </a:rPr>
              <a:t>شناختي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cs typeface="B Nazanin" panose="00000400000000000000" pitchFamily="2" charset="-78"/>
              </a:rPr>
              <a:t>تعيين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شود،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ارزيابي</a:t>
            </a:r>
            <a:r>
              <a:rPr lang="fa-IR" sz="2400" i="0" u="none" strike="noStrike" kern="100" baseline="0" dirty="0">
                <a:cs typeface="B Nazanin" panose="00000400000000000000" pitchFamily="2" charset="-78"/>
              </a:rPr>
              <a:t> از </a:t>
            </a:r>
            <a:r>
              <a:rPr lang="fa-IR" sz="2400" i="0" u="none" strike="noStrike" kern="100" baseline="0" dirty="0">
                <a:solidFill>
                  <a:srgbClr val="FF0000"/>
                </a:solidFill>
                <a:cs typeface="B Nazanin" panose="00000400000000000000" pitchFamily="2" charset="-78"/>
              </a:rPr>
              <a:t>نظر </a:t>
            </a:r>
            <a:r>
              <a:rPr lang="fa-IR" sz="2400" i="0" u="none" strike="noStrike" kern="100" baseline="0" dirty="0" err="1">
                <a:solidFill>
                  <a:srgbClr val="FF0000"/>
                </a:solidFill>
                <a:cs typeface="B Nazanin" panose="00000400000000000000" pitchFamily="2" charset="-78"/>
              </a:rPr>
              <a:t>قانوني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Nazanin" panose="00000400000000000000" pitchFamily="2" charset="-78"/>
              </a:rPr>
              <a:t>تعيين</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Nazanin" panose="00000400000000000000" pitchFamily="2" charset="-78"/>
              </a:rPr>
              <a:t>كننده</a:t>
            </a:r>
            <a:r>
              <a:rPr lang="fa-IR" sz="2400" i="0" u="none" strike="noStrike" kern="100" baseline="0" dirty="0">
                <a:solidFill>
                  <a:srgbClr val="FF0000"/>
                </a:solidFill>
                <a:cs typeface="B Nazanin" panose="00000400000000000000" pitchFamily="2" charset="-78"/>
              </a:rPr>
              <a:t> است</a:t>
            </a:r>
            <a:r>
              <a:rPr lang="fa-IR" sz="2400" i="0" u="none" strike="noStrike" kern="100" baseline="0" dirty="0">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حتي</a:t>
            </a:r>
            <a:r>
              <a:rPr lang="fa-IR" sz="2400" b="1" i="0" u="none" strike="noStrike" kern="100" baseline="0" dirty="0">
                <a:solidFill>
                  <a:srgbClr val="FF0000"/>
                </a:solidFill>
                <a:cs typeface="B Nazanin" panose="00000400000000000000" pitchFamily="2" charset="-78"/>
              </a:rPr>
              <a:t> اگر </a:t>
            </a:r>
            <a:r>
              <a:rPr lang="fa-IR" sz="2400" i="0" u="none" strike="noStrike" kern="100" baseline="0" dirty="0" err="1">
                <a:cs typeface="B Nazanin" panose="00000400000000000000" pitchFamily="2" charset="-78"/>
              </a:rPr>
              <a:t>ديگر</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معيارهاي</a:t>
            </a:r>
            <a:r>
              <a:rPr lang="fa-IR" sz="2400" i="0" u="none" strike="noStrike" kern="100" baseline="0" dirty="0">
                <a:cs typeface="B Nazanin" panose="00000400000000000000" pitchFamily="2" charset="-78"/>
              </a:rPr>
              <a:t> مرتبط با توقف </a:t>
            </a:r>
            <a:r>
              <a:rPr lang="fa-IR" sz="2400" i="0" u="none" strike="noStrike" kern="100" baseline="0" dirty="0">
                <a:solidFill>
                  <a:srgbClr val="FF0000"/>
                </a:solidFill>
                <a:cs typeface="B Nazanin" panose="00000400000000000000" pitchFamily="2" charset="-78"/>
              </a:rPr>
              <a:t>ضربان قلب و تنفس</a:t>
            </a:r>
            <a:r>
              <a:rPr lang="fa-IR" sz="2400" i="0" u="none" strike="noStrike" kern="100" baseline="0" dirty="0">
                <a:cs typeface="B Nazanin" panose="00000400000000000000" pitchFamily="2" charset="-78"/>
              </a:rPr>
              <a:t>، </a:t>
            </a:r>
            <a:r>
              <a:rPr lang="fa-IR" sz="2400" i="0" u="none" strike="noStrike" kern="100" baseline="0" dirty="0">
                <a:cs typeface="B Compset" panose="00000400000000000000" pitchFamily="2" charset="-78"/>
              </a:rPr>
              <a:t>به نحو </a:t>
            </a:r>
            <a:r>
              <a:rPr lang="fa-IR" sz="2400" i="0" u="none" strike="noStrike" kern="100" baseline="0" dirty="0" err="1">
                <a:cs typeface="B Compset" panose="00000400000000000000" pitchFamily="2" charset="-78"/>
              </a:rPr>
              <a:t>مصنوعي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براي</a:t>
            </a:r>
            <a:r>
              <a:rPr lang="fa-IR" sz="2400" i="0" u="none" strike="noStrike" kern="100" baseline="0" dirty="0">
                <a:cs typeface="B Nazanin" panose="00000400000000000000" pitchFamily="2" charset="-78"/>
              </a:rPr>
              <a:t> مثال، </a:t>
            </a:r>
            <a:r>
              <a:rPr lang="fa-IR" sz="2400" i="0" u="none" strike="noStrike" kern="100" baseline="0" dirty="0" err="1">
                <a:cs typeface="B Nazanin" panose="00000400000000000000" pitchFamily="2" charset="-78"/>
              </a:rPr>
              <a:t>براي</a:t>
            </a:r>
            <a:r>
              <a:rPr lang="fa-IR" sz="2400" i="0" u="none" strike="noStrike" kern="100" baseline="0" dirty="0">
                <a:cs typeface="B Nazanin" panose="00000400000000000000" pitchFamily="2" charset="-78"/>
              </a:rPr>
              <a:t> نگه </a:t>
            </a:r>
            <a:r>
              <a:rPr lang="fa-IR" sz="2400" i="0" u="none" strike="noStrike" kern="100" baseline="0" dirty="0" err="1">
                <a:cs typeface="B Nazanin" panose="00000400000000000000" pitchFamily="2" charset="-78"/>
              </a:rPr>
              <a:t>داري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اعضاي</a:t>
            </a:r>
            <a:r>
              <a:rPr lang="fa-IR" sz="2400" i="0" u="none" strike="noStrike" kern="100" baseline="0" dirty="0">
                <a:cs typeface="B Nazanin" panose="00000400000000000000" pitchFamily="2" charset="-78"/>
              </a:rPr>
              <a:t> قابل پيوند)، </a:t>
            </a:r>
            <a:r>
              <a:rPr lang="fa-IR" sz="2400" i="0" u="none" strike="noStrike" kern="100" baseline="0" dirty="0" err="1">
                <a:cs typeface="B Nazanin" panose="00000400000000000000" pitchFamily="2" charset="-78"/>
              </a:rPr>
              <a:t>تأمين</a:t>
            </a:r>
            <a:r>
              <a:rPr lang="fa-IR" sz="2400" i="0" u="none" strike="noStrike" kern="100" baseline="0" dirty="0">
                <a:cs typeface="B Nazanin" panose="00000400000000000000" pitchFamily="2" charset="-78"/>
              </a:rPr>
              <a:t> نشده باشند. ( یعنی از نظر قانون مرگ مغزی کافی است).</a:t>
            </a:r>
          </a:p>
          <a:p>
            <a:pPr marR="0" lvl="0" rtl="1"/>
            <a:endParaRPr lang="fa-IR" sz="2400" i="0" u="none" strike="noStrike" kern="100" baseline="0" dirty="0">
              <a:cs typeface="B Nazanin" panose="00000400000000000000" pitchFamily="2" charset="-78"/>
            </a:endParaRPr>
          </a:p>
          <a:p>
            <a:pPr>
              <a:buFont typeface="Wingdings" panose="05000000000000000000" pitchFamily="2" charset="2"/>
              <a:buChar char="q"/>
            </a:pPr>
            <a:r>
              <a:rPr lang="fa-IR" sz="2400" b="1" i="0" u="none" strike="noStrike" kern="100" baseline="0" dirty="0">
                <a:solidFill>
                  <a:srgbClr val="FF0000"/>
                </a:solidFill>
                <a:cs typeface="B Nazanin" panose="00000400000000000000" pitchFamily="2" charset="-78"/>
              </a:rPr>
              <a:t> فرایند قانونی تشخیص مرگ:</a:t>
            </a:r>
          </a:p>
          <a:p>
            <a:pPr lvl="1"/>
            <a:r>
              <a:rPr lang="fa-IR" sz="2400" i="0" u="none" strike="noStrike" kern="100" baseline="0" dirty="0">
                <a:cs typeface="B Nazanin" panose="00000400000000000000" pitchFamily="2" charset="-78"/>
              </a:rPr>
              <a:t>قانون </a:t>
            </a:r>
            <a:r>
              <a:rPr lang="fa-IR" sz="2400" i="0" u="none" strike="noStrike" kern="100" baseline="0" dirty="0" err="1">
                <a:cs typeface="B Nazanin" panose="00000400000000000000" pitchFamily="2" charset="-78"/>
              </a:rPr>
              <a:t>معيارهايي</a:t>
            </a:r>
            <a:r>
              <a:rPr lang="fa-IR" sz="2400" i="0" u="none" strike="noStrike" kern="100" baseline="0" dirty="0">
                <a:cs typeface="B Nazanin" panose="00000400000000000000" pitchFamily="2" charset="-78"/>
              </a:rPr>
              <a:t> را </a:t>
            </a:r>
            <a:r>
              <a:rPr lang="fa-IR" sz="2400" i="0" u="none" strike="noStrike" kern="100" baseline="0" dirty="0" err="1">
                <a:cs typeface="B Nazanin" panose="00000400000000000000" pitchFamily="2" charset="-78"/>
              </a:rPr>
              <a:t>براي</a:t>
            </a:r>
            <a:r>
              <a:rPr lang="fa-IR" sz="2400" i="0" u="none" strike="noStrike" kern="100" baseline="0" dirty="0">
                <a:cs typeface="B Nazanin" panose="00000400000000000000" pitchFamily="2" charset="-78"/>
              </a:rPr>
              <a:t> مرگ </a:t>
            </a:r>
            <a:r>
              <a:rPr lang="fa-IR" sz="2400" i="0" u="none" strike="noStrike" kern="100" baseline="0" dirty="0" err="1">
                <a:cs typeface="B Nazanin" panose="00000400000000000000" pitchFamily="2" charset="-78"/>
              </a:rPr>
              <a:t>تعيين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نكرده</a:t>
            </a:r>
            <a:r>
              <a:rPr lang="fa-IR" sz="2400" i="0" u="none" strike="noStrike" kern="100" baseline="0" dirty="0">
                <a:cs typeface="B Nazanin" panose="00000400000000000000" pitchFamily="2" charset="-78"/>
              </a:rPr>
              <a:t> </a:t>
            </a:r>
            <a:r>
              <a:rPr lang="fa-IR" sz="2400" i="0" u="none" strike="noStrike" kern="100" baseline="0" dirty="0" err="1">
                <a:cs typeface="B Compset" panose="00000400000000000000" pitchFamily="2" charset="-78"/>
              </a:rPr>
              <a:t>بلكه</a:t>
            </a:r>
            <a:r>
              <a:rPr lang="fa-IR" sz="2400" i="0" u="none" strike="noStrike" kern="100" baseline="0" dirty="0">
                <a:cs typeface="B Compset" panose="00000400000000000000" pitchFamily="2" charset="-78"/>
              </a:rPr>
              <a:t> تنها </a:t>
            </a:r>
            <a:r>
              <a:rPr lang="fa-IR" sz="2400" i="0" u="none" strike="noStrike" kern="100" baseline="0" dirty="0" err="1">
                <a:solidFill>
                  <a:srgbClr val="FF0000"/>
                </a:solidFill>
                <a:cs typeface="B Compset" panose="00000400000000000000" pitchFamily="2" charset="-78"/>
              </a:rPr>
              <a:t>فرآيند</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تشخيص</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آن را </a:t>
            </a:r>
            <a:r>
              <a:rPr lang="fa-IR" sz="2400" i="0" u="none" strike="noStrike" kern="100" baseline="0" dirty="0" err="1">
                <a:cs typeface="B Nazanin" panose="00000400000000000000" pitchFamily="2" charset="-78"/>
              </a:rPr>
              <a:t>معين</a:t>
            </a:r>
            <a:r>
              <a:rPr lang="fa-IR" sz="2400" i="0" u="none" strike="noStrike" kern="100" baseline="0" dirty="0">
                <a:cs typeface="B Nazanin" panose="00000400000000000000" pitchFamily="2" charset="-78"/>
              </a:rPr>
              <a:t> نموده است.</a:t>
            </a:r>
            <a:r>
              <a:rPr lang="fa-IR" sz="2400" kern="100" dirty="0"/>
              <a:t> </a:t>
            </a:r>
          </a:p>
          <a:p>
            <a:pPr lvl="1"/>
            <a:r>
              <a:rPr lang="fa-IR" sz="2400" i="0" u="none" strike="noStrike" kern="100" baseline="0" dirty="0" err="1">
                <a:cs typeface="B Nazanin" panose="00000400000000000000" pitchFamily="2" charset="-78"/>
              </a:rPr>
              <a:t>براي</a:t>
            </a:r>
            <a:r>
              <a:rPr lang="fa-IR" sz="2400" i="0" u="none" strike="noStrike" kern="100" baseline="0" dirty="0">
                <a:cs typeface="B Nazanin" panose="00000400000000000000" pitchFamily="2" charset="-78"/>
              </a:rPr>
              <a:t> مثال:</a:t>
            </a:r>
          </a:p>
          <a:p>
            <a:pPr marL="457200" lvl="1" indent="0">
              <a:buNone/>
            </a:pPr>
            <a:r>
              <a:rPr lang="fa-IR" sz="2400" i="0" u="none" strike="noStrike" kern="100" baseline="0" dirty="0">
                <a:cs typeface="B Nazanin" panose="00000400000000000000" pitchFamily="2" charset="-78"/>
              </a:rPr>
              <a:t>در </a:t>
            </a:r>
            <a:r>
              <a:rPr lang="fa-IR" sz="2400" i="0" u="none" strike="noStrike" kern="100" baseline="0" dirty="0" err="1">
                <a:cs typeface="B Nazanin" panose="00000400000000000000" pitchFamily="2" charset="-78"/>
              </a:rPr>
              <a:t>كانادا</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قوانين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انتاريو</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چنين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گويند</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a:latin typeface="Calibri" panose="020F0502020204030204" pitchFamily="34" charset="0"/>
                <a:cs typeface="B Nazanin" panose="00000400000000000000" pitchFamily="2" charset="-78"/>
              </a:rPr>
              <a:t>"</a:t>
            </a:r>
            <a:r>
              <a:rPr lang="fa-IR" sz="2400" i="0" u="none" strike="noStrike" kern="100" baseline="0" dirty="0" err="1">
                <a:latin typeface="Calibri" panose="020F0502020204030204" pitchFamily="34" charset="0"/>
                <a:cs typeface="B Nazanin" panose="00000400000000000000" pitchFamily="2" charset="-78"/>
              </a:rPr>
              <a:t>براي</a:t>
            </a:r>
            <a:r>
              <a:rPr lang="fa-IR" sz="2400" i="0" u="none" strike="noStrike" kern="100" baseline="0" dirty="0">
                <a:latin typeface="Calibri" panose="020F0502020204030204" pitchFamily="34" charset="0"/>
                <a:cs typeface="B Nazanin" panose="00000400000000000000" pitchFamily="2" charset="-78"/>
              </a:rPr>
              <a:t> هدف پيوند عضو بعد از مرگ، </a:t>
            </a:r>
            <a:r>
              <a:rPr lang="fa-IR" sz="2400" i="0" u="none" strike="noStrike" kern="100" baseline="0" dirty="0" err="1">
                <a:latin typeface="Calibri" panose="020F0502020204030204" pitchFamily="34" charset="0"/>
                <a:cs typeface="B Nazanin" panose="00000400000000000000" pitchFamily="2" charset="-78"/>
              </a:rPr>
              <a:t>واقعيت</a:t>
            </a:r>
            <a:r>
              <a:rPr lang="fa-IR" sz="2400" i="0" u="none" strike="noStrike" kern="100" baseline="0" dirty="0">
                <a:latin typeface="Calibri" panose="020F0502020204030204" pitchFamily="34" charset="0"/>
                <a:cs typeface="B Nazanin" panose="00000400000000000000" pitchFamily="2" charset="-78"/>
              </a:rPr>
              <a:t> </a:t>
            </a:r>
            <a:r>
              <a:rPr lang="fa-IR" sz="2400" i="0" u="none" strike="noStrike" kern="100" baseline="0" dirty="0">
                <a:latin typeface="Calibri" panose="020F0502020204030204" pitchFamily="34" charset="0"/>
                <a:cs typeface="B Compset" panose="00000400000000000000" pitchFamily="2" charset="-78"/>
              </a:rPr>
              <a:t>مرگ </a:t>
            </a:r>
            <a:r>
              <a:rPr lang="fa-IR" sz="2400" i="0" u="none" strike="noStrike" kern="100" baseline="0" dirty="0" err="1">
                <a:latin typeface="Calibri" panose="020F0502020204030204" pitchFamily="34" charset="0"/>
                <a:cs typeface="B Compset" panose="00000400000000000000" pitchFamily="2" charset="-78"/>
              </a:rPr>
              <a:t>بايد</a:t>
            </a:r>
            <a:r>
              <a:rPr lang="fa-IR" sz="2400" i="0" u="none" strike="noStrike" kern="100" baseline="0" dirty="0">
                <a:latin typeface="Calibri" panose="020F0502020204030204" pitchFamily="34" charset="0"/>
                <a:cs typeface="B Compset" panose="00000400000000000000" pitchFamily="2" charset="-78"/>
              </a:rPr>
              <a:t> توسط </a:t>
            </a:r>
            <a:r>
              <a:rPr lang="fa-IR" sz="2400" i="0" u="none" strike="noStrike" kern="100" baseline="0" dirty="0">
                <a:solidFill>
                  <a:srgbClr val="FF0000"/>
                </a:solidFill>
                <a:latin typeface="Calibri" panose="020F0502020204030204" pitchFamily="34" charset="0"/>
                <a:cs typeface="B Compset" panose="00000400000000000000" pitchFamily="2" charset="-78"/>
              </a:rPr>
              <a:t>حداقل دو </a:t>
            </a:r>
            <a:r>
              <a:rPr lang="fa-IR" sz="2400" i="0" u="none" strike="noStrike" kern="100" baseline="0" dirty="0" err="1">
                <a:solidFill>
                  <a:srgbClr val="FF0000"/>
                </a:solidFill>
                <a:latin typeface="Calibri" panose="020F0502020204030204" pitchFamily="34" charset="0"/>
                <a:cs typeface="B Compset" panose="00000400000000000000" pitchFamily="2" charset="-78"/>
              </a:rPr>
              <a:t>پزشك</a:t>
            </a:r>
            <a:r>
              <a:rPr lang="fa-IR" sz="2400" i="0" u="none" strike="noStrike" kern="100" baseline="0" dirty="0">
                <a:latin typeface="Calibri" panose="020F0502020204030204" pitchFamily="34" charset="0"/>
                <a:cs typeface="B Nazanin" panose="00000400000000000000" pitchFamily="2" charset="-78"/>
              </a:rPr>
              <a:t>، براساس </a:t>
            </a:r>
            <a:r>
              <a:rPr lang="fa-IR" sz="2400" i="0" u="none" strike="noStrike" kern="100" baseline="0" dirty="0" err="1">
                <a:latin typeface="Calibri" panose="020F0502020204030204" pitchFamily="34" charset="0"/>
                <a:cs typeface="B Nazanin" panose="00000400000000000000" pitchFamily="2" charset="-78"/>
              </a:rPr>
              <a:t>عملكرد</a:t>
            </a:r>
            <a:r>
              <a:rPr lang="fa-IR" sz="2400" i="0" u="none" strike="noStrike" kern="100" baseline="0" dirty="0">
                <a:latin typeface="Calibri" panose="020F0502020204030204" pitchFamily="34" charset="0"/>
                <a:cs typeface="B Nazanin" panose="00000400000000000000" pitchFamily="2" charset="-78"/>
              </a:rPr>
              <a:t> </a:t>
            </a:r>
            <a:r>
              <a:rPr lang="fa-IR" sz="2400" i="0" u="none" strike="noStrike" kern="100" baseline="0" dirty="0" err="1">
                <a:latin typeface="Calibri" panose="020F0502020204030204" pitchFamily="34" charset="0"/>
                <a:cs typeface="B Nazanin" panose="00000400000000000000" pitchFamily="2" charset="-78"/>
              </a:rPr>
              <a:t>پزشكي</a:t>
            </a:r>
            <a:r>
              <a:rPr lang="fa-IR" sz="2400" i="0" u="none" strike="noStrike" kern="100" baseline="0" dirty="0">
                <a:latin typeface="Calibri" panose="020F0502020204030204" pitchFamily="34" charset="0"/>
                <a:cs typeface="B Nazanin" panose="00000400000000000000" pitchFamily="2" charset="-78"/>
              </a:rPr>
              <a:t> مورد قبول، </a:t>
            </a:r>
            <a:r>
              <a:rPr lang="fa-IR" sz="2400" i="0" u="none" strike="noStrike" kern="100" baseline="0" dirty="0" err="1">
                <a:latin typeface="Calibri" panose="020F0502020204030204" pitchFamily="34" charset="0"/>
                <a:cs typeface="B Nazanin" panose="00000400000000000000" pitchFamily="2" charset="-78"/>
              </a:rPr>
              <a:t>تشخيص</a:t>
            </a:r>
            <a:r>
              <a:rPr lang="fa-IR" sz="2400" i="0" u="none" strike="noStrike" kern="100" baseline="0" dirty="0">
                <a:latin typeface="Calibri" panose="020F0502020204030204" pitchFamily="34" charset="0"/>
                <a:cs typeface="B Nazanin" panose="00000400000000000000" pitchFamily="2" charset="-78"/>
              </a:rPr>
              <a:t> داده شده باشد</a:t>
            </a:r>
            <a:r>
              <a:rPr lang="fa-IR" sz="2400" i="0" u="none" strike="noStrike" kern="100" baseline="0" dirty="0">
                <a:latin typeface="Arial" panose="020B0604020202020204" pitchFamily="34" charset="0"/>
                <a:cs typeface="B Nazanin" panose="00000400000000000000" pitchFamily="2" charset="-78"/>
              </a:rPr>
              <a:t>".  </a:t>
            </a:r>
            <a:endParaRPr lang="en-US" sz="2400" i="0" u="none" strike="noStrike" kern="100" baseline="0" dirty="0">
              <a:latin typeface="Arial" panose="020B0604020202020204" pitchFamily="34" charset="0"/>
              <a:cs typeface="B Nazanin" panose="00000400000000000000" pitchFamily="2" charset="-78"/>
            </a:endParaRPr>
          </a:p>
        </p:txBody>
      </p:sp>
      <p:sp>
        <p:nvSpPr>
          <p:cNvPr id="4" name="Footer Placeholder 3">
            <a:extLst>
              <a:ext uri="{FF2B5EF4-FFF2-40B4-BE49-F238E27FC236}">
                <a16:creationId xmlns:a16="http://schemas.microsoft.com/office/drawing/2014/main" id="{2F3100BB-C43C-5070-4A3D-34C72B3A14D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0151405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A66B-6FE8-1E55-929A-82986C305208}"/>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قانون  </a:t>
            </a:r>
          </a:p>
        </p:txBody>
      </p:sp>
      <p:sp>
        <p:nvSpPr>
          <p:cNvPr id="3" name="Text Placeholder 2">
            <a:extLst>
              <a:ext uri="{FF2B5EF4-FFF2-40B4-BE49-F238E27FC236}">
                <a16:creationId xmlns:a16="http://schemas.microsoft.com/office/drawing/2014/main" id="{6F204AEF-9F3F-B2BC-B243-0E7DD087EAA0}"/>
              </a:ext>
            </a:extLst>
          </p:cNvPr>
          <p:cNvSpPr>
            <a:spLocks noGrp="1"/>
          </p:cNvSpPr>
          <p:nvPr>
            <p:ph type="body" idx="1"/>
          </p:nvPr>
        </p:nvSpPr>
        <p:spPr/>
        <p:txBody>
          <a:bodyPr>
            <a:normAutofit/>
          </a:bodyPr>
          <a:lstStyle/>
          <a:p>
            <a:r>
              <a:rPr lang="fa-IR" sz="2400" i="0" u="none" strike="noStrike" kern="100" baseline="0" dirty="0">
                <a:cs typeface="B Nazanin" panose="00000400000000000000" pitchFamily="2" charset="-78"/>
              </a:rPr>
              <a:t>در </a:t>
            </a:r>
            <a:r>
              <a:rPr lang="fa-IR" sz="2400" i="0" u="none" strike="noStrike" kern="100" baseline="0" dirty="0" err="1">
                <a:cs typeface="B Nazanin" panose="00000400000000000000" pitchFamily="2" charset="-78"/>
              </a:rPr>
              <a:t>بسياري</a:t>
            </a:r>
            <a:r>
              <a:rPr lang="fa-IR" sz="2400" i="0" u="none" strike="noStrike" kern="100" baseline="0" dirty="0">
                <a:cs typeface="B Nazanin" panose="00000400000000000000" pitchFamily="2" charset="-78"/>
              </a:rPr>
              <a:t> از </a:t>
            </a:r>
            <a:r>
              <a:rPr lang="fa-IR" sz="2400" i="0" u="none" strike="noStrike" kern="100" baseline="0" dirty="0" err="1">
                <a:cs typeface="B Nazanin" panose="00000400000000000000" pitchFamily="2" charset="-78"/>
              </a:rPr>
              <a:t>نظامهاي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قانونگذاري</a:t>
            </a:r>
            <a:r>
              <a:rPr lang="fa-IR" sz="2400" i="0" u="none" strike="noStrike" kern="100" baseline="0" dirty="0">
                <a:cs typeface="B Nazanin" panose="00000400000000000000" pitchFamily="2" charset="-78"/>
              </a:rPr>
              <a:t> جهان، </a:t>
            </a:r>
            <a:r>
              <a:rPr lang="fa-IR" sz="2400" i="0" u="none" strike="noStrike" kern="100" baseline="0" dirty="0" err="1">
                <a:cs typeface="B Nazanin" panose="00000400000000000000" pitchFamily="2" charset="-78"/>
              </a:rPr>
              <a:t>قوانيني</a:t>
            </a:r>
            <a:r>
              <a:rPr lang="fa-IR" sz="2400" i="0" u="none" strike="noStrike" kern="100" baseline="0" dirty="0">
                <a:cs typeface="B Nazanin" panose="00000400000000000000" pitchFamily="2" charset="-78"/>
              </a:rPr>
              <a:t> وجود دارند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kern="100" dirty="0" err="1"/>
              <a:t>جلوگيري</a:t>
            </a:r>
            <a:r>
              <a:rPr lang="fa-IR" sz="2400" kern="100" dirty="0"/>
              <a:t> </a:t>
            </a:r>
            <a:r>
              <a:rPr lang="fa-IR" sz="2400" kern="100" dirty="0" err="1"/>
              <a:t>مي</a:t>
            </a:r>
            <a:r>
              <a:rPr lang="fa-IR" sz="2400" kern="100" dirty="0"/>
              <a:t> </a:t>
            </a:r>
            <a:r>
              <a:rPr lang="fa-IR" sz="2400" kern="100" dirty="0" err="1"/>
              <a:t>كنند</a:t>
            </a:r>
            <a:r>
              <a:rPr lang="fa-IR" sz="2400" kern="100" dirty="0"/>
              <a:t> </a:t>
            </a:r>
            <a:r>
              <a:rPr lang="fa-IR" sz="2400" i="0" u="none" strike="noStrike" kern="100" baseline="0" dirty="0">
                <a:cs typeface="B Nazanin" panose="00000400000000000000" pitchFamily="2" charset="-78"/>
              </a:rPr>
              <a:t>از </a:t>
            </a:r>
            <a:r>
              <a:rPr lang="fa-IR" sz="2400" i="0" u="none" strike="noStrike" kern="100" baseline="0" dirty="0" err="1">
                <a:cs typeface="B Nazanin" panose="00000400000000000000" pitchFamily="2" charset="-78"/>
              </a:rPr>
              <a:t>ايجاد</a:t>
            </a:r>
            <a:r>
              <a:rPr lang="fa-IR" sz="2400" i="0" u="none" strike="noStrike" kern="100" baseline="0" dirty="0">
                <a:cs typeface="B Nazanin" panose="00000400000000000000" pitchFamily="2" charset="-78"/>
              </a:rPr>
              <a:t> </a:t>
            </a:r>
            <a:r>
              <a:rPr lang="fa-IR" sz="2400" i="0" u="none" strike="noStrike" kern="100" baseline="0" dirty="0">
                <a:solidFill>
                  <a:srgbClr val="FF0000"/>
                </a:solidFill>
                <a:cs typeface="B Compset" panose="00000400000000000000" pitchFamily="2" charset="-78"/>
              </a:rPr>
              <a:t>تعارض منافع</a:t>
            </a:r>
            <a:r>
              <a:rPr lang="fa-IR" sz="2400" i="0" u="none" strike="noStrike" kern="100" baseline="0" dirty="0">
                <a:cs typeface="B Nazanin" panose="00000400000000000000" pitchFamily="2" charset="-78"/>
              </a:rPr>
              <a:t> در هنگامی که یک پزشک </a:t>
            </a:r>
            <a:r>
              <a:rPr lang="fa-IR" sz="2400" i="0" u="none" strike="noStrike" kern="100" baseline="0" dirty="0" err="1">
                <a:cs typeface="B Nazanin" panose="00000400000000000000" pitchFamily="2" charset="-78"/>
              </a:rPr>
              <a:t>همز</a:t>
            </a:r>
            <a:r>
              <a:rPr lang="fa-IR" sz="2400" i="0" u="none" strike="noStrike" kern="100" baseline="0" dirty="0">
                <a:cs typeface="B Nazanin" panose="00000400000000000000" pitchFamily="2" charset="-78"/>
              </a:rPr>
              <a:t> مان </a:t>
            </a:r>
            <a:r>
              <a:rPr lang="fa-IR" sz="2400" i="0" u="none" strike="noStrike" kern="100" baseline="0" dirty="0">
                <a:solidFill>
                  <a:srgbClr val="FF0000"/>
                </a:solidFill>
                <a:cs typeface="B Nazanin" panose="00000400000000000000" pitchFamily="2" charset="-78"/>
              </a:rPr>
              <a:t>دو نقش </a:t>
            </a:r>
            <a:r>
              <a:rPr lang="fa-IR" sz="2400" i="0" u="none" strike="noStrike" kern="100" baseline="0" dirty="0">
                <a:cs typeface="B Nazanin" panose="00000400000000000000" pitchFamily="2" charset="-78"/>
              </a:rPr>
              <a:t>زیر را داشته باشد:</a:t>
            </a:r>
          </a:p>
          <a:p>
            <a:pPr marL="2286000" lvl="4" indent="-457200">
              <a:buFont typeface="+mj-lt"/>
              <a:buAutoNum type="arabicPeriod"/>
            </a:pPr>
            <a:r>
              <a:rPr lang="fa-IR" sz="2400" i="0" u="none" strike="noStrike" kern="100" baseline="0" dirty="0" err="1">
                <a:cs typeface="B Nazanin" panose="00000400000000000000" pitchFamily="2" charset="-78"/>
              </a:rPr>
              <a:t>تشخيص</a:t>
            </a:r>
            <a:r>
              <a:rPr lang="fa-IR" sz="2400" i="0" u="none" strike="noStrike" kern="100" baseline="0" dirty="0">
                <a:cs typeface="B Nazanin" panose="00000400000000000000" pitchFamily="2" charset="-78"/>
              </a:rPr>
              <a:t> مرگ توسط</a:t>
            </a:r>
          </a:p>
          <a:p>
            <a:pPr marL="2286000" lvl="4" indent="-457200">
              <a:buFont typeface="+mj-lt"/>
              <a:buAutoNum type="arabicPeriod"/>
            </a:pPr>
            <a:r>
              <a:rPr lang="fa-IR" sz="2400" i="0" u="none" strike="noStrike" kern="100" baseline="0" dirty="0">
                <a:cs typeface="B Nazanin" panose="00000400000000000000" pitchFamily="2" charset="-78"/>
              </a:rPr>
              <a:t>مراقبت از </a:t>
            </a:r>
            <a:r>
              <a:rPr lang="fa-IR" sz="2400" i="0" u="none" strike="noStrike" kern="100" baseline="0" dirty="0" err="1">
                <a:cs typeface="B Nazanin" panose="00000400000000000000" pitchFamily="2" charset="-78"/>
              </a:rPr>
              <a:t>يك</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دريافت</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كننده</a:t>
            </a:r>
            <a:r>
              <a:rPr lang="fa-IR" sz="2400" i="0" u="none" strike="noStrike" kern="100" baseline="0" dirty="0">
                <a:cs typeface="B Nazanin" panose="00000400000000000000" pitchFamily="2" charset="-78"/>
              </a:rPr>
              <a:t> ي بالقوه ي عضو از فرد مرده</a:t>
            </a:r>
          </a:p>
          <a:p>
            <a:pPr marL="0" indent="0">
              <a:buNone/>
            </a:pPr>
            <a:r>
              <a:rPr lang="fa-IR" sz="2400" b="1" i="0" u="none" strike="noStrike" kern="100" baseline="0" dirty="0" err="1">
                <a:solidFill>
                  <a:srgbClr val="FF0000"/>
                </a:solidFill>
                <a:cs typeface="B Nazanin" panose="00000400000000000000" pitchFamily="2" charset="-78"/>
              </a:rPr>
              <a:t>راهکار</a:t>
            </a:r>
            <a:r>
              <a:rPr lang="fa-IR" sz="2400" b="1" i="0" u="none" strike="noStrike" kern="100" baseline="0" dirty="0">
                <a:solidFill>
                  <a:srgbClr val="FF0000"/>
                </a:solidFill>
                <a:cs typeface="B Nazanin" panose="00000400000000000000" pitchFamily="2" charset="-78"/>
              </a:rPr>
              <a:t> حل تعارض منافع:</a:t>
            </a:r>
          </a:p>
          <a:p>
            <a:pPr lvl="0"/>
            <a:r>
              <a:rPr lang="fa-IR" sz="2400" i="0" u="none" strike="noStrike" kern="100" baseline="0" dirty="0">
                <a:cs typeface="B Compset" panose="00000400000000000000" pitchFamily="2" charset="-78"/>
              </a:rPr>
              <a:t>قانون، پزشک را از </a:t>
            </a:r>
            <a:r>
              <a:rPr lang="fa-IR" sz="2400" kern="100" dirty="0" err="1"/>
              <a:t>مشاركت</a:t>
            </a:r>
            <a:r>
              <a:rPr lang="fa-IR" sz="2400" kern="100" dirty="0"/>
              <a:t> کننده </a:t>
            </a:r>
            <a:r>
              <a:rPr lang="fa-IR" sz="2400" kern="100" dirty="0" err="1"/>
              <a:t>يا</a:t>
            </a:r>
            <a:r>
              <a:rPr lang="fa-IR" sz="2400" kern="100" dirty="0"/>
              <a:t> </a:t>
            </a:r>
            <a:r>
              <a:rPr lang="fa-IR" sz="2400" kern="100" dirty="0" err="1"/>
              <a:t>تأثيري</a:t>
            </a:r>
            <a:r>
              <a:rPr lang="fa-IR" sz="2400" kern="100" dirty="0"/>
              <a:t> گذار بر </a:t>
            </a:r>
            <a:r>
              <a:rPr lang="fa-IR" sz="2400" kern="100" dirty="0" err="1">
                <a:cs typeface="B Compset" panose="00000400000000000000" pitchFamily="2" charset="-78"/>
              </a:rPr>
              <a:t>فرآيند</a:t>
            </a:r>
            <a:r>
              <a:rPr lang="fa-IR" sz="2400" kern="100" dirty="0">
                <a:cs typeface="B Compset" panose="00000400000000000000" pitchFamily="2" charset="-78"/>
              </a:rPr>
              <a:t> </a:t>
            </a:r>
            <a:r>
              <a:rPr lang="fa-IR" sz="2400" b="1" kern="100" dirty="0" err="1">
                <a:solidFill>
                  <a:srgbClr val="FF0000"/>
                </a:solidFill>
                <a:cs typeface="B Compset" panose="00000400000000000000" pitchFamily="2" charset="-78"/>
              </a:rPr>
              <a:t>تشخيص</a:t>
            </a:r>
            <a:r>
              <a:rPr lang="fa-IR" sz="2400" kern="100" dirty="0">
                <a:cs typeface="B Compset" panose="00000400000000000000" pitchFamily="2" charset="-78"/>
              </a:rPr>
              <a:t> مرگ و  </a:t>
            </a:r>
            <a:r>
              <a:rPr lang="fa-IR" sz="2400" kern="100" dirty="0">
                <a:solidFill>
                  <a:srgbClr val="FF0000"/>
                </a:solidFill>
                <a:cs typeface="B Compset" panose="00000400000000000000" pitchFamily="2" charset="-78"/>
              </a:rPr>
              <a:t>تعیین</a:t>
            </a:r>
            <a:r>
              <a:rPr lang="fa-IR" sz="2400" kern="100" dirty="0">
                <a:cs typeface="B Compset" panose="00000400000000000000" pitchFamily="2" charset="-78"/>
              </a:rPr>
              <a:t> </a:t>
            </a:r>
            <a:r>
              <a:rPr lang="fa-IR" sz="2400" i="0" u="none" strike="noStrike" kern="100" baseline="0" dirty="0" err="1">
                <a:cs typeface="B Compset" panose="00000400000000000000" pitchFamily="2" charset="-78"/>
              </a:rPr>
              <a:t>دريافت</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كننده</a:t>
            </a:r>
            <a:r>
              <a:rPr lang="fa-IR" sz="2400" i="0" u="none" strike="noStrike" kern="100" baseline="0" dirty="0">
                <a:cs typeface="B Compset" panose="00000400000000000000" pitchFamily="2" charset="-78"/>
              </a:rPr>
              <a:t> ي</a:t>
            </a:r>
            <a:r>
              <a:rPr lang="fa-IR" sz="2400" i="0" u="none" strike="noStrike" kern="100" baseline="0" dirty="0">
                <a:cs typeface="B Nazanin" panose="00000400000000000000" pitchFamily="2" charset="-78"/>
              </a:rPr>
              <a:t> محتمل عضو از فرد مرده را </a:t>
            </a:r>
            <a:r>
              <a:rPr lang="fa-IR" sz="2400" i="0" u="none" strike="noStrike" kern="100" baseline="0" dirty="0">
                <a:solidFill>
                  <a:srgbClr val="FF0000"/>
                </a:solidFill>
                <a:cs typeface="B Nazanin" panose="00000400000000000000" pitchFamily="2" charset="-78"/>
              </a:rPr>
              <a:t>منع </a:t>
            </a:r>
            <a:r>
              <a:rPr lang="fa-IR" sz="2400" i="0" u="none" strike="noStrike" kern="100" baseline="0" dirty="0" err="1">
                <a:solidFill>
                  <a:srgbClr val="FF0000"/>
                </a:solidFill>
                <a:cs typeface="B Nazanin" panose="00000400000000000000" pitchFamily="2" charset="-78"/>
              </a:rPr>
              <a:t>مي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Nazanin" panose="00000400000000000000" pitchFamily="2" charset="-78"/>
              </a:rPr>
              <a:t>كند</a:t>
            </a:r>
            <a:r>
              <a:rPr lang="fa-IR" sz="2400" i="0" u="none" strike="noStrike" kern="100" baseline="0" dirty="0">
                <a:solidFill>
                  <a:srgbClr val="FF0000"/>
                </a:solidFill>
                <a:cs typeface="B Nazanin" panose="00000400000000000000" pitchFamily="2" charset="-78"/>
              </a:rPr>
              <a:t>.</a:t>
            </a:r>
          </a:p>
          <a:p>
            <a:pPr lvl="0"/>
            <a:r>
              <a:rPr lang="fa-IR" sz="2400" i="0" u="none" strike="noStrike" kern="100" baseline="0" dirty="0">
                <a:cs typeface="B Nazanin" panose="00000400000000000000" pitchFamily="2" charset="-78"/>
              </a:rPr>
              <a:t>قانون، </a:t>
            </a:r>
            <a:r>
              <a:rPr lang="fa-IR" sz="2400" i="0" u="none" strike="noStrike" kern="100" baseline="0" dirty="0" err="1">
                <a:cs typeface="B Nazanin" panose="00000400000000000000" pitchFamily="2" charset="-78"/>
              </a:rPr>
              <a:t>پزشكی</a:t>
            </a:r>
            <a:r>
              <a:rPr lang="fa-IR" sz="2400" i="0" u="none" strike="noStrike" kern="100" baseline="0" dirty="0">
                <a:cs typeface="B Nazanin" panose="00000400000000000000" pitchFamily="2" charset="-78"/>
              </a:rPr>
              <a:t> را </a:t>
            </a:r>
            <a:r>
              <a:rPr lang="fa-IR" sz="2400" kern="100" dirty="0"/>
              <a:t>که در </a:t>
            </a:r>
            <a:r>
              <a:rPr lang="fa-IR" sz="2400" kern="100" dirty="0" err="1"/>
              <a:t>تعيين</a:t>
            </a:r>
            <a:r>
              <a:rPr lang="fa-IR" sz="2400" kern="100" dirty="0"/>
              <a:t> مرگ  دهند نقش داشته </a:t>
            </a:r>
            <a:r>
              <a:rPr lang="fa-IR" sz="2400" i="0" u="none" strike="noStrike" kern="100" baseline="0" dirty="0">
                <a:cs typeface="B Nazanin" panose="00000400000000000000" pitchFamily="2" charset="-78"/>
              </a:rPr>
              <a:t>را از </a:t>
            </a:r>
            <a:r>
              <a:rPr lang="fa-IR" sz="2400" i="0" u="none" strike="noStrike" kern="100" baseline="0" dirty="0" err="1">
                <a:cs typeface="B Nazanin" panose="00000400000000000000" pitchFamily="2" charset="-78"/>
              </a:rPr>
              <a:t>ايفاي</a:t>
            </a:r>
            <a:r>
              <a:rPr lang="fa-IR" sz="2400" i="0" u="none" strike="noStrike" kern="100" baseline="0" dirty="0">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نقش در پيوند </a:t>
            </a:r>
            <a:r>
              <a:rPr lang="fa-IR" sz="2400" b="1" i="0" u="none" strike="noStrike" kern="100" baseline="0" dirty="0">
                <a:cs typeface="B Compset" panose="00000400000000000000" pitchFamily="2" charset="-78"/>
              </a:rPr>
              <a:t>(</a:t>
            </a:r>
            <a:r>
              <a:rPr lang="fa-IR" sz="2400" kern="100" dirty="0"/>
              <a:t>شامل </a:t>
            </a:r>
            <a:r>
              <a:rPr lang="fa-IR" sz="2400" kern="100" dirty="0" err="1">
                <a:cs typeface="B Compset" panose="00000400000000000000" pitchFamily="2" charset="-78"/>
              </a:rPr>
              <a:t>تصميم</a:t>
            </a:r>
            <a:r>
              <a:rPr lang="fa-IR" sz="2400" kern="100" dirty="0">
                <a:cs typeface="B Compset" panose="00000400000000000000" pitchFamily="2" charset="-78"/>
              </a:rPr>
              <a:t> </a:t>
            </a:r>
            <a:r>
              <a:rPr lang="fa-IR" sz="2400" kern="100" dirty="0" err="1">
                <a:cs typeface="B Compset" panose="00000400000000000000" pitchFamily="2" charset="-78"/>
              </a:rPr>
              <a:t>گيري</a:t>
            </a:r>
            <a:r>
              <a:rPr lang="fa-IR" sz="2400" kern="100" dirty="0">
                <a:cs typeface="B Compset" panose="00000400000000000000" pitchFamily="2" charset="-78"/>
              </a:rPr>
              <a:t> در مورد نحوه ي </a:t>
            </a:r>
            <a:r>
              <a:rPr lang="fa-IR" sz="2400" kern="100" dirty="0" err="1">
                <a:cs typeface="B Compset" panose="00000400000000000000" pitchFamily="2" charset="-78"/>
              </a:rPr>
              <a:t>تخصيص</a:t>
            </a:r>
            <a:r>
              <a:rPr lang="fa-IR" sz="2400" kern="100" dirty="0">
                <a:cs typeface="B Compset" panose="00000400000000000000" pitchFamily="2" charset="-78"/>
              </a:rPr>
              <a:t> </a:t>
            </a:r>
            <a:r>
              <a:rPr lang="fa-IR" sz="2400" kern="100" dirty="0"/>
              <a:t>عضو و </a:t>
            </a:r>
            <a:r>
              <a:rPr lang="fa-IR" sz="2400" kern="100" dirty="0" err="1"/>
              <a:t>يا</a:t>
            </a:r>
            <a:r>
              <a:rPr lang="fa-IR" sz="2400" kern="100" dirty="0"/>
              <a:t> بافت) </a:t>
            </a:r>
            <a:r>
              <a:rPr lang="fa-IR" sz="2400" i="0" u="none" strike="noStrike" kern="100" baseline="0" dirty="0">
                <a:solidFill>
                  <a:srgbClr val="FF0000"/>
                </a:solidFill>
                <a:cs typeface="B Nazanin" panose="00000400000000000000" pitchFamily="2" charset="-78"/>
              </a:rPr>
              <a:t>منع شده است</a:t>
            </a:r>
            <a:r>
              <a:rPr lang="fa-IR" sz="240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CBA0FDF0-691E-2D05-3380-8F03E43269E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547836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C38D1-4443-AB01-2EE9-183CAE8448E4}"/>
              </a:ext>
            </a:extLst>
          </p:cNvPr>
          <p:cNvSpPr>
            <a:spLocks noGrp="1"/>
          </p:cNvSpPr>
          <p:nvPr>
            <p:ph type="title"/>
          </p:nvPr>
        </p:nvSpPr>
        <p:spPr/>
        <p:txBody>
          <a:bodyPr/>
          <a:lstStyle/>
          <a:p>
            <a:pPr marR="0" rtl="1"/>
            <a:r>
              <a:rPr lang="fa-IR" b="0" i="0" u="none" strike="noStrike" kern="100" baseline="0" dirty="0" err="1">
                <a:solidFill>
                  <a:srgbClr val="7030A0"/>
                </a:solidFill>
                <a:cs typeface="B Titr" panose="00000700000000000000" pitchFamily="2" charset="-78"/>
              </a:rPr>
              <a:t>سياست</a:t>
            </a:r>
            <a:r>
              <a:rPr lang="fa-IR" b="0" i="0" u="none" strike="noStrike" kern="100" baseline="0" dirty="0">
                <a:solidFill>
                  <a:srgbClr val="7030A0"/>
                </a:solidFill>
                <a:cs typeface="B Titr" panose="00000700000000000000" pitchFamily="2" charset="-78"/>
              </a:rPr>
              <a:t> </a:t>
            </a:r>
            <a:r>
              <a:rPr lang="fa-IR" b="0" i="0" u="none" strike="noStrike" kern="100" baseline="0" dirty="0" err="1">
                <a:solidFill>
                  <a:srgbClr val="7030A0"/>
                </a:solidFill>
                <a:cs typeface="B Titr" panose="00000700000000000000" pitchFamily="2" charset="-78"/>
              </a:rPr>
              <a:t>گذاري</a:t>
            </a:r>
            <a:r>
              <a:rPr lang="fa-IR" b="0" i="0" u="none" strike="noStrike" kern="100" baseline="0" dirty="0">
                <a:solidFill>
                  <a:srgbClr val="7030A0"/>
                </a:solidFill>
                <a:cs typeface="B Titr" panose="00000700000000000000" pitchFamily="2" charset="-78"/>
              </a:rPr>
              <a:t>  </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F15BC078-610C-A53D-CEEC-295CA6A4838F}"/>
              </a:ext>
            </a:extLst>
          </p:cNvPr>
          <p:cNvSpPr>
            <a:spLocks noGrp="1"/>
          </p:cNvSpPr>
          <p:nvPr>
            <p:ph type="body" idx="1"/>
          </p:nvPr>
        </p:nvSpPr>
        <p:spPr/>
        <p:txBody>
          <a:bodyPr>
            <a:normAutofit/>
          </a:bodyPr>
          <a:lstStyle/>
          <a:p>
            <a:pPr lvl="0"/>
            <a:r>
              <a:rPr lang="fa-IR" sz="2400" kern="100" dirty="0" err="1"/>
              <a:t>پيش</a:t>
            </a:r>
            <a:r>
              <a:rPr lang="fa-IR" sz="2400" kern="100" dirty="0"/>
              <a:t> </a:t>
            </a:r>
            <a:r>
              <a:rPr lang="fa-IR" sz="2400" kern="100" dirty="0" err="1"/>
              <a:t>نويس</a:t>
            </a:r>
            <a:r>
              <a:rPr lang="fa-IR" sz="2400" kern="100" dirty="0"/>
              <a:t> </a:t>
            </a:r>
            <a:r>
              <a:rPr lang="fa-IR" sz="2400" kern="100" dirty="0" err="1"/>
              <a:t>هاي</a:t>
            </a:r>
            <a:r>
              <a:rPr lang="fa-IR" sz="2400" kern="100" dirty="0"/>
              <a:t> </a:t>
            </a:r>
            <a:r>
              <a:rPr lang="fa-IR" sz="2400" kern="100" dirty="0" err="1"/>
              <a:t>سياست</a:t>
            </a:r>
            <a:r>
              <a:rPr lang="fa-IR" sz="2400" kern="100" dirty="0"/>
              <a:t> ها و </a:t>
            </a:r>
            <a:r>
              <a:rPr lang="fa-IR" sz="2400" kern="100" dirty="0" err="1"/>
              <a:t>راهنماهاي</a:t>
            </a:r>
            <a:r>
              <a:rPr lang="fa-IR" sz="2400" kern="100" dirty="0"/>
              <a:t> </a:t>
            </a:r>
            <a:r>
              <a:rPr lang="fa-IR" sz="2400" kern="100" dirty="0" err="1"/>
              <a:t>عملي</a:t>
            </a:r>
            <a:r>
              <a:rPr lang="fa-IR" sz="2400" kern="100" dirty="0"/>
              <a:t> </a:t>
            </a:r>
            <a:r>
              <a:rPr lang="fa-IR" sz="2400" kern="100" dirty="0" err="1"/>
              <a:t>اي</a:t>
            </a:r>
            <a:r>
              <a:rPr lang="fa-IR" sz="2400" kern="100" dirty="0"/>
              <a:t> را </a:t>
            </a:r>
            <a:r>
              <a:rPr lang="fa-IR" sz="2400" kern="100" dirty="0" err="1"/>
              <a:t>براي</a:t>
            </a:r>
            <a:r>
              <a:rPr lang="fa-IR" sz="2400" kern="100" dirty="0"/>
              <a:t> اعلام مرگ </a:t>
            </a:r>
            <a:r>
              <a:rPr lang="fa-IR" sz="2400" kern="100" dirty="0" err="1"/>
              <a:t>مغزي</a:t>
            </a:r>
            <a:r>
              <a:rPr lang="fa-IR" sz="2400" kern="100" dirty="0"/>
              <a:t>  اعضای زیر </a:t>
            </a:r>
            <a:r>
              <a:rPr lang="fa-IR" sz="2400" kern="100" dirty="0" err="1"/>
              <a:t>تدوين</a:t>
            </a:r>
            <a:r>
              <a:rPr lang="fa-IR" sz="2400" kern="100" dirty="0"/>
              <a:t> می کنند:</a:t>
            </a:r>
          </a:p>
          <a:p>
            <a:pPr marL="1371600" lvl="2" indent="-457200">
              <a:buFont typeface="+mj-lt"/>
              <a:buAutoNum type="arabicPeriod"/>
            </a:pPr>
            <a:r>
              <a:rPr lang="fa-IR" sz="2400" i="0" u="none" strike="noStrike" kern="100" baseline="0" dirty="0"/>
              <a:t>انجمن </a:t>
            </a:r>
            <a:r>
              <a:rPr lang="fa-IR" sz="2400" i="0" u="none" strike="noStrike" kern="100" baseline="0" dirty="0" err="1"/>
              <a:t>هاي</a:t>
            </a:r>
            <a:r>
              <a:rPr lang="fa-IR" sz="2400" i="0" u="none" strike="noStrike" kern="100" baseline="0" dirty="0"/>
              <a:t> </a:t>
            </a:r>
            <a:r>
              <a:rPr lang="fa-IR" sz="2400" i="0" u="none" strike="noStrike" kern="100" baseline="0" dirty="0" err="1"/>
              <a:t>ملي</a:t>
            </a:r>
            <a:r>
              <a:rPr lang="fa-IR" sz="2400" i="0" u="none" strike="noStrike" kern="100" baseline="0" dirty="0"/>
              <a:t> مراقبت </a:t>
            </a:r>
            <a:r>
              <a:rPr lang="fa-IR" sz="2400" i="0" u="none" strike="noStrike" kern="100" baseline="0" dirty="0" err="1"/>
              <a:t>بحراني</a:t>
            </a:r>
            <a:endParaRPr lang="fa-IR" sz="2400" i="0" u="none" strike="noStrike" kern="100" baseline="0" dirty="0"/>
          </a:p>
          <a:p>
            <a:pPr marL="1371600" lvl="2" indent="-457200">
              <a:buFont typeface="+mj-lt"/>
              <a:buAutoNum type="arabicPeriod"/>
            </a:pPr>
            <a:r>
              <a:rPr lang="fa-IR" sz="2400" i="0" u="none" strike="noStrike" kern="100" baseline="0" dirty="0" err="1"/>
              <a:t>نرولوژیست</a:t>
            </a:r>
            <a:endParaRPr lang="fa-IR" sz="2400" i="0" u="none" strike="noStrike" kern="100" baseline="0" dirty="0"/>
          </a:p>
          <a:p>
            <a:pPr marL="1371600" lvl="2" indent="-457200">
              <a:buFont typeface="+mj-lt"/>
              <a:buAutoNum type="arabicPeriod"/>
            </a:pPr>
            <a:r>
              <a:rPr lang="fa-IR" sz="2400" i="0" u="none" strike="noStrike" kern="100" baseline="0" dirty="0" err="1"/>
              <a:t>جراحي</a:t>
            </a:r>
            <a:r>
              <a:rPr lang="fa-IR" sz="2400" i="0" u="none" strike="noStrike" kern="100" baseline="0" dirty="0"/>
              <a:t> اعصاب</a:t>
            </a:r>
            <a:endParaRPr lang="fa-IR" sz="2400" i="0" u="none" strike="noStrike" kern="100" baseline="0" dirty="0">
              <a:latin typeface="Arial" panose="020B0604020202020204" pitchFamily="34" charset="0"/>
            </a:endParaRPr>
          </a:p>
          <a:p>
            <a:pPr marR="0" lvl="0" rtl="1"/>
            <a:r>
              <a:rPr lang="fa-IR" sz="2400" i="0" u="none" strike="noStrike" kern="100" baseline="0" dirty="0"/>
              <a:t> همواره </a:t>
            </a:r>
            <a:r>
              <a:rPr lang="fa-IR" sz="2400" i="0" u="none" strike="noStrike" kern="100" baseline="0" dirty="0" err="1"/>
              <a:t>معيارهاي</a:t>
            </a:r>
            <a:r>
              <a:rPr lang="fa-IR" sz="2400" i="0" u="none" strike="noStrike" kern="100" baseline="0" dirty="0"/>
              <a:t> </a:t>
            </a:r>
            <a:r>
              <a:rPr lang="fa-IR" sz="2400" i="0" u="none" strike="noStrike" kern="100" baseline="0" dirty="0" err="1"/>
              <a:t>باليني</a:t>
            </a:r>
            <a:r>
              <a:rPr lang="fa-IR" sz="2400" i="0" u="none" strike="noStrike" kern="100" baseline="0" dirty="0"/>
              <a:t> </a:t>
            </a:r>
            <a:r>
              <a:rPr lang="fa-IR" sz="2400" i="0" u="none" strike="noStrike" kern="100" baseline="0" dirty="0" err="1"/>
              <a:t>براي</a:t>
            </a:r>
            <a:r>
              <a:rPr lang="fa-IR" sz="2400" i="0" u="none" strike="noStrike" kern="100" baseline="0" dirty="0"/>
              <a:t> </a:t>
            </a:r>
            <a:r>
              <a:rPr lang="fa-IR" sz="2400" i="0" u="none" strike="noStrike" kern="100" baseline="0" dirty="0" err="1"/>
              <a:t>تشخيص</a:t>
            </a:r>
            <a:r>
              <a:rPr lang="fa-IR" sz="2400" i="0" u="none" strike="noStrike" kern="100" baseline="0" dirty="0"/>
              <a:t> و </a:t>
            </a:r>
            <a:r>
              <a:rPr lang="fa-IR" sz="2400" i="0" u="none" strike="noStrike" kern="100" baseline="0" dirty="0" err="1"/>
              <a:t>تعيين</a:t>
            </a:r>
            <a:r>
              <a:rPr lang="fa-IR" sz="2400" i="0" u="none" strike="noStrike" kern="100" baseline="0" dirty="0"/>
              <a:t> مرگ مغزی، به نحو قابل </a:t>
            </a:r>
            <a:r>
              <a:rPr lang="fa-IR" sz="2400" i="0" u="none" strike="noStrike" kern="100" baseline="0" dirty="0" err="1"/>
              <a:t>توجهي</a:t>
            </a:r>
            <a:r>
              <a:rPr lang="fa-IR" sz="2400" i="0" u="none" strike="noStrike" kern="100" baseline="0" dirty="0"/>
              <a:t> در </a:t>
            </a:r>
            <a:r>
              <a:rPr lang="fa-IR" sz="2400" i="0" u="none" strike="noStrike" kern="100" baseline="0" dirty="0" err="1"/>
              <a:t>نواحي</a:t>
            </a:r>
            <a:r>
              <a:rPr lang="fa-IR" sz="2400" i="0" u="none" strike="noStrike" kern="100" baseline="0" dirty="0"/>
              <a:t> </a:t>
            </a:r>
            <a:r>
              <a:rPr lang="fa-IR" sz="2400" i="0" u="none" strike="noStrike" kern="100" baseline="0" dirty="0" err="1"/>
              <a:t>قانونگذاري</a:t>
            </a:r>
            <a:r>
              <a:rPr lang="fa-IR" sz="2400" i="0" u="none" strike="noStrike" kern="100" baseline="0" dirty="0"/>
              <a:t> مختلف ثابت است. </a:t>
            </a:r>
          </a:p>
          <a:p>
            <a:pPr marR="0" lvl="0" rtl="1"/>
            <a:r>
              <a:rPr lang="fa-IR" sz="2400" i="0" u="none" strike="noStrike" kern="100" baseline="0" dirty="0"/>
              <a:t>مرگ </a:t>
            </a:r>
            <a:r>
              <a:rPr lang="fa-IR" sz="2400" i="0" u="none" strike="noStrike" kern="100" baseline="0" dirty="0" err="1"/>
              <a:t>مغزي</a:t>
            </a:r>
            <a:r>
              <a:rPr lang="fa-IR" sz="2400" i="0" u="none" strike="noStrike" kern="100" baseline="0" dirty="0"/>
              <a:t> اساساً </a:t>
            </a:r>
            <a:r>
              <a:rPr lang="fa-IR" sz="2400" i="0" u="none" strike="noStrike" kern="100" baseline="0" dirty="0" err="1"/>
              <a:t>يك</a:t>
            </a:r>
            <a:r>
              <a:rPr lang="fa-IR" sz="2400" i="0" u="none" strike="noStrike" kern="100" baseline="0" dirty="0"/>
              <a:t> </a:t>
            </a:r>
            <a:r>
              <a:rPr lang="fa-IR" sz="2400" i="0" u="none" strike="noStrike" kern="100" baseline="0" dirty="0" err="1">
                <a:solidFill>
                  <a:srgbClr val="FF0000"/>
                </a:solidFill>
              </a:rPr>
              <a:t>ارزيابي</a:t>
            </a:r>
            <a:r>
              <a:rPr lang="fa-IR" sz="2400" i="0" u="none" strike="noStrike" kern="100" baseline="0" dirty="0">
                <a:solidFill>
                  <a:srgbClr val="FF0000"/>
                </a:solidFill>
              </a:rPr>
              <a:t> </a:t>
            </a:r>
            <a:r>
              <a:rPr lang="fa-IR" sz="2400" i="0" u="none" strike="noStrike" kern="100" baseline="0" dirty="0" err="1">
                <a:solidFill>
                  <a:srgbClr val="FF0000"/>
                </a:solidFill>
              </a:rPr>
              <a:t>باليني</a:t>
            </a:r>
            <a:r>
              <a:rPr lang="fa-IR" sz="2400" i="0" u="none" strike="noStrike" kern="100" baseline="0" dirty="0">
                <a:solidFill>
                  <a:srgbClr val="FF0000"/>
                </a:solidFill>
              </a:rPr>
              <a:t> </a:t>
            </a:r>
            <a:r>
              <a:rPr lang="fa-IR" sz="2400" i="0" u="none" strike="noStrike" kern="100" baseline="0" dirty="0"/>
              <a:t>است </a:t>
            </a:r>
            <a:r>
              <a:rPr lang="fa-IR" sz="2400" i="0" u="none" strike="noStrike" kern="100" baseline="0" dirty="0" err="1"/>
              <a:t>كه</a:t>
            </a:r>
            <a:r>
              <a:rPr lang="fa-IR" sz="2400" i="0" u="none" strike="noStrike" kern="100" baseline="0" dirty="0"/>
              <a:t> در آن </a:t>
            </a:r>
            <a:r>
              <a:rPr lang="fa-IR" sz="2400" i="0" u="none" strike="noStrike" kern="100" baseline="0" dirty="0" err="1">
                <a:solidFill>
                  <a:srgbClr val="FF0000"/>
                </a:solidFill>
              </a:rPr>
              <a:t>معيارهاي</a:t>
            </a:r>
            <a:r>
              <a:rPr lang="fa-IR" sz="2400" i="0" u="none" strike="noStrike" kern="100" baseline="0" dirty="0">
                <a:solidFill>
                  <a:srgbClr val="FF0000"/>
                </a:solidFill>
              </a:rPr>
              <a:t> </a:t>
            </a:r>
            <a:r>
              <a:rPr lang="fa-IR" sz="2400" i="0" u="none" strike="noStrike" kern="100" baseline="0" dirty="0" err="1">
                <a:solidFill>
                  <a:srgbClr val="FF0000"/>
                </a:solidFill>
              </a:rPr>
              <a:t>باليني</a:t>
            </a:r>
            <a:r>
              <a:rPr lang="fa-IR" sz="2400" i="0" u="none" strike="noStrike" kern="100" baseline="0" dirty="0">
                <a:solidFill>
                  <a:srgbClr val="FF0000"/>
                </a:solidFill>
              </a:rPr>
              <a:t> واجد </a:t>
            </a:r>
            <a:r>
              <a:rPr lang="fa-IR" sz="2400" i="0" u="none" strike="noStrike" kern="100" baseline="0" dirty="0" err="1">
                <a:solidFill>
                  <a:srgbClr val="FF0000"/>
                </a:solidFill>
              </a:rPr>
              <a:t>اولويت</a:t>
            </a:r>
            <a:r>
              <a:rPr lang="fa-IR" sz="2400" i="0" u="none" strike="noStrike" kern="100" baseline="0" dirty="0">
                <a:solidFill>
                  <a:srgbClr val="FF0000"/>
                </a:solidFill>
              </a:rPr>
              <a:t> </a:t>
            </a:r>
            <a:r>
              <a:rPr lang="fa-IR" sz="2400" i="0" u="none" strike="noStrike" kern="100" baseline="0" dirty="0" err="1"/>
              <a:t>اند</a:t>
            </a:r>
            <a:r>
              <a:rPr lang="fa-IR" sz="2400" i="0" u="none" strike="noStrike" kern="100" baseline="0" dirty="0"/>
              <a:t> و </a:t>
            </a:r>
            <a:r>
              <a:rPr lang="fa-IR" sz="2400" i="0" u="none" strike="noStrike" kern="100" baseline="0" dirty="0">
                <a:solidFill>
                  <a:srgbClr val="FF0000"/>
                </a:solidFill>
              </a:rPr>
              <a:t>آزمون </a:t>
            </a:r>
            <a:r>
              <a:rPr lang="fa-IR" sz="2400" i="0" u="none" strike="noStrike" kern="100" baseline="0" dirty="0" err="1">
                <a:solidFill>
                  <a:srgbClr val="FF0000"/>
                </a:solidFill>
              </a:rPr>
              <a:t>هاي</a:t>
            </a:r>
            <a:r>
              <a:rPr lang="fa-IR" sz="2400" i="0" u="none" strike="noStrike" kern="100" baseline="0" dirty="0">
                <a:solidFill>
                  <a:srgbClr val="FF0000"/>
                </a:solidFill>
              </a:rPr>
              <a:t> </a:t>
            </a:r>
            <a:r>
              <a:rPr lang="fa-IR" sz="2400" i="0" u="none" strike="noStrike" kern="100" baseline="0" dirty="0" err="1">
                <a:solidFill>
                  <a:srgbClr val="FF0000"/>
                </a:solidFill>
              </a:rPr>
              <a:t>آزمايشگاهي</a:t>
            </a:r>
            <a:r>
              <a:rPr lang="fa-IR" sz="2400" i="0" u="none" strike="noStrike" kern="100" baseline="0" dirty="0">
                <a:solidFill>
                  <a:srgbClr val="FF0000"/>
                </a:solidFill>
              </a:rPr>
              <a:t> </a:t>
            </a:r>
            <a:r>
              <a:rPr lang="fa-IR" sz="2400" i="0" u="none" strike="noStrike" kern="100" baseline="0" dirty="0" err="1">
                <a:solidFill>
                  <a:srgbClr val="FF0000"/>
                </a:solidFill>
              </a:rPr>
              <a:t>كمكي</a:t>
            </a:r>
            <a:r>
              <a:rPr lang="fa-IR" sz="2400" i="0" u="none" strike="noStrike" kern="100" baseline="0" dirty="0">
                <a:solidFill>
                  <a:srgbClr val="FF0000"/>
                </a:solidFill>
              </a:rPr>
              <a:t> </a:t>
            </a:r>
            <a:r>
              <a:rPr lang="fa-IR" sz="2400" i="0" u="none" strike="noStrike" kern="100" baseline="0" dirty="0" err="1">
                <a:solidFill>
                  <a:srgbClr val="FF0000"/>
                </a:solidFill>
              </a:rPr>
              <a:t>روتين</a:t>
            </a:r>
            <a:r>
              <a:rPr lang="fa-IR" sz="2400" i="0" u="none" strike="noStrike" kern="100" baseline="0" dirty="0"/>
              <a:t>، با </a:t>
            </a:r>
            <a:r>
              <a:rPr lang="fa-IR" sz="2400" i="0" u="none" strike="noStrike" kern="100" baseline="0" dirty="0" err="1"/>
              <a:t>پذيرش</a:t>
            </a:r>
            <a:r>
              <a:rPr lang="fa-IR" sz="2400" i="0" u="none" strike="noStrike" kern="100" baseline="0" dirty="0"/>
              <a:t> </a:t>
            </a:r>
            <a:r>
              <a:rPr lang="fa-IR" sz="2400" i="0" u="none" strike="noStrike" kern="100" baseline="0" dirty="0" err="1"/>
              <a:t>چنداني</a:t>
            </a:r>
            <a:r>
              <a:rPr lang="fa-IR" sz="2400" i="0" u="none" strike="noStrike" kern="100" baseline="0" dirty="0"/>
              <a:t> روبه رو نبوده است. </a:t>
            </a:r>
          </a:p>
        </p:txBody>
      </p:sp>
      <p:sp>
        <p:nvSpPr>
          <p:cNvPr id="4" name="Footer Placeholder 3">
            <a:extLst>
              <a:ext uri="{FF2B5EF4-FFF2-40B4-BE49-F238E27FC236}">
                <a16:creationId xmlns:a16="http://schemas.microsoft.com/office/drawing/2014/main" id="{7D0D0862-9377-AFCE-5636-A0ADCB10365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5593466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3DD23-6B73-1FC3-6F05-E52A098D8FE3}"/>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سياست گذاري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2CF2098D-CE84-18E7-00FD-EDE7CDEF9242}"/>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آزمون </a:t>
            </a:r>
            <a:r>
              <a:rPr lang="fa-IR" sz="2400" b="1" i="0" u="none" strike="noStrike" kern="100" baseline="0" dirty="0" err="1">
                <a:solidFill>
                  <a:srgbClr val="FF0000"/>
                </a:solidFill>
                <a:cs typeface="B Nazanin" panose="00000400000000000000" pitchFamily="2" charset="-78"/>
              </a:rPr>
              <a:t>هاي</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كمكي</a:t>
            </a:r>
            <a:r>
              <a:rPr lang="fa-IR" sz="2400" b="1" i="0" u="none" strike="noStrike" kern="100" baseline="0" dirty="0">
                <a:solidFill>
                  <a:srgbClr val="FF0000"/>
                </a:solidFill>
                <a:cs typeface="B Nazanin" panose="00000400000000000000" pitchFamily="2" charset="-78"/>
              </a:rPr>
              <a:t> تنها </a:t>
            </a:r>
            <a:r>
              <a:rPr lang="fa-IR" sz="2400" b="1" i="0" u="none" strike="noStrike" kern="100" baseline="0" dirty="0" err="1">
                <a:solidFill>
                  <a:srgbClr val="FF0000"/>
                </a:solidFill>
                <a:cs typeface="B Compset" panose="00000400000000000000" pitchFamily="2" charset="-78"/>
              </a:rPr>
              <a:t>هنگامي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توصيه</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مي</a:t>
            </a:r>
            <a:r>
              <a:rPr lang="fa-IR" sz="2400" b="1" i="0" u="none" strike="noStrike" kern="100" baseline="0" dirty="0">
                <a:solidFill>
                  <a:srgbClr val="FF0000"/>
                </a:solidFill>
                <a:cs typeface="B Compset" panose="00000400000000000000" pitchFamily="2" charset="-78"/>
              </a:rPr>
              <a:t> شود</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كه</a:t>
            </a:r>
            <a:r>
              <a:rPr lang="fa-IR" sz="2400" b="0" i="0" u="none" strike="noStrike" kern="100" baseline="0" dirty="0">
                <a:solidFill>
                  <a:srgbClr val="FF0000"/>
                </a:solidFill>
                <a:cs typeface="B Nazanin" panose="00000400000000000000" pitchFamily="2" charset="-78"/>
              </a:rPr>
              <a:t>:</a:t>
            </a:r>
          </a:p>
          <a:p>
            <a:pPr marR="0" lvl="0" rtl="1"/>
            <a:endParaRPr lang="fa-IR" sz="2400" b="0" i="0" u="none" strike="noStrike" kern="100" baseline="0" dirty="0">
              <a:solidFill>
                <a:srgbClr val="FF0000"/>
              </a:solidFill>
              <a:cs typeface="B Nazanin" panose="00000400000000000000" pitchFamily="2" charset="-78"/>
            </a:endParaRPr>
          </a:p>
          <a:p>
            <a:pPr marL="1828800" lvl="3" indent="-457200">
              <a:buFont typeface="+mj-lt"/>
              <a:buAutoNum type="arabicPeriod"/>
            </a:pPr>
            <a:r>
              <a:rPr lang="fa-IR" sz="2400" i="0" u="none" strike="noStrike" kern="100" baseline="0" dirty="0" err="1">
                <a:cs typeface="B Nazanin" panose="00000400000000000000" pitchFamily="2" charset="-78"/>
              </a:rPr>
              <a:t>معيارهاي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باليني</a:t>
            </a:r>
            <a:r>
              <a:rPr lang="fa-IR" sz="2400" i="0" u="none" strike="noStrike" kern="100" baseline="0" dirty="0">
                <a:cs typeface="B Nazanin" panose="00000400000000000000" pitchFamily="2" charset="-78"/>
              </a:rPr>
              <a:t> معمول در </a:t>
            </a:r>
            <a:r>
              <a:rPr lang="fa-IR" sz="2400" i="0" u="none" strike="noStrike" kern="100" baseline="0" dirty="0" err="1">
                <a:cs typeface="B Nazanin" panose="00000400000000000000" pitchFamily="2" charset="-78"/>
              </a:rPr>
              <a:t>بالين</a:t>
            </a:r>
            <a:r>
              <a:rPr lang="fa-IR" sz="2400" i="0" u="none" strike="noStrike" kern="100" baseline="0" dirty="0">
                <a:cs typeface="B Nazanin" panose="00000400000000000000" pitchFamily="2" charset="-78"/>
              </a:rPr>
              <a:t> </a:t>
            </a:r>
            <a:r>
              <a:rPr lang="fa-IR" sz="2400" i="0" u="none" strike="noStrike" kern="100" baseline="0" dirty="0">
                <a:cs typeface="B Compset" panose="00000400000000000000" pitchFamily="2" charset="-78"/>
              </a:rPr>
              <a:t>قابل </a:t>
            </a:r>
            <a:r>
              <a:rPr lang="fa-IR" sz="2400" i="0" u="none" strike="noStrike" kern="100" baseline="0" dirty="0" err="1">
                <a:cs typeface="B Compset" panose="00000400000000000000" pitchFamily="2" charset="-78"/>
              </a:rPr>
              <a:t>تكميل</a:t>
            </a:r>
            <a:r>
              <a:rPr lang="fa-IR" sz="2400" i="0" u="none" strike="noStrike" kern="100" baseline="0" dirty="0">
                <a:cs typeface="B Compset" panose="00000400000000000000" pitchFamily="2" charset="-78"/>
              </a:rPr>
              <a:t> نباشد</a:t>
            </a:r>
            <a:r>
              <a:rPr lang="fa-IR" sz="2400" i="0" u="none" strike="noStrike" kern="100" baseline="0" dirty="0">
                <a:cs typeface="B Nazanin" panose="00000400000000000000" pitchFamily="2" charset="-78"/>
              </a:rPr>
              <a:t>.</a:t>
            </a:r>
          </a:p>
          <a:p>
            <a:pPr marL="1828800" lvl="3" indent="-457200">
              <a:buFont typeface="+mj-lt"/>
              <a:buAutoNum type="arabicPeriod"/>
            </a:pPr>
            <a:r>
              <a:rPr lang="fa-IR" sz="2400" i="0" u="none" strike="noStrike" kern="100" baseline="0" dirty="0" err="1">
                <a:cs typeface="B Nazanin" panose="00000400000000000000" pitchFamily="2" charset="-78"/>
              </a:rPr>
              <a:t>وضعيتهاي</a:t>
            </a:r>
            <a:r>
              <a:rPr lang="fa-IR" sz="2400" i="0" u="none" strike="noStrike" kern="100" baseline="0" dirty="0">
                <a:cs typeface="B Nazanin" panose="00000400000000000000" pitchFamily="2" charset="-78"/>
              </a:rPr>
              <a:t> مخدوش </a:t>
            </a:r>
            <a:r>
              <a:rPr lang="fa-IR" sz="2400" i="0" u="none" strike="noStrike" kern="100" baseline="0" dirty="0" err="1">
                <a:cs typeface="B Nazanin" panose="00000400000000000000" pitchFamily="2" charset="-78"/>
              </a:rPr>
              <a:t>كننده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اي</a:t>
            </a:r>
            <a:r>
              <a:rPr lang="fa-IR" sz="2400" i="0" u="none" strike="noStrike" kern="100" baseline="0" dirty="0">
                <a:cs typeface="B Nazanin" panose="00000400000000000000" pitchFamily="2" charset="-78"/>
              </a:rPr>
              <a:t> وجود داشته باشد</a:t>
            </a:r>
          </a:p>
          <a:p>
            <a:pPr marL="1828800" lvl="3" indent="-457200">
              <a:buFont typeface="+mj-lt"/>
              <a:buAutoNum type="arabicPeriod"/>
            </a:pPr>
            <a:r>
              <a:rPr lang="fa-IR" sz="2400" i="0" u="none" strike="noStrike" kern="100" baseline="0" dirty="0" err="1">
                <a:cs typeface="B Nazanin" panose="00000400000000000000" pitchFamily="2" charset="-78"/>
              </a:rPr>
              <a:t>بيمار</a:t>
            </a:r>
            <a:r>
              <a:rPr lang="fa-IR" sz="2400" i="0" u="none" strike="noStrike" kern="100" baseline="0" dirty="0">
                <a:cs typeface="B Nazanin" panose="00000400000000000000" pitchFamily="2" charset="-78"/>
              </a:rPr>
              <a:t> نوزاد باشد</a:t>
            </a:r>
            <a:r>
              <a:rPr lang="fa-IR" sz="2400" i="0" u="none" strike="noStrike" kern="100" baseline="0" dirty="0">
                <a:latin typeface="Arial" panose="020B0604020202020204" pitchFamily="34" charset="0"/>
                <a:cs typeface="B Nazanin" panose="00000400000000000000" pitchFamily="2" charset="-78"/>
              </a:rPr>
              <a:t>.</a:t>
            </a:r>
          </a:p>
        </p:txBody>
      </p:sp>
      <p:sp>
        <p:nvSpPr>
          <p:cNvPr id="4" name="Footer Placeholder 3">
            <a:extLst>
              <a:ext uri="{FF2B5EF4-FFF2-40B4-BE49-F238E27FC236}">
                <a16:creationId xmlns:a16="http://schemas.microsoft.com/office/drawing/2014/main" id="{E2E98A18-2C1A-F0D9-24F4-80D0F0A3137A}"/>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11913142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3316F-163A-7885-F3A2-3BB401AE389E}"/>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سياست گذاري  </a:t>
            </a:r>
          </a:p>
        </p:txBody>
      </p:sp>
      <p:sp>
        <p:nvSpPr>
          <p:cNvPr id="3" name="Text Placeholder 2">
            <a:extLst>
              <a:ext uri="{FF2B5EF4-FFF2-40B4-BE49-F238E27FC236}">
                <a16:creationId xmlns:a16="http://schemas.microsoft.com/office/drawing/2014/main" id="{DBA63BE7-1F89-E953-BC9C-9AB45F7B9F7E}"/>
              </a:ext>
            </a:extLst>
          </p:cNvPr>
          <p:cNvSpPr>
            <a:spLocks noGrp="1"/>
          </p:cNvSpPr>
          <p:nvPr>
            <p:ph type="body" idx="1"/>
          </p:nvPr>
        </p:nvSpPr>
        <p:spPr/>
        <p:txBody>
          <a:bodyPr>
            <a:normAutofit/>
          </a:bodyPr>
          <a:lstStyle/>
          <a:p>
            <a:pPr marR="0" lvl="0" rtl="1"/>
            <a:endParaRPr lang="fa-IR" sz="2800" i="0" u="none" strike="noStrike" kern="100" baseline="0" dirty="0">
              <a:cs typeface="B Nazanin" panose="00000400000000000000" pitchFamily="2" charset="-78"/>
            </a:endParaRPr>
          </a:p>
          <a:p>
            <a:pPr marL="0" marR="0" lvl="0" indent="0" rtl="1">
              <a:buNone/>
            </a:pPr>
            <a:r>
              <a:rPr lang="fa-IR" sz="2800" b="1" i="0" u="none" strike="noStrike" kern="100" baseline="0" dirty="0">
                <a:solidFill>
                  <a:srgbClr val="FF0000"/>
                </a:solidFill>
                <a:cs typeface="B Nazanin" panose="00000400000000000000" pitchFamily="2" charset="-78"/>
              </a:rPr>
              <a:t>آزمون </a:t>
            </a:r>
            <a:r>
              <a:rPr lang="fa-IR" sz="2800" b="1" i="0" u="none" strike="noStrike" kern="100" baseline="0" dirty="0" err="1">
                <a:solidFill>
                  <a:srgbClr val="FF0000"/>
                </a:solidFill>
                <a:cs typeface="B Nazanin" panose="00000400000000000000" pitchFamily="2" charset="-78"/>
              </a:rPr>
              <a:t>هاي</a:t>
            </a:r>
            <a:r>
              <a:rPr lang="fa-IR" sz="2800" b="1" i="0" u="none" strike="noStrike" kern="100" baseline="0" dirty="0">
                <a:solidFill>
                  <a:srgbClr val="FF0000"/>
                </a:solidFill>
                <a:cs typeface="B Nazanin" panose="00000400000000000000" pitchFamily="2" charset="-78"/>
              </a:rPr>
              <a:t> </a:t>
            </a:r>
            <a:r>
              <a:rPr lang="fa-IR" sz="2800" b="1" i="0" u="none" strike="noStrike" kern="100" baseline="0" dirty="0" err="1">
                <a:solidFill>
                  <a:srgbClr val="FF0000"/>
                </a:solidFill>
                <a:cs typeface="B Nazanin" panose="00000400000000000000" pitchFamily="2" charset="-78"/>
              </a:rPr>
              <a:t>كمكي</a:t>
            </a:r>
            <a:r>
              <a:rPr lang="fa-IR" sz="2800" b="1" i="0" u="none" strike="noStrike" kern="100" baseline="0" dirty="0">
                <a:solidFill>
                  <a:srgbClr val="FF0000"/>
                </a:solidFill>
                <a:cs typeface="B Nazanin" panose="00000400000000000000" pitchFamily="2" charset="-78"/>
              </a:rPr>
              <a:t>:</a:t>
            </a:r>
            <a:endParaRPr lang="fa-IR" sz="2800" kern="100" dirty="0"/>
          </a:p>
          <a:p>
            <a:pPr marR="0" lvl="0" rtl="1"/>
            <a:r>
              <a:rPr lang="fa-IR" sz="2800" i="0" u="none" strike="noStrike" kern="100" baseline="0" dirty="0">
                <a:cs typeface="B Nazanin" panose="00000400000000000000" pitchFamily="2" charset="-78"/>
              </a:rPr>
              <a:t>اگرچه </a:t>
            </a:r>
            <a:r>
              <a:rPr lang="fa-IR" sz="2800" i="0" u="none" strike="noStrike" kern="100" baseline="0" dirty="0" err="1">
                <a:cs typeface="B Nazanin" panose="00000400000000000000" pitchFamily="2" charset="-78"/>
              </a:rPr>
              <a:t>بسياري</a:t>
            </a:r>
            <a:r>
              <a:rPr lang="fa-IR" sz="2800" i="0" u="none" strike="noStrike" kern="100" baseline="0" dirty="0">
                <a:cs typeface="B Nazanin" panose="00000400000000000000" pitchFamily="2" charset="-78"/>
              </a:rPr>
              <a:t> از </a:t>
            </a:r>
            <a:r>
              <a:rPr lang="fa-IR" sz="2800" i="0" u="none" strike="noStrike" kern="100" baseline="0" dirty="0" err="1">
                <a:cs typeface="B Nazanin" panose="00000400000000000000" pitchFamily="2" charset="-78"/>
              </a:rPr>
              <a:t>كشورها</a:t>
            </a:r>
            <a:r>
              <a:rPr lang="fa-IR" sz="2800" i="0" u="none" strike="noStrike" kern="100" baseline="0" dirty="0">
                <a:cs typeface="B Nazanin" panose="00000400000000000000" pitchFamily="2" charset="-78"/>
              </a:rPr>
              <a:t> هم چنان از </a:t>
            </a:r>
            <a:r>
              <a:rPr lang="fa-IR" sz="2800" i="0" u="none" strike="noStrike" kern="100" baseline="0" dirty="0" err="1">
                <a:solidFill>
                  <a:srgbClr val="FF0000"/>
                </a:solidFill>
                <a:cs typeface="B Compset" panose="00000400000000000000" pitchFamily="2" charset="-78"/>
              </a:rPr>
              <a:t>الكتروانسفالوگرافي</a:t>
            </a:r>
            <a:r>
              <a:rPr lang="fa-IR" sz="2800" i="0" u="none" strike="noStrike" kern="100" baseline="0" dirty="0">
                <a:cs typeface="B Nazanin" panose="00000400000000000000" pitchFamily="2" charset="-78"/>
              </a:rPr>
              <a:t>، به علت در </a:t>
            </a:r>
            <a:r>
              <a:rPr lang="fa-IR" sz="2800" i="0" u="none" strike="noStrike" kern="100" baseline="0" dirty="0">
                <a:solidFill>
                  <a:srgbClr val="FF0000"/>
                </a:solidFill>
                <a:cs typeface="B Nazanin" panose="00000400000000000000" pitchFamily="2" charset="-78"/>
              </a:rPr>
              <a:t>دسترس</a:t>
            </a:r>
            <a:r>
              <a:rPr lang="fa-IR" sz="2800" i="0" u="none" strike="noStrike" kern="100" baseline="0" dirty="0">
                <a:cs typeface="B Nazanin" panose="00000400000000000000" pitchFamily="2" charset="-78"/>
              </a:rPr>
              <a:t> بودن گسترده و استفاده </a:t>
            </a:r>
            <a:r>
              <a:rPr lang="fa-IR" sz="2800" i="0" u="none" strike="noStrike" kern="100" baseline="0" dirty="0" err="1">
                <a:cs typeface="B Nazanin" panose="00000400000000000000" pitchFamily="2" charset="-78"/>
              </a:rPr>
              <a:t>اي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در ثبت سوابق دارد، استفاده </a:t>
            </a:r>
            <a:r>
              <a:rPr lang="fa-IR" sz="2800" i="0" u="none" strike="noStrike" kern="100" baseline="0" dirty="0" err="1">
                <a:cs typeface="B Nazanin" panose="00000400000000000000" pitchFamily="2" charset="-78"/>
              </a:rPr>
              <a:t>مي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كنند</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كمبودهاي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اين</a:t>
            </a:r>
            <a:r>
              <a:rPr lang="fa-IR" sz="2800" i="0" u="none" strike="noStrike" kern="100" baseline="0" dirty="0">
                <a:cs typeface="B Nazanin" panose="00000400000000000000" pitchFamily="2" charset="-78"/>
              </a:rPr>
              <a:t> ابزار به </a:t>
            </a:r>
            <a:r>
              <a:rPr lang="fa-IR" sz="2800" i="0" u="none" strike="noStrike" kern="100" baseline="0" dirty="0" err="1">
                <a:cs typeface="B Nazanin" panose="00000400000000000000" pitchFamily="2" charset="-78"/>
              </a:rPr>
              <a:t>خوبي</a:t>
            </a:r>
            <a:r>
              <a:rPr lang="fa-IR" sz="2800" i="0" u="none" strike="noStrike" kern="100" baseline="0" dirty="0">
                <a:cs typeface="B Nazanin" panose="00000400000000000000" pitchFamily="2" charset="-78"/>
              </a:rPr>
              <a:t> دانسته شده، به </a:t>
            </a:r>
            <a:r>
              <a:rPr lang="fa-IR" sz="2800" i="0" u="none" strike="noStrike" kern="100" baseline="0" dirty="0" err="1">
                <a:cs typeface="B Nazanin" panose="00000400000000000000" pitchFamily="2" charset="-78"/>
              </a:rPr>
              <a:t>نحوي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كه</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قابليت</a:t>
            </a:r>
            <a:r>
              <a:rPr lang="fa-IR" sz="2800" i="0" u="none" strike="noStrike" kern="100" baseline="0" dirty="0">
                <a:cs typeface="B Nazanin" panose="00000400000000000000" pitchFamily="2" charset="-78"/>
              </a:rPr>
              <a:t> </a:t>
            </a:r>
            <a:r>
              <a:rPr lang="fa-IR" sz="2800" i="0" u="none" strike="noStrike" kern="100" baseline="0" dirty="0" err="1">
                <a:cs typeface="B Compset" panose="00000400000000000000" pitchFamily="2" charset="-78"/>
              </a:rPr>
              <a:t>كاربرد</a:t>
            </a:r>
            <a:r>
              <a:rPr lang="fa-IR" sz="2800" i="0" u="none" strike="noStrike" kern="100" baseline="0" dirty="0">
                <a:cs typeface="B Compset" panose="00000400000000000000" pitchFamily="2" charset="-78"/>
              </a:rPr>
              <a:t> آن را محدود</a:t>
            </a:r>
            <a:r>
              <a:rPr lang="fa-IR" sz="2800" i="0" u="none" strike="noStrike" kern="100" baseline="0" dirty="0">
                <a:cs typeface="B Nazanin" panose="00000400000000000000" pitchFamily="2" charset="-78"/>
              </a:rPr>
              <a:t> ساخته است.  </a:t>
            </a:r>
          </a:p>
          <a:p>
            <a:pPr marR="0" lvl="0" rtl="1"/>
            <a:r>
              <a:rPr lang="fa-IR" sz="2800" i="0" u="none" strike="noStrike" kern="100" baseline="0" dirty="0">
                <a:cs typeface="B Nazanin" panose="00000400000000000000" pitchFamily="2" charset="-78"/>
              </a:rPr>
              <a:t> نشان دادن </a:t>
            </a:r>
            <a:r>
              <a:rPr lang="fa-IR" sz="2800" i="0" u="none" strike="noStrike" kern="100" baseline="0" dirty="0">
                <a:cs typeface="B Compset" panose="00000400000000000000" pitchFamily="2" charset="-78"/>
              </a:rPr>
              <a:t>فقدان </a:t>
            </a:r>
            <a:r>
              <a:rPr lang="fa-IR" sz="2800" i="0" u="none" strike="noStrike" kern="100" baseline="0" dirty="0" err="1">
                <a:solidFill>
                  <a:srgbClr val="FF0000"/>
                </a:solidFill>
                <a:cs typeface="B Compset" panose="00000400000000000000" pitchFamily="2" charset="-78"/>
              </a:rPr>
              <a:t>جريان</a:t>
            </a:r>
            <a:r>
              <a:rPr lang="fa-IR" sz="2800" i="0" u="none" strike="noStrike" kern="100" baseline="0" dirty="0">
                <a:solidFill>
                  <a:srgbClr val="FF0000"/>
                </a:solidFill>
                <a:cs typeface="B Compset" panose="00000400000000000000" pitchFamily="2" charset="-78"/>
              </a:rPr>
              <a:t> خون </a:t>
            </a:r>
            <a:r>
              <a:rPr lang="fa-IR" sz="2800" i="0" u="none" strike="noStrike" kern="100" baseline="0" dirty="0" err="1">
                <a:solidFill>
                  <a:srgbClr val="FF0000"/>
                </a:solidFill>
                <a:cs typeface="B Compset" panose="00000400000000000000" pitchFamily="2" charset="-78"/>
              </a:rPr>
              <a:t>مغزي</a:t>
            </a:r>
            <a:r>
              <a:rPr lang="fa-IR" sz="2800" i="0" u="none" strike="noStrike" kern="100" baseline="0" dirty="0">
                <a:cs typeface="B Nazanin" panose="00000400000000000000" pitchFamily="2" charset="-78"/>
              </a:rPr>
              <a:t>، به نحو </a:t>
            </a:r>
            <a:r>
              <a:rPr lang="fa-IR" sz="2800" i="0" u="none" strike="noStrike" kern="100" baseline="0" dirty="0" err="1">
                <a:cs typeface="B Nazanin" panose="00000400000000000000" pitchFamily="2" charset="-78"/>
              </a:rPr>
              <a:t>افزاينده</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اي</a:t>
            </a:r>
            <a:r>
              <a:rPr lang="fa-IR" sz="2800" i="0" u="none" strike="noStrike" kern="100" baseline="0" dirty="0">
                <a:cs typeface="B Nazanin" panose="00000400000000000000" pitchFamily="2" charset="-78"/>
              </a:rPr>
              <a:t> به عنوان آزمون </a:t>
            </a:r>
            <a:r>
              <a:rPr lang="fa-IR" sz="2800" i="0" u="none" strike="noStrike" kern="100" baseline="0" dirty="0" err="1">
                <a:cs typeface="B Nazanin" panose="00000400000000000000" pitchFamily="2" charset="-78"/>
              </a:rPr>
              <a:t>كمكي</a:t>
            </a:r>
            <a:r>
              <a:rPr lang="fa-IR" sz="2800" i="0" u="none" strike="noStrike" kern="100" baseline="0" dirty="0">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ترجيحي</a:t>
            </a:r>
            <a:r>
              <a:rPr lang="fa-IR" sz="2800" i="0" u="none" strike="noStrike" kern="100" baseline="0" dirty="0">
                <a:cs typeface="B Nazanin" panose="00000400000000000000" pitchFamily="2" charset="-78"/>
              </a:rPr>
              <a:t>، </a:t>
            </a:r>
            <a:r>
              <a:rPr lang="fa-IR" sz="2800" i="0" u="none" strike="noStrike" kern="100" baseline="0" dirty="0">
                <a:cs typeface="B Compset" panose="00000400000000000000" pitchFamily="2" charset="-78"/>
              </a:rPr>
              <a:t>هم در </a:t>
            </a:r>
            <a:r>
              <a:rPr lang="fa-IR" sz="2800" i="0" u="none" strike="noStrike" kern="100" baseline="0" dirty="0" err="1">
                <a:solidFill>
                  <a:srgbClr val="FF0000"/>
                </a:solidFill>
                <a:cs typeface="B Compset" panose="00000400000000000000" pitchFamily="2" charset="-78"/>
              </a:rPr>
              <a:t>كودكان</a:t>
            </a:r>
            <a:r>
              <a:rPr lang="fa-IR" sz="2800" i="0" u="none" strike="noStrike" kern="100" baseline="0" dirty="0">
                <a:cs typeface="B Compset" panose="00000400000000000000" pitchFamily="2" charset="-78"/>
              </a:rPr>
              <a:t> و هم در </a:t>
            </a:r>
            <a:r>
              <a:rPr lang="fa-IR" sz="2800" i="0" u="none" strike="noStrike" kern="100" baseline="0" dirty="0" err="1">
                <a:solidFill>
                  <a:srgbClr val="FF0000"/>
                </a:solidFill>
                <a:cs typeface="B Compset" panose="00000400000000000000" pitchFamily="2" charset="-78"/>
              </a:rPr>
              <a:t>بالغين</a:t>
            </a:r>
            <a:r>
              <a:rPr lang="fa-IR" sz="2800" i="0" u="none" strike="noStrike" kern="100" baseline="0" dirty="0">
                <a:cs typeface="B Compset" panose="00000400000000000000" pitchFamily="2" charset="-78"/>
              </a:rPr>
              <a:t>،</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توصيه</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مي</a:t>
            </a:r>
            <a:r>
              <a:rPr lang="fa-IR" sz="2800" i="0" u="none" strike="noStrike" kern="100" baseline="0" dirty="0">
                <a:cs typeface="B Nazanin" panose="00000400000000000000" pitchFamily="2" charset="-78"/>
              </a:rPr>
              <a:t> شود</a:t>
            </a:r>
            <a:r>
              <a:rPr lang="fa-IR" sz="2800" b="0" i="0" u="none" strike="noStrike" kern="100" baseline="0" dirty="0">
                <a:cs typeface="B Nazanin" panose="00000400000000000000" pitchFamily="2" charset="-78"/>
              </a:rPr>
              <a:t>.   </a:t>
            </a:r>
            <a:endParaRPr lang="en-US"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EF28254A-2A75-DE54-9EE7-56F105C30AD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03208381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F734D-2F5E-4F00-A06D-262B1AD733D8}"/>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چه رويكردي بايد در عمل بـه مـرگ مغزي داشته باشيم؟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A4D409A-4A6F-A9F4-C0DF-3060E5658CA3}"/>
              </a:ext>
            </a:extLst>
          </p:cNvPr>
          <p:cNvSpPr>
            <a:spLocks noGrp="1"/>
          </p:cNvSpPr>
          <p:nvPr>
            <p:ph type="body" idx="1"/>
          </p:nvPr>
        </p:nvSpPr>
        <p:spPr/>
        <p:txBody>
          <a:bodyPr>
            <a:normAutofit/>
          </a:bodyPr>
          <a:lstStyle/>
          <a:p>
            <a:pPr lvl="0"/>
            <a:r>
              <a:rPr lang="fa-IR" sz="2400" i="0" u="none" strike="noStrike" kern="100" baseline="0" dirty="0" err="1">
                <a:solidFill>
                  <a:srgbClr val="FF0000"/>
                </a:solidFill>
                <a:cs typeface="B Compset" panose="00000400000000000000" pitchFamily="2" charset="-78"/>
              </a:rPr>
              <a:t>پزشكاني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Nazanin" panose="00000400000000000000" pitchFamily="2" charset="-78"/>
              </a:rPr>
              <a:t>كه</a:t>
            </a:r>
            <a:r>
              <a:rPr lang="fa-IR" sz="2400" i="0" u="none" strike="noStrike" kern="100" baseline="0" dirty="0">
                <a:solidFill>
                  <a:srgbClr val="FF0000"/>
                </a:solidFill>
                <a:cs typeface="B Nazanin" panose="00000400000000000000" pitchFamily="2" charset="-78"/>
              </a:rPr>
              <a:t> در اعلام مرگ </a:t>
            </a:r>
            <a:r>
              <a:rPr lang="fa-IR" sz="2400" i="0" u="none" strike="noStrike" kern="100" baseline="0" dirty="0" err="1">
                <a:solidFill>
                  <a:srgbClr val="FF0000"/>
                </a:solidFill>
                <a:cs typeface="B Nazanin" panose="00000400000000000000" pitchFamily="2" charset="-78"/>
              </a:rPr>
              <a:t>مغزي</a:t>
            </a:r>
            <a:r>
              <a:rPr lang="fa-IR" sz="2400" i="0" u="none" strike="noStrike" kern="100" baseline="0" dirty="0">
                <a:solidFill>
                  <a:srgbClr val="FF0000"/>
                </a:solidFill>
                <a:cs typeface="B Nazanin" panose="00000400000000000000" pitchFamily="2" charset="-78"/>
              </a:rPr>
              <a:t> نقش دارند </a:t>
            </a:r>
            <a:r>
              <a:rPr lang="fa-IR" sz="2400" i="0" u="none" strike="noStrike" kern="100" baseline="0" dirty="0" err="1">
                <a:cs typeface="B Nazanin" panose="00000400000000000000" pitchFamily="2" charset="-78"/>
              </a:rPr>
              <a:t>بايد</a:t>
            </a:r>
            <a:r>
              <a:rPr lang="fa-IR" sz="2400" i="0" u="none" strike="noStrike" kern="100" baseline="0" dirty="0">
                <a:cs typeface="B Nazanin" panose="00000400000000000000" pitchFamily="2" charset="-78"/>
              </a:rPr>
              <a:t> در </a:t>
            </a:r>
            <a:r>
              <a:rPr lang="fa-IR" sz="2400" i="0" u="none" strike="noStrike" kern="100" baseline="0" dirty="0" err="1">
                <a:cs typeface="B Nazanin" panose="00000400000000000000" pitchFamily="2" charset="-78"/>
              </a:rPr>
              <a:t>زمينه‌های</a:t>
            </a:r>
            <a:r>
              <a:rPr lang="fa-IR" sz="2400" i="0" u="none" strike="noStrike" kern="100" baseline="0" dirty="0">
                <a:cs typeface="B Nazanin" panose="00000400000000000000" pitchFamily="2" charset="-78"/>
              </a:rPr>
              <a:t> زیر </a:t>
            </a:r>
            <a:r>
              <a:rPr lang="fa-IR" sz="2400" kern="100" dirty="0">
                <a:solidFill>
                  <a:srgbClr val="FF0000"/>
                </a:solidFill>
                <a:cs typeface="B Compset" panose="00000400000000000000" pitchFamily="2" charset="-78"/>
              </a:rPr>
              <a:t>باتجربه</a:t>
            </a:r>
            <a:r>
              <a:rPr lang="fa-IR" sz="2400" kern="100" dirty="0">
                <a:cs typeface="B Compset" panose="00000400000000000000" pitchFamily="2" charset="-78"/>
              </a:rPr>
              <a:t> باشند:</a:t>
            </a:r>
          </a:p>
          <a:p>
            <a:pPr lvl="0"/>
            <a:endParaRPr lang="fa-IR" sz="2400" kern="100" dirty="0">
              <a:cs typeface="B Compset" panose="00000400000000000000" pitchFamily="2" charset="-78"/>
            </a:endParaRPr>
          </a:p>
          <a:p>
            <a:pPr marL="914400" lvl="1" indent="-457200">
              <a:buFont typeface="+mj-lt"/>
              <a:buAutoNum type="arabicPeriod"/>
            </a:pPr>
            <a:r>
              <a:rPr lang="fa-IR" sz="2400" i="0" u="none" strike="noStrike" kern="100" baseline="0" dirty="0">
                <a:cs typeface="B Nazanin" panose="00000400000000000000" pitchFamily="2" charset="-78"/>
              </a:rPr>
              <a:t> مراقبت از </a:t>
            </a:r>
            <a:r>
              <a:rPr lang="fa-IR" sz="2400" i="0" u="none" strike="noStrike" kern="100" baseline="0" dirty="0" err="1">
                <a:cs typeface="B Nazanin" panose="00000400000000000000" pitchFamily="2" charset="-78"/>
              </a:rPr>
              <a:t>بيماران</a:t>
            </a:r>
            <a:r>
              <a:rPr lang="fa-IR" sz="2400" i="0" u="none" strike="noStrike" kern="100" baseline="0" dirty="0">
                <a:cs typeface="B Nazanin" panose="00000400000000000000" pitchFamily="2" charset="-78"/>
              </a:rPr>
              <a:t> دچار </a:t>
            </a:r>
            <a:r>
              <a:rPr lang="fa-IR" sz="2400" i="0" u="none" strike="noStrike" kern="100" baseline="0" dirty="0" err="1">
                <a:cs typeface="B Nazanin" panose="00000400000000000000" pitchFamily="2" charset="-78"/>
              </a:rPr>
              <a:t>بيماري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بحراني</a:t>
            </a:r>
            <a:r>
              <a:rPr lang="fa-IR" sz="2400" i="0" u="none" strike="noStrike" kern="100" baseline="0" dirty="0">
                <a:cs typeface="B Nazanin" panose="00000400000000000000" pitchFamily="2" charset="-78"/>
              </a:rPr>
              <a:t> و </a:t>
            </a:r>
            <a:r>
              <a:rPr lang="fa-IR" sz="2400" i="0" u="none" strike="noStrike" kern="100" baseline="0" dirty="0" err="1">
                <a:cs typeface="B Nazanin" panose="00000400000000000000" pitchFamily="2" charset="-78"/>
              </a:rPr>
              <a:t>آسيب</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مغزي</a:t>
            </a:r>
            <a:endParaRPr lang="fa-IR" sz="2400" i="0" u="none" strike="noStrike" kern="100" baseline="0" dirty="0">
              <a:cs typeface="B Nazanin" panose="00000400000000000000" pitchFamily="2" charset="-78"/>
            </a:endParaRPr>
          </a:p>
          <a:p>
            <a:pPr marL="914400" lvl="1" indent="-457200">
              <a:buFont typeface="+mj-lt"/>
              <a:buAutoNum type="arabicPeriod"/>
            </a:pPr>
            <a:r>
              <a:rPr lang="fa-IR" sz="2400" i="0" u="none" strike="noStrike" kern="100" baseline="0" dirty="0">
                <a:cs typeface="B Nazanin" panose="00000400000000000000" pitchFamily="2" charset="-78"/>
              </a:rPr>
              <a:t> آشنایی با </a:t>
            </a:r>
            <a:r>
              <a:rPr lang="fa-IR" sz="2400" i="0" u="none" strike="noStrike" kern="100" baseline="0" dirty="0" err="1">
                <a:cs typeface="B Nazanin" panose="00000400000000000000" pitchFamily="2" charset="-78"/>
              </a:rPr>
              <a:t>معيارهاي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باليني</a:t>
            </a:r>
            <a:r>
              <a:rPr lang="fa-IR" sz="2400" i="0" u="none" strike="noStrike" kern="100" baseline="0" dirty="0">
                <a:cs typeface="B Nazanin" panose="00000400000000000000" pitchFamily="2" charset="-78"/>
              </a:rPr>
              <a:t> مرتبط مرگ مغزی</a:t>
            </a:r>
          </a:p>
          <a:p>
            <a:pPr marL="914400" lvl="1" indent="-457200">
              <a:buFont typeface="+mj-lt"/>
              <a:buAutoNum type="arabicPeriod"/>
            </a:pPr>
            <a:r>
              <a:rPr lang="fa-IR" sz="2400" i="0" u="none" strike="noStrike" kern="100" baseline="0" dirty="0">
                <a:cs typeface="B Nazanin" panose="00000400000000000000" pitchFamily="2" charset="-78"/>
              </a:rPr>
              <a:t>اقدامات </a:t>
            </a:r>
            <a:r>
              <a:rPr lang="fa-IR" sz="2400" i="0" u="none" strike="noStrike" kern="100" baseline="0" dirty="0" err="1">
                <a:cs typeface="B Nazanin" panose="00000400000000000000" pitchFamily="2" charset="-78"/>
              </a:rPr>
              <a:t>تشخيصي</a:t>
            </a:r>
            <a:r>
              <a:rPr lang="fa-IR" sz="2400" kern="100" dirty="0">
                <a:cs typeface="B Compset" panose="00000400000000000000" pitchFamily="2" charset="-78"/>
              </a:rPr>
              <a:t> مرگ مغزی</a:t>
            </a:r>
          </a:p>
          <a:p>
            <a:pPr marL="457200" lvl="1" indent="0">
              <a:buNone/>
            </a:pPr>
            <a:endParaRPr lang="fa-IR" sz="2400" i="0" u="none" strike="noStrike" kern="100" baseline="0" dirty="0">
              <a:cs typeface="B Nazanin" panose="00000400000000000000" pitchFamily="2" charset="-78"/>
            </a:endParaRPr>
          </a:p>
          <a:p>
            <a:pPr marR="0" lvl="0" rtl="1"/>
            <a:r>
              <a:rPr lang="fa-IR" sz="2400" i="0" u="none" strike="noStrike" kern="100" baseline="0" dirty="0" err="1">
                <a:solidFill>
                  <a:srgbClr val="FF0000"/>
                </a:solidFill>
                <a:cs typeface="B Compset" panose="00000400000000000000" pitchFamily="2" charset="-78"/>
              </a:rPr>
              <a:t>چك</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ليست</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cs typeface="B Compset" panose="00000400000000000000" pitchFamily="2" charset="-78"/>
              </a:rPr>
              <a:t>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ملي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يا</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المللي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براي</a:t>
            </a:r>
            <a:r>
              <a:rPr lang="fa-IR" sz="2400" i="0" u="none" strike="noStrike" kern="100" baseline="0" dirty="0">
                <a:cs typeface="B Nazanin" panose="00000400000000000000" pitchFamily="2" charset="-78"/>
              </a:rPr>
              <a:t> آزمودن و مستند ساختن، </a:t>
            </a:r>
            <a:r>
              <a:rPr lang="fa-IR" sz="2400" i="0" u="none" strike="noStrike" kern="100" baseline="0" dirty="0" err="1">
                <a:cs typeface="B Nazanin" panose="00000400000000000000" pitchFamily="2" charset="-78"/>
              </a:rPr>
              <a:t>ابزارهايي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مفيدند</a:t>
            </a:r>
            <a:r>
              <a:rPr lang="fa-IR" sz="2400" i="0" u="none" strike="noStrike" kern="100" baseline="0" dirty="0">
                <a:cs typeface="B Nazanin" panose="00000400000000000000" pitchFamily="2" charset="-78"/>
              </a:rPr>
              <a:t>. </a:t>
            </a:r>
          </a:p>
          <a:p>
            <a:pPr marL="0" marR="0" lvl="0" indent="0" rtl="1">
              <a:buNone/>
            </a:pPr>
            <a:endParaRPr lang="fa-IR" sz="240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DA791724-6D8A-8CFC-0D50-3404874570C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7832741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F734D-2F5E-4F00-A06D-262B1AD733D8}"/>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چه رويكردي بايد در عمل بـه مـرگ مغزي داشته باشيم؟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A4D409A-4A6F-A9F4-C0DF-3060E5658CA3}"/>
              </a:ext>
            </a:extLst>
          </p:cNvPr>
          <p:cNvSpPr>
            <a:spLocks noGrp="1"/>
          </p:cNvSpPr>
          <p:nvPr>
            <p:ph type="body" idx="1"/>
          </p:nvPr>
        </p:nvSpPr>
        <p:spPr/>
        <p:txBody>
          <a:bodyPr>
            <a:normAutofit/>
          </a:bodyPr>
          <a:lstStyle/>
          <a:p>
            <a:pPr marR="0" lvl="0" rtl="1"/>
            <a:endParaRPr lang="fa-IR" sz="2400" b="1" i="0" u="none" strike="noStrike" kern="100" baseline="0" dirty="0">
              <a:solidFill>
                <a:srgbClr val="FF0000"/>
              </a:solidFill>
              <a:cs typeface="B Compset" panose="00000400000000000000" pitchFamily="2" charset="-78"/>
            </a:endParaRPr>
          </a:p>
          <a:p>
            <a:pPr marR="0" lvl="0" rtl="1"/>
            <a:r>
              <a:rPr lang="fa-IR" sz="2400" b="1" i="0" u="none" strike="noStrike" kern="100" baseline="0" dirty="0" err="1">
                <a:solidFill>
                  <a:srgbClr val="FF0000"/>
                </a:solidFill>
                <a:cs typeface="B Compset" panose="00000400000000000000" pitchFamily="2" charset="-78"/>
              </a:rPr>
              <a:t>پزشكاني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Nazanin" panose="00000400000000000000" pitchFamily="2" charset="-78"/>
              </a:rPr>
              <a:t>كه</a:t>
            </a:r>
            <a:r>
              <a:rPr lang="fa-IR" sz="2400" b="1" i="0" u="none" strike="noStrike" kern="100" baseline="0" dirty="0">
                <a:solidFill>
                  <a:srgbClr val="FF0000"/>
                </a:solidFill>
                <a:cs typeface="B Nazanin" panose="00000400000000000000" pitchFamily="2" charset="-78"/>
              </a:rPr>
              <a:t> مرگ را اعلام </a:t>
            </a:r>
            <a:r>
              <a:rPr lang="fa-IR" sz="2400" b="1" i="0" u="none" strike="noStrike" kern="100" baseline="0" dirty="0" err="1">
                <a:solidFill>
                  <a:srgbClr val="FF0000"/>
                </a:solidFill>
                <a:cs typeface="B Nazanin" panose="00000400000000000000" pitchFamily="2" charset="-78"/>
              </a:rPr>
              <a:t>مي</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كنند</a:t>
            </a:r>
            <a:r>
              <a:rPr lang="fa-IR" sz="2400" b="1" i="0" u="none" strike="noStrike" kern="100" baseline="0" dirty="0">
                <a:solidFill>
                  <a:srgbClr val="FF0000"/>
                </a:solidFill>
                <a:cs typeface="B Nazanin" panose="00000400000000000000" pitchFamily="2" charset="-78"/>
              </a:rPr>
              <a:t>:</a:t>
            </a:r>
          </a:p>
          <a:p>
            <a:pPr marL="914400" lvl="2" indent="0">
              <a:buNone/>
            </a:pPr>
            <a:r>
              <a:rPr lang="fa-IR" sz="2400" i="0" u="none" strike="noStrike" kern="100" baseline="0" dirty="0">
                <a:cs typeface="B Nazanin" panose="00000400000000000000" pitchFamily="2" charset="-78"/>
              </a:rPr>
              <a:t>1) </a:t>
            </a:r>
            <a:r>
              <a:rPr lang="fa-IR" sz="2400" i="0" u="none" strike="noStrike" kern="100" baseline="0" dirty="0" err="1">
                <a:cs typeface="B Compset" panose="00000400000000000000" pitchFamily="2" charset="-78"/>
              </a:rPr>
              <a:t>نبايد</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هيچ</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ارتباطي</a:t>
            </a:r>
            <a:r>
              <a:rPr lang="fa-IR" sz="2400" i="0" u="none" strike="noStrike" kern="100" baseline="0" dirty="0">
                <a:cs typeface="B Nazanin" panose="00000400000000000000" pitchFamily="2" charset="-78"/>
              </a:rPr>
              <a:t> با </a:t>
            </a:r>
            <a:r>
              <a:rPr lang="fa-IR" sz="2400" i="0" u="none" strike="noStrike" kern="100" baseline="0" dirty="0" err="1">
                <a:cs typeface="B Nazanin" panose="00000400000000000000" pitchFamily="2" charset="-78"/>
              </a:rPr>
              <a:t>دريافت</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كنندگان</a:t>
            </a:r>
            <a:r>
              <a:rPr lang="fa-IR" sz="2400" i="0" u="none" strike="noStrike" kern="100" baseline="0" dirty="0">
                <a:cs typeface="B Nazanin" panose="00000400000000000000" pitchFamily="2" charset="-78"/>
              </a:rPr>
              <a:t> شناخته شده ي پيوند داشته باشند.</a:t>
            </a:r>
          </a:p>
          <a:p>
            <a:pPr marL="914400" lvl="2" indent="0">
              <a:buNone/>
            </a:pPr>
            <a:r>
              <a:rPr lang="fa-IR" sz="2400" i="0" u="none" strike="noStrike" kern="100" baseline="0" dirty="0">
                <a:cs typeface="B Nazanin" panose="00000400000000000000" pitchFamily="2" charset="-78"/>
              </a:rPr>
              <a:t>2) </a:t>
            </a:r>
            <a:r>
              <a:rPr lang="fa-IR" sz="2400" i="0" u="none" strike="noStrike" kern="100" baseline="0" dirty="0" err="1">
                <a:cs typeface="B Compset" panose="00000400000000000000" pitchFamily="2" charset="-78"/>
              </a:rPr>
              <a:t>نبايد</a:t>
            </a:r>
            <a:r>
              <a:rPr lang="fa-IR" sz="2400" i="0" u="none" strike="noStrike" kern="100" baseline="0" dirty="0">
                <a:cs typeface="B Compset" panose="00000400000000000000" pitchFamily="2" charset="-78"/>
              </a:rPr>
              <a:t> به </a:t>
            </a:r>
            <a:r>
              <a:rPr lang="fa-IR" sz="2400" i="0" u="none" strike="noStrike" kern="100" baseline="0" dirty="0" err="1">
                <a:cs typeface="B Compset" panose="00000400000000000000" pitchFamily="2" charset="-78"/>
              </a:rPr>
              <a:t>هيچ</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طريقي</a:t>
            </a:r>
            <a:r>
              <a:rPr lang="fa-IR" sz="2400" i="0" u="none" strike="noStrike" kern="100" baseline="0" dirty="0">
                <a:cs typeface="B Nazanin" panose="00000400000000000000" pitchFamily="2" charset="-78"/>
              </a:rPr>
              <a:t> در اقدامات مربوط به پيوند </a:t>
            </a:r>
            <a:r>
              <a:rPr lang="fa-IR" sz="2400" i="0" u="none" strike="noStrike" kern="100" baseline="0" dirty="0" err="1">
                <a:cs typeface="B Nazanin" panose="00000400000000000000" pitchFamily="2" charset="-78"/>
              </a:rPr>
              <a:t>مشاركت</a:t>
            </a:r>
            <a:r>
              <a:rPr lang="fa-IR" sz="2400" i="0" u="none" strike="noStrike" kern="100" baseline="0" dirty="0">
                <a:cs typeface="B Nazanin" panose="00000400000000000000" pitchFamily="2" charset="-78"/>
              </a:rPr>
              <a:t> داشته باشند. </a:t>
            </a:r>
          </a:p>
          <a:p>
            <a:pPr marL="914400" lvl="2" indent="0">
              <a:buNone/>
            </a:pPr>
            <a:r>
              <a:rPr lang="fa-IR" sz="2400" i="0" u="none" strike="noStrike" kern="100" baseline="0" dirty="0">
                <a:cs typeface="B Nazanin" panose="00000400000000000000" pitchFamily="2" charset="-78"/>
              </a:rPr>
              <a:t>  </a:t>
            </a:r>
          </a:p>
          <a:p>
            <a:pPr marR="0" lvl="0" rtl="1"/>
            <a:r>
              <a:rPr lang="fa-IR" sz="2400" i="0" u="none" strike="noStrike" kern="100" baseline="0" dirty="0">
                <a:cs typeface="B Nazanin" panose="00000400000000000000" pitchFamily="2" charset="-78"/>
              </a:rPr>
              <a:t>مرگ </a:t>
            </a:r>
            <a:r>
              <a:rPr lang="fa-IR" sz="2400" i="0" u="none" strike="noStrike" kern="100" baseline="0" dirty="0" err="1">
                <a:cs typeface="B Nazanin" panose="00000400000000000000" pitchFamily="2" charset="-78"/>
              </a:rPr>
              <a:t>مغزي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يك</a:t>
            </a:r>
            <a:r>
              <a:rPr lang="fa-IR" sz="2400" i="0" u="none" strike="noStrike" kern="100" baseline="0" dirty="0">
                <a:cs typeface="B Nazanin" panose="00000400000000000000" pitchFamily="2" charset="-78"/>
              </a:rPr>
              <a:t> </a:t>
            </a:r>
            <a:r>
              <a:rPr lang="fa-IR" sz="2400" i="0" u="none" strike="noStrike" kern="100" baseline="0" dirty="0" err="1">
                <a:solidFill>
                  <a:srgbClr val="FF0000"/>
                </a:solidFill>
                <a:cs typeface="B Compset" panose="00000400000000000000" pitchFamily="2" charset="-78"/>
              </a:rPr>
              <a:t>معاينه</a:t>
            </a:r>
            <a:r>
              <a:rPr lang="fa-IR" sz="2400" i="0" u="none" strike="noStrike" kern="100" baseline="0" dirty="0">
                <a:solidFill>
                  <a:srgbClr val="FF0000"/>
                </a:solidFill>
                <a:cs typeface="B Compset" panose="00000400000000000000" pitchFamily="2" charset="-78"/>
              </a:rPr>
              <a:t> ي </a:t>
            </a:r>
            <a:r>
              <a:rPr lang="fa-IR" sz="2400" i="0" u="none" strike="noStrike" kern="100" baseline="0" dirty="0" err="1">
                <a:solidFill>
                  <a:srgbClr val="FF0000"/>
                </a:solidFill>
                <a:cs typeface="B Compset" panose="00000400000000000000" pitchFamily="2" charset="-78"/>
              </a:rPr>
              <a:t>باليني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a:cs typeface="B Compset" panose="00000400000000000000" pitchFamily="2" charset="-78"/>
              </a:rPr>
              <a:t>مفصل</a:t>
            </a:r>
            <a:r>
              <a:rPr lang="fa-IR" sz="2400" i="0" u="none" strike="noStrike" kern="100" baseline="0" dirty="0">
                <a:cs typeface="B Nazanin" panose="00000400000000000000" pitchFamily="2" charset="-78"/>
              </a:rPr>
              <a:t> است و پزشک بایستی فقدان </a:t>
            </a:r>
            <a:r>
              <a:rPr lang="fa-IR" sz="2400" i="0" u="none" strike="noStrike" kern="100" baseline="0" dirty="0" err="1">
                <a:cs typeface="B Nazanin" panose="00000400000000000000" pitchFamily="2" charset="-78"/>
              </a:rPr>
              <a:t>كامل</a:t>
            </a:r>
            <a:r>
              <a:rPr lang="fa-IR" sz="2400" i="0" u="none" strike="noStrike" kern="100" baseline="0" dirty="0">
                <a:cs typeface="B Nazanin" panose="00000400000000000000" pitchFamily="2" charset="-78"/>
              </a:rPr>
              <a:t> و </a:t>
            </a:r>
            <a:r>
              <a:rPr lang="fa-IR" sz="2400" i="0" u="none" strike="noStrike" kern="100" baseline="0" dirty="0" err="1">
                <a:cs typeface="B Nazanin" panose="00000400000000000000" pitchFamily="2" charset="-78"/>
              </a:rPr>
              <a:t>بي</a:t>
            </a:r>
            <a:r>
              <a:rPr lang="fa-IR" sz="2400" i="0" u="none" strike="noStrike" kern="100" baseline="0" dirty="0">
                <a:cs typeface="B Nazanin" panose="00000400000000000000" pitchFamily="2" charset="-78"/>
              </a:rPr>
              <a:t> بازگشت </a:t>
            </a:r>
            <a:r>
              <a:rPr lang="fa-IR" sz="2400" i="0" u="none" strike="noStrike" kern="100" baseline="0" dirty="0" err="1">
                <a:cs typeface="B Nazanin" panose="00000400000000000000" pitchFamily="2" charset="-78"/>
              </a:rPr>
              <a:t>هوشياري</a:t>
            </a:r>
            <a:r>
              <a:rPr lang="fa-IR" sz="2400" i="0" u="none" strike="noStrike" kern="100" baseline="0" dirty="0">
                <a:cs typeface="B Nazanin" panose="00000400000000000000" pitchFamily="2" charset="-78"/>
              </a:rPr>
              <a:t> و فقدان </a:t>
            </a:r>
            <a:r>
              <a:rPr lang="fa-IR" sz="2400" i="0" u="none" strike="noStrike" kern="100" baseline="0" dirty="0" err="1">
                <a:cs typeface="B Nazanin" panose="00000400000000000000" pitchFamily="2" charset="-78"/>
              </a:rPr>
              <a:t>عملكرد</a:t>
            </a:r>
            <a:r>
              <a:rPr lang="fa-IR" sz="2400" i="0" u="none" strike="noStrike" kern="100" baseline="0" dirty="0">
                <a:cs typeface="B Nazanin" panose="00000400000000000000" pitchFamily="2" charset="-78"/>
              </a:rPr>
              <a:t> ساقه ي مغز، از جمله </a:t>
            </a:r>
            <a:r>
              <a:rPr lang="fa-IR" sz="2400" i="0" u="none" strike="noStrike" kern="100" baseline="0" dirty="0" err="1">
                <a:cs typeface="B Nazanin" panose="00000400000000000000" pitchFamily="2" charset="-78"/>
              </a:rPr>
              <a:t>توانايي</a:t>
            </a:r>
            <a:r>
              <a:rPr lang="fa-IR" sz="2400" i="0" u="none" strike="noStrike" kern="100" baseline="0" dirty="0">
                <a:cs typeface="B Nazanin" panose="00000400000000000000" pitchFamily="2" charset="-78"/>
              </a:rPr>
              <a:t> تنفس را </a:t>
            </a:r>
            <a:r>
              <a:rPr lang="fa-IR" sz="2400" i="0" u="none" strike="noStrike" kern="100" baseline="0" dirty="0">
                <a:solidFill>
                  <a:srgbClr val="FF0000"/>
                </a:solidFill>
                <a:cs typeface="B Nazanin" panose="00000400000000000000" pitchFamily="2" charset="-78"/>
              </a:rPr>
              <a:t>مستند سازی </a:t>
            </a:r>
            <a:r>
              <a:rPr lang="fa-IR" sz="2400" i="0" u="none" strike="noStrike" kern="100" baseline="0" dirty="0">
                <a:cs typeface="B Nazanin" panose="00000400000000000000" pitchFamily="2" charset="-78"/>
              </a:rPr>
              <a:t>نماید.</a:t>
            </a:r>
          </a:p>
        </p:txBody>
      </p:sp>
      <p:sp>
        <p:nvSpPr>
          <p:cNvPr id="4" name="Footer Placeholder 3">
            <a:extLst>
              <a:ext uri="{FF2B5EF4-FFF2-40B4-BE49-F238E27FC236}">
                <a16:creationId xmlns:a16="http://schemas.microsoft.com/office/drawing/2014/main" id="{473000B2-C4D6-B306-1ADB-80886539964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76592735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E2E6-A11F-4286-5D98-A48D15B58E2C}"/>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معیار ها در معاینه بالینی مرگ مغزی</a:t>
            </a:r>
          </a:p>
        </p:txBody>
      </p:sp>
      <p:sp>
        <p:nvSpPr>
          <p:cNvPr id="3" name="Text Placeholder 2">
            <a:extLst>
              <a:ext uri="{FF2B5EF4-FFF2-40B4-BE49-F238E27FC236}">
                <a16:creationId xmlns:a16="http://schemas.microsoft.com/office/drawing/2014/main" id="{0FAA44D5-84D8-77C1-F669-660BCA718E2F}"/>
              </a:ext>
            </a:extLst>
          </p:cNvPr>
          <p:cNvSpPr>
            <a:spLocks noGrp="1"/>
          </p:cNvSpPr>
          <p:nvPr>
            <p:ph type="body" idx="1"/>
          </p:nvPr>
        </p:nvSpPr>
        <p:spPr/>
        <p:txBody>
          <a:bodyPr>
            <a:normAutofit/>
          </a:bodyPr>
          <a:lstStyle/>
          <a:p>
            <a:pPr marR="0" lvl="0" rtl="1"/>
            <a:r>
              <a:rPr lang="fa-IR" sz="2400" b="1" i="0" u="none" strike="noStrike" kern="100" baseline="0" dirty="0" err="1">
                <a:solidFill>
                  <a:srgbClr val="FF0000"/>
                </a:solidFill>
              </a:rPr>
              <a:t>معيارهاي</a:t>
            </a:r>
            <a:r>
              <a:rPr lang="fa-IR" sz="2400" b="1" i="0" u="none" strike="noStrike" kern="100" baseline="0" dirty="0">
                <a:solidFill>
                  <a:srgbClr val="FF0000"/>
                </a:solidFill>
              </a:rPr>
              <a:t> معاینه بالینی مفصل برای تعیین مرگ مغزی:</a:t>
            </a:r>
          </a:p>
          <a:p>
            <a:pPr marR="0" lvl="0" rtl="1"/>
            <a:endParaRPr lang="fa-IR" sz="2400" i="0" u="none" strike="noStrike" kern="100" baseline="0" dirty="0"/>
          </a:p>
          <a:p>
            <a:pPr marL="1828800" lvl="3" indent="-457200">
              <a:buFont typeface="+mj-lt"/>
              <a:buAutoNum type="arabicPeriod"/>
            </a:pPr>
            <a:r>
              <a:rPr lang="fa-IR" sz="2400" i="0" u="none" strike="noStrike" kern="100" baseline="0" dirty="0">
                <a:latin typeface="Arial" panose="020B0604020202020204" pitchFamily="34" charset="0"/>
              </a:rPr>
              <a:t>وجود علت </a:t>
            </a:r>
            <a:r>
              <a:rPr lang="fa-IR" sz="2400" i="0" u="none" strike="noStrike" kern="100" baseline="0" dirty="0">
                <a:latin typeface="Aptos Display" panose="020B0004020202020204" pitchFamily="34" charset="0"/>
              </a:rPr>
              <a:t>مشخص شده </a:t>
            </a:r>
            <a:r>
              <a:rPr lang="fa-IR" sz="2400" i="0" u="none" strike="noStrike" kern="100" baseline="0" dirty="0" err="1">
                <a:latin typeface="Aptos Display" panose="020B0004020202020204" pitchFamily="34" charset="0"/>
              </a:rPr>
              <a:t>اي</a:t>
            </a:r>
            <a:r>
              <a:rPr lang="fa-IR" sz="2400" i="0" u="none" strike="noStrike" kern="100" baseline="0" dirty="0">
                <a:latin typeface="Aptos Display" panose="020B0004020202020204" pitchFamily="34" charset="0"/>
              </a:rPr>
              <a:t> </a:t>
            </a:r>
            <a:r>
              <a:rPr lang="fa-IR" sz="2400" i="0" u="none" strike="noStrike" kern="100" baseline="0" dirty="0" err="1">
                <a:latin typeface="Aptos Display" panose="020B0004020202020204" pitchFamily="34" charset="0"/>
              </a:rPr>
              <a:t>كه</a:t>
            </a:r>
            <a:r>
              <a:rPr lang="fa-IR" sz="2400" i="0" u="none" strike="noStrike" kern="100" baseline="0" dirty="0">
                <a:latin typeface="Aptos Display" panose="020B0004020202020204" pitchFamily="34" charset="0"/>
              </a:rPr>
              <a:t> قادر به </a:t>
            </a:r>
            <a:r>
              <a:rPr lang="fa-IR" sz="2400" i="0" u="none" strike="noStrike" kern="100" baseline="0" dirty="0" err="1">
                <a:latin typeface="Aptos Display" panose="020B0004020202020204" pitchFamily="34" charset="0"/>
              </a:rPr>
              <a:t>ايجاد</a:t>
            </a:r>
            <a:r>
              <a:rPr lang="fa-IR" sz="2400" i="0" u="none" strike="noStrike" kern="100" baseline="0" dirty="0">
                <a:latin typeface="Aptos Display" panose="020B0004020202020204" pitchFamily="34" charset="0"/>
              </a:rPr>
              <a:t> مرگ </a:t>
            </a:r>
            <a:r>
              <a:rPr lang="fa-IR" sz="2400" i="0" u="none" strike="noStrike" kern="100" baseline="0" dirty="0" err="1">
                <a:latin typeface="Aptos Display" panose="020B0004020202020204" pitchFamily="34" charset="0"/>
              </a:rPr>
              <a:t>مغزي</a:t>
            </a:r>
            <a:r>
              <a:rPr lang="fa-IR" sz="2400" i="0" u="none" strike="noStrike" kern="100" baseline="0" dirty="0">
                <a:latin typeface="Aptos Display" panose="020B0004020202020204" pitchFamily="34" charset="0"/>
              </a:rPr>
              <a:t> باشد.</a:t>
            </a:r>
          </a:p>
          <a:p>
            <a:pPr marL="1828800" lvl="3" indent="-457200">
              <a:buFont typeface="+mj-lt"/>
              <a:buAutoNum type="arabicPeriod"/>
            </a:pPr>
            <a:r>
              <a:rPr lang="fa-IR" sz="2400" i="0" u="none" strike="noStrike" kern="100" baseline="0" dirty="0">
                <a:latin typeface="Aptos Display" panose="020B0004020202020204" pitchFamily="34" charset="0"/>
              </a:rPr>
              <a:t>فقدان وضعيت </a:t>
            </a:r>
            <a:r>
              <a:rPr lang="fa-IR" sz="2400" i="0" u="none" strike="noStrike" kern="100" baseline="0" dirty="0" err="1">
                <a:latin typeface="Aptos Display" panose="020B0004020202020204" pitchFamily="34" charset="0"/>
              </a:rPr>
              <a:t>هاي</a:t>
            </a:r>
            <a:r>
              <a:rPr lang="fa-IR" sz="2400" i="0" u="none" strike="noStrike" kern="100" baseline="0" dirty="0">
                <a:latin typeface="Aptos Display" panose="020B0004020202020204" pitchFamily="34" charset="0"/>
              </a:rPr>
              <a:t> قابل </a:t>
            </a:r>
            <a:r>
              <a:rPr lang="fa-IR" sz="2400" i="0" u="none" strike="noStrike" kern="100" baseline="0" dirty="0" err="1">
                <a:latin typeface="Aptos Display" panose="020B0004020202020204" pitchFamily="34" charset="0"/>
              </a:rPr>
              <a:t>بازگشتي</a:t>
            </a:r>
            <a:r>
              <a:rPr lang="fa-IR" sz="2400" i="0" u="none" strike="noStrike" kern="100" baseline="0" dirty="0">
                <a:latin typeface="Aptos Display" panose="020B0004020202020204" pitchFamily="34" charset="0"/>
              </a:rPr>
              <a:t> </a:t>
            </a:r>
            <a:r>
              <a:rPr lang="fa-IR" sz="2400" i="0" u="none" strike="noStrike" kern="100" baseline="0" dirty="0" err="1">
                <a:latin typeface="Aptos Display" panose="020B0004020202020204" pitchFamily="34" charset="0"/>
              </a:rPr>
              <a:t>كه</a:t>
            </a:r>
            <a:r>
              <a:rPr lang="fa-IR" sz="2400" i="0" u="none" strike="noStrike" kern="100" baseline="0" dirty="0">
                <a:latin typeface="Aptos Display" panose="020B0004020202020204" pitchFamily="34" charset="0"/>
              </a:rPr>
              <a:t> </a:t>
            </a:r>
            <a:r>
              <a:rPr lang="fa-IR" sz="2400" kern="100" dirty="0" err="1">
                <a:latin typeface="Aptos Display" panose="020B0004020202020204" pitchFamily="34" charset="0"/>
              </a:rPr>
              <a:t>مي</a:t>
            </a:r>
            <a:r>
              <a:rPr lang="fa-IR" sz="2400" kern="100" dirty="0">
                <a:latin typeface="Aptos Display" panose="020B0004020202020204" pitchFamily="34" charset="0"/>
              </a:rPr>
              <a:t> توانند </a:t>
            </a:r>
            <a:r>
              <a:rPr lang="fa-IR" sz="2400" kern="100" dirty="0" err="1">
                <a:latin typeface="Aptos Display" panose="020B0004020202020204" pitchFamily="34" charset="0"/>
              </a:rPr>
              <a:t>علايم</a:t>
            </a:r>
            <a:r>
              <a:rPr lang="fa-IR" sz="2400" kern="100" dirty="0">
                <a:latin typeface="Aptos Display" panose="020B0004020202020204" pitchFamily="34" charset="0"/>
              </a:rPr>
              <a:t> مرگ </a:t>
            </a:r>
            <a:r>
              <a:rPr lang="fa-IR" sz="2400" kern="100" dirty="0" err="1">
                <a:latin typeface="Aptos Display" panose="020B0004020202020204" pitchFamily="34" charset="0"/>
              </a:rPr>
              <a:t>مغزي</a:t>
            </a:r>
            <a:r>
              <a:rPr lang="fa-IR" sz="2400" kern="100" dirty="0">
                <a:latin typeface="Aptos Display" panose="020B0004020202020204" pitchFamily="34" charset="0"/>
              </a:rPr>
              <a:t> را </a:t>
            </a:r>
            <a:r>
              <a:rPr lang="fa-IR" sz="2400" kern="100" dirty="0" err="1">
                <a:latin typeface="Aptos Display" panose="020B0004020202020204" pitchFamily="34" charset="0"/>
              </a:rPr>
              <a:t>تقليد</a:t>
            </a:r>
            <a:r>
              <a:rPr lang="fa-IR" sz="2400" kern="100" dirty="0">
                <a:latin typeface="Aptos Display" panose="020B0004020202020204" pitchFamily="34" charset="0"/>
              </a:rPr>
              <a:t> </a:t>
            </a:r>
            <a:r>
              <a:rPr lang="fa-IR" sz="2400" kern="100" dirty="0" err="1">
                <a:latin typeface="Aptos Display" panose="020B0004020202020204" pitchFamily="34" charset="0"/>
              </a:rPr>
              <a:t>كنند</a:t>
            </a:r>
            <a:r>
              <a:rPr lang="fa-IR" sz="2400" kern="100" dirty="0">
                <a:latin typeface="Aptos Display" panose="020B0004020202020204" pitchFamily="34" charset="0"/>
              </a:rPr>
              <a:t>.  </a:t>
            </a:r>
          </a:p>
          <a:p>
            <a:pPr marL="1828800" lvl="3" indent="-457200">
              <a:buFont typeface="+mj-lt"/>
              <a:buAutoNum type="arabicPeriod"/>
            </a:pPr>
            <a:r>
              <a:rPr lang="fa-IR" sz="2400" kern="100" dirty="0" err="1">
                <a:latin typeface="Aptos Display" panose="020B0004020202020204" pitchFamily="34" charset="0"/>
              </a:rPr>
              <a:t>كوماي</a:t>
            </a:r>
            <a:r>
              <a:rPr lang="fa-IR" sz="2400" kern="100" dirty="0">
                <a:latin typeface="Aptos Display" panose="020B0004020202020204" pitchFamily="34" charset="0"/>
              </a:rPr>
              <a:t> </a:t>
            </a:r>
            <a:r>
              <a:rPr lang="fa-IR" sz="2400" kern="100" dirty="0" err="1">
                <a:latin typeface="Aptos Display" panose="020B0004020202020204" pitchFamily="34" charset="0"/>
              </a:rPr>
              <a:t>غيرپاسخ</a:t>
            </a:r>
            <a:r>
              <a:rPr lang="fa-IR" sz="2400" kern="100" dirty="0">
                <a:latin typeface="Aptos Display" panose="020B0004020202020204" pitchFamily="34" charset="0"/>
              </a:rPr>
              <a:t> دهنده ي </a:t>
            </a:r>
            <a:r>
              <a:rPr lang="fa-IR" sz="2400" kern="100" dirty="0" err="1">
                <a:latin typeface="Aptos Display" panose="020B0004020202020204" pitchFamily="34" charset="0"/>
              </a:rPr>
              <a:t>عميق</a:t>
            </a:r>
            <a:endParaRPr lang="fa-IR" sz="2400" kern="100" dirty="0">
              <a:latin typeface="Aptos Display" panose="020B0004020202020204" pitchFamily="34" charset="0"/>
            </a:endParaRPr>
          </a:p>
          <a:p>
            <a:pPr marL="1828800" lvl="3" indent="-457200">
              <a:buFont typeface="+mj-lt"/>
              <a:buAutoNum type="arabicPeriod"/>
            </a:pPr>
            <a:r>
              <a:rPr lang="fa-IR" sz="2400" kern="100" dirty="0">
                <a:latin typeface="Aptos Display" panose="020B0004020202020204" pitchFamily="34" charset="0"/>
              </a:rPr>
              <a:t>فقدان </a:t>
            </a:r>
            <a:r>
              <a:rPr lang="fa-IR" sz="2400" kern="100" dirty="0" err="1">
                <a:latin typeface="Aptos Display" panose="020B0004020202020204" pitchFamily="34" charset="0"/>
              </a:rPr>
              <a:t>رفلکسهای</a:t>
            </a:r>
            <a:r>
              <a:rPr lang="fa-IR" sz="2400" kern="100" dirty="0">
                <a:latin typeface="Aptos Display" panose="020B0004020202020204" pitchFamily="34" charset="0"/>
              </a:rPr>
              <a:t> ساقه ي </a:t>
            </a:r>
            <a:r>
              <a:rPr lang="fa-IR" sz="2400" kern="100" dirty="0" err="1">
                <a:latin typeface="Aptos Display" panose="020B0004020202020204" pitchFamily="34" charset="0"/>
              </a:rPr>
              <a:t>مغزي</a:t>
            </a:r>
            <a:endParaRPr lang="fa-IR" sz="2400" kern="100" dirty="0">
              <a:latin typeface="Aptos Display" panose="020B0004020202020204" pitchFamily="34" charset="0"/>
            </a:endParaRPr>
          </a:p>
          <a:p>
            <a:pPr marL="1828800" lvl="3" indent="-457200">
              <a:buFont typeface="+mj-lt"/>
              <a:buAutoNum type="arabicPeriod"/>
            </a:pPr>
            <a:r>
              <a:rPr lang="fa-IR" sz="2400" kern="100" dirty="0">
                <a:latin typeface="Aptos Display" panose="020B0004020202020204" pitchFamily="34" charset="0"/>
              </a:rPr>
              <a:t>فقدان عوامل مخدوش </a:t>
            </a:r>
            <a:r>
              <a:rPr lang="fa-IR" sz="2400" kern="100" dirty="0" err="1">
                <a:latin typeface="Aptos Display" panose="020B0004020202020204" pitchFamily="34" charset="0"/>
              </a:rPr>
              <a:t>كننده</a:t>
            </a:r>
            <a:r>
              <a:rPr lang="fa-IR" sz="2400" kern="100" dirty="0">
                <a:latin typeface="Aptos Display" panose="020B0004020202020204" pitchFamily="34" charset="0"/>
              </a:rPr>
              <a:t> </a:t>
            </a:r>
            <a:r>
              <a:rPr lang="fa-IR" sz="2400" kern="100" dirty="0" err="1">
                <a:latin typeface="Aptos Display" panose="020B0004020202020204" pitchFamily="34" charset="0"/>
              </a:rPr>
              <a:t>يك</a:t>
            </a:r>
            <a:r>
              <a:rPr lang="fa-IR" sz="2400" kern="100" dirty="0">
                <a:latin typeface="Aptos Display" panose="020B0004020202020204" pitchFamily="34" charset="0"/>
              </a:rPr>
              <a:t> </a:t>
            </a:r>
            <a:r>
              <a:rPr lang="fa-IR" sz="2400" kern="100" dirty="0" err="1">
                <a:latin typeface="Aptos Display" panose="020B0004020202020204" pitchFamily="34" charset="0"/>
              </a:rPr>
              <a:t>پيش</a:t>
            </a:r>
            <a:r>
              <a:rPr lang="fa-IR" sz="2400" kern="100" dirty="0">
                <a:latin typeface="Aptos Display" panose="020B0004020202020204" pitchFamily="34" charset="0"/>
              </a:rPr>
              <a:t> </a:t>
            </a:r>
            <a:r>
              <a:rPr lang="fa-IR" sz="2400" kern="100" dirty="0" err="1">
                <a:latin typeface="Aptos Display" panose="020B0004020202020204" pitchFamily="34" charset="0"/>
              </a:rPr>
              <a:t>نياز</a:t>
            </a:r>
            <a:r>
              <a:rPr lang="fa-IR" sz="2400" kern="100" dirty="0">
                <a:latin typeface="Aptos Display" panose="020B0004020202020204" pitchFamily="34" charset="0"/>
              </a:rPr>
              <a:t> </a:t>
            </a:r>
            <a:r>
              <a:rPr lang="fa-IR" sz="2400" kern="100" dirty="0" err="1">
                <a:latin typeface="Aptos Display" panose="020B0004020202020204" pitchFamily="34" charset="0"/>
              </a:rPr>
              <a:t>قطعي</a:t>
            </a:r>
            <a:endParaRPr lang="fa-IR" sz="2400" kern="100" dirty="0">
              <a:latin typeface="Aptos Display" panose="020B0004020202020204" pitchFamily="34" charset="0"/>
            </a:endParaRPr>
          </a:p>
        </p:txBody>
      </p:sp>
      <p:sp>
        <p:nvSpPr>
          <p:cNvPr id="4" name="Footer Placeholder 3">
            <a:extLst>
              <a:ext uri="{FF2B5EF4-FFF2-40B4-BE49-F238E27FC236}">
                <a16:creationId xmlns:a16="http://schemas.microsoft.com/office/drawing/2014/main" id="{5CD6AF43-9243-6990-6B63-66A3A844762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20413696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A54D-6B17-4448-B08B-71240B37D991}"/>
              </a:ext>
            </a:extLst>
          </p:cNvPr>
          <p:cNvSpPr>
            <a:spLocks noGrp="1"/>
          </p:cNvSpPr>
          <p:nvPr>
            <p:ph type="title"/>
          </p:nvPr>
        </p:nvSpPr>
        <p:spPr/>
        <p:txBody>
          <a:bodyPr>
            <a:normAutofit/>
          </a:bodyPr>
          <a:lstStyle/>
          <a:p>
            <a:r>
              <a:rPr lang="fa-IR" b="0" i="0" u="none" strike="noStrike" kern="100" baseline="0" dirty="0">
                <a:solidFill>
                  <a:srgbClr val="7030A0"/>
                </a:solidFill>
                <a:cs typeface="B Titr" panose="00000700000000000000" pitchFamily="2" charset="-78"/>
              </a:rPr>
              <a:t>معیار ها در معاینه بالینی مرگ مغزی</a:t>
            </a:r>
            <a:br>
              <a:rPr lang="fa-IR" b="0" i="0" u="none" strike="noStrike" kern="100" baseline="0" dirty="0">
                <a:solidFill>
                  <a:srgbClr val="7030A0"/>
                </a:solidFill>
                <a:cs typeface="B Titr" panose="00000700000000000000" pitchFamily="2" charset="-78"/>
              </a:rPr>
            </a:br>
            <a:r>
              <a:rPr lang="fa-IR" sz="2400" b="1" i="0" u="none" strike="noStrike" kern="100" baseline="0" dirty="0">
                <a:solidFill>
                  <a:srgbClr val="FF0000"/>
                </a:solidFill>
                <a:latin typeface="Arial" panose="020B0604020202020204" pitchFamily="34" charset="0"/>
                <a:cs typeface="B Nazanin" panose="00000400000000000000" pitchFamily="2" charset="-78"/>
              </a:rPr>
              <a:t> </a:t>
            </a:r>
            <a:r>
              <a:rPr lang="fa-IR" sz="2400" b="1" i="0" u="none" strike="noStrike" kern="100" baseline="0" dirty="0" err="1">
                <a:solidFill>
                  <a:srgbClr val="FF0000"/>
                </a:solidFill>
                <a:latin typeface="Arial" panose="020B0604020202020204" pitchFamily="34" charset="0"/>
                <a:cs typeface="B Nazanin" panose="00000400000000000000" pitchFamily="2" charset="-78"/>
              </a:rPr>
              <a:t>رفلکسهای</a:t>
            </a:r>
            <a:r>
              <a:rPr lang="fa-IR" sz="2400" b="1" i="0" u="none" strike="noStrike" kern="100" baseline="0" dirty="0">
                <a:solidFill>
                  <a:srgbClr val="FF0000"/>
                </a:solidFill>
                <a:latin typeface="Arial" panose="020B0604020202020204" pitchFamily="34" charset="0"/>
                <a:cs typeface="B Nazanin" panose="00000400000000000000" pitchFamily="2" charset="-78"/>
              </a:rPr>
              <a:t> ساقه ي مغز</a:t>
            </a:r>
            <a:endParaRPr lang="en-US" b="0" i="0" u="none" strike="noStrike" kern="100" baseline="0" dirty="0">
              <a:solidFill>
                <a:srgbClr val="7030A0"/>
              </a:solidFill>
              <a:cs typeface="B Nazanin" panose="00000400000000000000" pitchFamily="2" charset="-78"/>
            </a:endParaRPr>
          </a:p>
        </p:txBody>
      </p:sp>
      <p:sp>
        <p:nvSpPr>
          <p:cNvPr id="3" name="Text Placeholder 2">
            <a:extLst>
              <a:ext uri="{FF2B5EF4-FFF2-40B4-BE49-F238E27FC236}">
                <a16:creationId xmlns:a16="http://schemas.microsoft.com/office/drawing/2014/main" id="{8CE23BB9-4E8F-D477-F8CB-8D4A76B3577D}"/>
              </a:ext>
            </a:extLst>
          </p:cNvPr>
          <p:cNvSpPr>
            <a:spLocks noGrp="1"/>
          </p:cNvSpPr>
          <p:nvPr>
            <p:ph type="body" idx="1"/>
          </p:nvPr>
        </p:nvSpPr>
        <p:spPr/>
        <p:txBody>
          <a:bodyPr/>
          <a:lstStyle/>
          <a:p>
            <a:pPr marL="0" indent="0">
              <a:buNone/>
            </a:pPr>
            <a:r>
              <a:rPr lang="fa-IR" sz="2400" b="1" i="0" u="none" strike="noStrike" kern="100" baseline="0" dirty="0">
                <a:solidFill>
                  <a:srgbClr val="FF0000"/>
                </a:solidFill>
                <a:latin typeface="Arial" panose="020B0604020202020204" pitchFamily="34" charset="0"/>
              </a:rPr>
              <a:t> </a:t>
            </a:r>
            <a:r>
              <a:rPr lang="fa-IR" sz="2400" b="1" i="0" u="none" strike="noStrike" kern="100" baseline="0" dirty="0" err="1">
                <a:solidFill>
                  <a:srgbClr val="FF0000"/>
                </a:solidFill>
                <a:latin typeface="Arial" panose="020B0604020202020204" pitchFamily="34" charset="0"/>
              </a:rPr>
              <a:t>رفلکسهای</a:t>
            </a:r>
            <a:r>
              <a:rPr lang="fa-IR" sz="2400" b="1" i="0" u="none" strike="noStrike" kern="100" baseline="0" dirty="0">
                <a:solidFill>
                  <a:srgbClr val="FF0000"/>
                </a:solidFill>
                <a:latin typeface="Arial" panose="020B0604020202020204" pitchFamily="34" charset="0"/>
              </a:rPr>
              <a:t> ساقه ي مغزی عبارتند از:</a:t>
            </a:r>
          </a:p>
          <a:p>
            <a:pPr marL="0" indent="0">
              <a:buNone/>
            </a:pPr>
            <a:endParaRPr lang="fa-IR" sz="2400" b="1" i="0" u="none" strike="noStrike" kern="100" baseline="0" dirty="0">
              <a:solidFill>
                <a:srgbClr val="FF0000"/>
              </a:solidFill>
              <a:latin typeface="Arial" panose="020B0604020202020204" pitchFamily="34" charset="0"/>
            </a:endParaRPr>
          </a:p>
          <a:p>
            <a:pPr marL="1428750" lvl="2" indent="-514350">
              <a:buFont typeface="+mj-lt"/>
              <a:buAutoNum type="arabicPeriod"/>
            </a:pPr>
            <a:r>
              <a:rPr lang="fa-IR" sz="2600" b="0" i="0" u="none" strike="noStrike" kern="100" baseline="0" dirty="0"/>
              <a:t> فقدان بازتاب </a:t>
            </a:r>
            <a:r>
              <a:rPr lang="fa-IR" sz="2600" b="0" i="0" u="none" strike="noStrike" kern="100" baseline="0" dirty="0" err="1"/>
              <a:t>هاي</a:t>
            </a:r>
            <a:r>
              <a:rPr lang="fa-IR" sz="2600" b="0" i="0" u="none" strike="noStrike" kern="100" baseline="0" dirty="0"/>
              <a:t> ته </a:t>
            </a:r>
            <a:r>
              <a:rPr lang="fa-IR" sz="2600" b="0" i="0" u="none" strike="noStrike" kern="100" baseline="0" dirty="0" err="1"/>
              <a:t>حلقي</a:t>
            </a:r>
            <a:r>
              <a:rPr lang="fa-IR" sz="2600" b="0" i="0" u="none" strike="noStrike" kern="100" baseline="0" dirty="0"/>
              <a:t> </a:t>
            </a:r>
            <a:r>
              <a:rPr lang="en-US" sz="2600" b="0" i="0" u="none" strike="noStrike" kern="100" baseline="0" dirty="0">
                <a:latin typeface="Aptos Display" panose="020B0004020202020204" pitchFamily="34" charset="0"/>
              </a:rPr>
              <a:t> (Gag)</a:t>
            </a:r>
            <a:r>
              <a:rPr lang="fa-IR" sz="2600" b="0" i="0" u="none" strike="noStrike" kern="100" baseline="0" dirty="0">
                <a:latin typeface="Aptos Display" panose="020B0004020202020204" pitchFamily="34" charset="0"/>
              </a:rPr>
              <a:t> و سرفه</a:t>
            </a:r>
          </a:p>
          <a:p>
            <a:pPr marL="1428750" lvl="2" indent="-514350">
              <a:buFont typeface="+mj-lt"/>
              <a:buAutoNum type="arabicPeriod"/>
            </a:pPr>
            <a:r>
              <a:rPr lang="fa-IR" sz="2600" b="0" i="0" u="none" strike="noStrike" kern="100" baseline="0" dirty="0"/>
              <a:t> پاسخ </a:t>
            </a:r>
            <a:r>
              <a:rPr lang="fa-IR" sz="2600" b="0" i="0" u="none" strike="noStrike" kern="100" baseline="0" dirty="0" err="1"/>
              <a:t>هاي</a:t>
            </a:r>
            <a:r>
              <a:rPr lang="fa-IR" sz="2600" b="0" i="0" u="none" strike="noStrike" kern="100" baseline="0" dirty="0"/>
              <a:t> </a:t>
            </a:r>
            <a:r>
              <a:rPr lang="fa-IR" sz="2600" b="0" i="0" u="none" strike="noStrike" kern="100" baseline="0" dirty="0" err="1"/>
              <a:t>قرنيه</a:t>
            </a:r>
            <a:r>
              <a:rPr lang="fa-IR" sz="2600" b="0" i="0" u="none" strike="noStrike" kern="100" baseline="0" dirty="0"/>
              <a:t> </a:t>
            </a:r>
            <a:r>
              <a:rPr lang="fa-IR" sz="2600" b="0" i="0" u="none" strike="noStrike" kern="100" baseline="0" dirty="0" err="1"/>
              <a:t>اي</a:t>
            </a:r>
            <a:endParaRPr lang="fa-IR" sz="2600" b="0" i="0" u="none" strike="noStrike" kern="100" baseline="0" dirty="0"/>
          </a:p>
          <a:p>
            <a:pPr marL="1428750" lvl="2" indent="-514350">
              <a:buFont typeface="+mj-lt"/>
              <a:buAutoNum type="arabicPeriod"/>
            </a:pPr>
            <a:r>
              <a:rPr lang="fa-IR" sz="2600" b="0" i="0" u="none" strike="noStrike" kern="100" baseline="0" dirty="0"/>
              <a:t> </a:t>
            </a:r>
            <a:r>
              <a:rPr lang="fa-IR" sz="2600" b="0" i="0" u="none" strike="noStrike" kern="100" baseline="0" dirty="0" err="1"/>
              <a:t>پاسخهاي</a:t>
            </a:r>
            <a:r>
              <a:rPr lang="fa-IR" sz="2600" b="0" i="0" u="none" strike="noStrike" kern="100" baseline="0" dirty="0"/>
              <a:t> </a:t>
            </a:r>
            <a:r>
              <a:rPr lang="fa-IR" sz="2600" b="0" i="0" u="none" strike="noStrike" kern="100" baseline="0" dirty="0" err="1"/>
              <a:t>مردمكي</a:t>
            </a:r>
            <a:r>
              <a:rPr lang="fa-IR" sz="2600" b="0" i="0" u="none" strike="noStrike" kern="100" baseline="0" dirty="0"/>
              <a:t> به نور، همراه با </a:t>
            </a:r>
            <a:r>
              <a:rPr lang="fa-IR" sz="2600" b="0" i="0" u="none" strike="noStrike" kern="100" baseline="0" dirty="0" err="1"/>
              <a:t>مردمك</a:t>
            </a:r>
            <a:r>
              <a:rPr lang="fa-IR" sz="2600" b="0" i="0" u="none" strike="noStrike" kern="100" baseline="0" dirty="0"/>
              <a:t> </a:t>
            </a:r>
            <a:r>
              <a:rPr lang="fa-IR" sz="2600" b="0" i="0" u="none" strike="noStrike" kern="100" baseline="0" dirty="0" err="1"/>
              <a:t>هاي</a:t>
            </a:r>
            <a:r>
              <a:rPr lang="fa-IR" sz="2600" b="0" i="0" u="none" strike="noStrike" kern="100" baseline="0" dirty="0"/>
              <a:t> با ابعاد متوسط </a:t>
            </a:r>
            <a:r>
              <a:rPr lang="fa-IR" sz="2600" b="0" i="0" u="none" strike="noStrike" kern="100" baseline="0" dirty="0" err="1"/>
              <a:t>يا</a:t>
            </a:r>
            <a:r>
              <a:rPr lang="fa-IR" sz="2600" b="0" i="0" u="none" strike="noStrike" kern="100" baseline="0" dirty="0"/>
              <a:t> بزرگ تر، </a:t>
            </a:r>
          </a:p>
          <a:p>
            <a:pPr marL="1428750" lvl="2" indent="-514350">
              <a:buFont typeface="+mj-lt"/>
              <a:buAutoNum type="arabicPeriod"/>
            </a:pPr>
            <a:r>
              <a:rPr lang="fa-IR" sz="2600" b="0" i="0" u="none" strike="noStrike" kern="100" baseline="0" dirty="0"/>
              <a:t> </a:t>
            </a:r>
            <a:r>
              <a:rPr lang="fa-IR" sz="2600" b="0" i="0" u="none" strike="noStrike" kern="100" baseline="0" dirty="0" err="1"/>
              <a:t>پاسخهاي</a:t>
            </a:r>
            <a:r>
              <a:rPr lang="fa-IR" sz="2600" b="0" i="0" u="none" strike="noStrike" kern="100" baseline="0" dirty="0"/>
              <a:t> </a:t>
            </a:r>
            <a:r>
              <a:rPr lang="fa-IR" sz="2600" b="0" i="0" u="none" strike="noStrike" kern="100" baseline="0" dirty="0" err="1"/>
              <a:t>دهليزي</a:t>
            </a:r>
            <a:r>
              <a:rPr lang="fa-IR" sz="2600" b="0" i="0" u="none" strike="noStrike" kern="100" baseline="0" dirty="0"/>
              <a:t> -</a:t>
            </a:r>
            <a:r>
              <a:rPr lang="en-US" sz="2600" b="0" i="0" u="none" strike="noStrike" kern="100" baseline="0" dirty="0">
                <a:latin typeface="Aptos Display" panose="020B0004020202020204" pitchFamily="34" charset="0"/>
              </a:rPr>
              <a:t> </a:t>
            </a:r>
            <a:r>
              <a:rPr lang="fa-IR" sz="2600" b="0" i="0" u="none" strike="noStrike" kern="100" baseline="0" dirty="0" err="1">
                <a:latin typeface="Aptos Display" panose="020B0004020202020204" pitchFamily="34" charset="0"/>
              </a:rPr>
              <a:t>چشمي</a:t>
            </a:r>
            <a:r>
              <a:rPr lang="en-US" sz="2600" b="0" i="0" u="none" strike="noStrike" kern="100" baseline="0" dirty="0">
                <a:latin typeface="Aptos Display" panose="020B0004020202020204" pitchFamily="34" charset="0"/>
              </a:rPr>
              <a:t>(</a:t>
            </a:r>
            <a:r>
              <a:rPr lang="en-US" sz="2600" b="0" i="0" u="none" strike="noStrike" kern="100" baseline="0" dirty="0" err="1">
                <a:latin typeface="Aptos Display" panose="020B0004020202020204" pitchFamily="34" charset="0"/>
              </a:rPr>
              <a:t>Vestibulo</a:t>
            </a:r>
            <a:r>
              <a:rPr lang="en-US" sz="2600" b="0" i="0" u="none" strike="noStrike" kern="100" baseline="0" dirty="0">
                <a:latin typeface="Aptos Display" panose="020B0004020202020204" pitchFamily="34" charset="0"/>
              </a:rPr>
              <a:t> - Ocular)</a:t>
            </a:r>
            <a:endParaRPr lang="fa-IR" sz="2600" b="0" i="0" u="none" strike="noStrike" kern="100" baseline="0" dirty="0">
              <a:latin typeface="Aptos Display" panose="020B0004020202020204" pitchFamily="34" charset="0"/>
            </a:endParaRPr>
          </a:p>
          <a:p>
            <a:pPr marL="1428750" lvl="2" indent="-514350">
              <a:buFont typeface="+mj-lt"/>
              <a:buAutoNum type="arabicPeriod"/>
            </a:pPr>
            <a:r>
              <a:rPr lang="fa-IR" sz="2600" b="0" i="0" u="none" strike="noStrike" kern="100" baseline="0" dirty="0">
                <a:latin typeface="Arial" panose="020B0604020202020204" pitchFamily="34" charset="0"/>
              </a:rPr>
              <a:t>فقدان دوطرفه ي پاسخ </a:t>
            </a:r>
            <a:r>
              <a:rPr lang="fa-IR" sz="2600" b="0" i="0" u="none" strike="noStrike" kern="100" baseline="0" dirty="0" err="1">
                <a:latin typeface="Arial" panose="020B0604020202020204" pitchFamily="34" charset="0"/>
              </a:rPr>
              <a:t>هاي</a:t>
            </a:r>
            <a:r>
              <a:rPr lang="fa-IR" sz="2600" b="0" i="0" u="none" strike="noStrike" kern="100" baseline="0" dirty="0">
                <a:latin typeface="Arial" panose="020B0604020202020204" pitchFamily="34" charset="0"/>
              </a:rPr>
              <a:t> </a:t>
            </a:r>
            <a:r>
              <a:rPr lang="fa-IR" sz="2600" b="0" i="0" u="none" strike="noStrike" kern="100" baseline="0" dirty="0" err="1">
                <a:latin typeface="Arial" panose="020B0604020202020204" pitchFamily="34" charset="0"/>
              </a:rPr>
              <a:t>حركتي</a:t>
            </a:r>
            <a:r>
              <a:rPr lang="fa-IR" sz="2600" b="0" i="0" u="none" strike="noStrike" kern="100" baseline="0" dirty="0">
                <a:latin typeface="Arial" panose="020B0604020202020204" pitchFamily="34" charset="0"/>
              </a:rPr>
              <a:t> به جز </a:t>
            </a:r>
            <a:r>
              <a:rPr lang="fa-IR" sz="2600" b="0" i="0" u="none" strike="noStrike" kern="100" baseline="0" dirty="0" err="1">
                <a:latin typeface="Arial" panose="020B0604020202020204" pitchFamily="34" charset="0"/>
              </a:rPr>
              <a:t>رفلکسهای</a:t>
            </a:r>
            <a:r>
              <a:rPr lang="fa-IR" sz="2600" b="0" i="0" u="none" strike="noStrike" kern="100" baseline="0" dirty="0">
                <a:latin typeface="Arial" panose="020B0604020202020204" pitchFamily="34" charset="0"/>
              </a:rPr>
              <a:t> </a:t>
            </a:r>
            <a:r>
              <a:rPr lang="fa-IR" sz="2600" b="0" i="0" u="none" strike="noStrike" kern="100" baseline="0" dirty="0" err="1">
                <a:latin typeface="Arial" panose="020B0604020202020204" pitchFamily="34" charset="0"/>
              </a:rPr>
              <a:t>نخاعي</a:t>
            </a:r>
            <a:r>
              <a:rPr lang="fa-IR" sz="2600" b="0" i="0" u="none" strike="noStrike" kern="100" baseline="0" dirty="0">
                <a:latin typeface="Arial" panose="020B0604020202020204" pitchFamily="34" charset="0"/>
              </a:rPr>
              <a:t>  </a:t>
            </a:r>
          </a:p>
          <a:p>
            <a:pPr marL="1428750" lvl="2" indent="-514350">
              <a:buFont typeface="+mj-lt"/>
              <a:buAutoNum type="arabicPeriod"/>
            </a:pPr>
            <a:r>
              <a:rPr lang="fa-IR" sz="2600" b="0" i="0" u="none" strike="noStrike" kern="100" baseline="0" dirty="0">
                <a:latin typeface="Arial" panose="020B0604020202020204" pitchFamily="34" charset="0"/>
              </a:rPr>
              <a:t>فقدان تلاش </a:t>
            </a:r>
            <a:r>
              <a:rPr lang="fa-IR" sz="2600" b="0" i="0" u="none" strike="noStrike" kern="100" baseline="0" dirty="0" err="1">
                <a:latin typeface="Arial" panose="020B0604020202020204" pitchFamily="34" charset="0"/>
              </a:rPr>
              <a:t>تنفسي</a:t>
            </a:r>
            <a:r>
              <a:rPr lang="fa-IR" sz="2600" b="0" i="0" u="none" strike="noStrike" kern="100" baseline="0" dirty="0">
                <a:latin typeface="Arial" panose="020B0604020202020204" pitchFamily="34" charset="0"/>
              </a:rPr>
              <a:t> براساس آزمون آپنه  </a:t>
            </a:r>
          </a:p>
        </p:txBody>
      </p:sp>
      <p:sp>
        <p:nvSpPr>
          <p:cNvPr id="4" name="Footer Placeholder 3">
            <a:extLst>
              <a:ext uri="{FF2B5EF4-FFF2-40B4-BE49-F238E27FC236}">
                <a16:creationId xmlns:a16="http://schemas.microsoft.com/office/drawing/2014/main" id="{A98179FE-89C2-20CF-8F15-9A628630F96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41746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2519"/>
          <a:stretch/>
        </p:blipFill>
        <p:spPr bwMode="auto">
          <a:xfrm>
            <a:off x="2423592" y="476672"/>
            <a:ext cx="7564456" cy="6120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Footer Placeholder 1">
            <a:extLst>
              <a:ext uri="{FF2B5EF4-FFF2-40B4-BE49-F238E27FC236}">
                <a16:creationId xmlns:a16="http://schemas.microsoft.com/office/drawing/2014/main" id="{8290CDCB-3B83-2389-B65D-06EB245DA3F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87985045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0FFDB-7F1D-24D5-8A9E-65C281CFDAB1}"/>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مستندات مرگ مغزی</a:t>
            </a:r>
          </a:p>
        </p:txBody>
      </p:sp>
      <p:sp>
        <p:nvSpPr>
          <p:cNvPr id="3" name="Text Placeholder 2">
            <a:extLst>
              <a:ext uri="{FF2B5EF4-FFF2-40B4-BE49-F238E27FC236}">
                <a16:creationId xmlns:a16="http://schemas.microsoft.com/office/drawing/2014/main" id="{FDD0EE43-4CD9-C8FB-6EEE-9EC12A97AB31}"/>
              </a:ext>
            </a:extLst>
          </p:cNvPr>
          <p:cNvSpPr>
            <a:spLocks noGrp="1"/>
          </p:cNvSpPr>
          <p:nvPr>
            <p:ph type="body" idx="1"/>
          </p:nvPr>
        </p:nvSpPr>
        <p:spPr/>
        <p:txBody>
          <a:bodyPr>
            <a:normAutofit/>
          </a:bodyPr>
          <a:lstStyle/>
          <a:p>
            <a:pPr marR="0" lvl="0" rtl="1"/>
            <a:r>
              <a:rPr lang="fa-IR" sz="2400" b="1" kern="100" dirty="0">
                <a:solidFill>
                  <a:srgbClr val="FF0000"/>
                </a:solidFill>
              </a:rPr>
              <a:t>در </a:t>
            </a:r>
            <a:r>
              <a:rPr lang="fa-IR" sz="2400" b="1" kern="100" dirty="0" err="1">
                <a:solidFill>
                  <a:srgbClr val="FF0000"/>
                </a:solidFill>
              </a:rPr>
              <a:t>مستندسازی</a:t>
            </a:r>
            <a:r>
              <a:rPr lang="fa-IR" sz="2400" b="1" kern="100" dirty="0">
                <a:solidFill>
                  <a:srgbClr val="FF0000"/>
                </a:solidFill>
              </a:rPr>
              <a:t>:</a:t>
            </a:r>
          </a:p>
          <a:p>
            <a:pPr marL="0" marR="0" lvl="0" indent="0" rtl="1">
              <a:buNone/>
            </a:pPr>
            <a:endParaRPr lang="fa-IR" sz="2400" i="0" u="none" strike="noStrike" kern="100" baseline="0" dirty="0">
              <a:cs typeface="B Nazanin" panose="00000400000000000000" pitchFamily="2" charset="-78"/>
            </a:endParaRPr>
          </a:p>
          <a:p>
            <a:pPr marL="457200" marR="0" lvl="0" indent="-457200" rtl="1">
              <a:buFont typeface="+mj-lt"/>
              <a:buAutoNum type="arabicPeriod"/>
            </a:pPr>
            <a:r>
              <a:rPr lang="fa-IR" sz="2400" kern="100" dirty="0" err="1"/>
              <a:t>ب</a:t>
            </a:r>
            <a:r>
              <a:rPr lang="fa-IR" sz="2400" i="0" u="none" strike="noStrike" kern="100" baseline="0" dirty="0" err="1">
                <a:cs typeface="B Nazanin" panose="00000400000000000000" pitchFamily="2" charset="-78"/>
              </a:rPr>
              <a:t>ايد</a:t>
            </a:r>
            <a:r>
              <a:rPr lang="fa-IR" sz="2400" i="0" u="none" strike="noStrike" kern="100" baseline="0" dirty="0">
                <a:cs typeface="B Nazanin" panose="00000400000000000000" pitchFamily="2" charset="-78"/>
              </a:rPr>
              <a:t> </a:t>
            </a:r>
            <a:r>
              <a:rPr lang="fa-IR" sz="2400" i="0" u="none" strike="noStrike" kern="100" baseline="0" dirty="0">
                <a:solidFill>
                  <a:srgbClr val="FF0000"/>
                </a:solidFill>
                <a:cs typeface="B Nazanin" panose="00000400000000000000" pitchFamily="2" charset="-78"/>
              </a:rPr>
              <a:t>شواهد </a:t>
            </a:r>
            <a:r>
              <a:rPr lang="fa-IR" sz="2400" i="0" u="none" strike="noStrike" kern="100" baseline="0" dirty="0" err="1">
                <a:solidFill>
                  <a:srgbClr val="FF0000"/>
                </a:solidFill>
                <a:cs typeface="B Compset" panose="00000400000000000000" pitchFamily="2" charset="-78"/>
              </a:rPr>
              <a:t>قطعي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باليني</a:t>
            </a:r>
            <a:r>
              <a:rPr lang="fa-IR" sz="2400" i="0" u="none" strike="noStrike" kern="100" baseline="0" dirty="0">
                <a:solidFill>
                  <a:srgbClr val="FF0000"/>
                </a:solidFill>
                <a:cs typeface="B Nazanin" panose="00000400000000000000" pitchFamily="2" charset="-78"/>
              </a:rPr>
              <a:t> و/</a:t>
            </a:r>
            <a:r>
              <a:rPr lang="fa-IR" sz="2400" i="0" u="none" strike="noStrike" kern="100" baseline="0" dirty="0" err="1">
                <a:solidFill>
                  <a:srgbClr val="FF0000"/>
                </a:solidFill>
                <a:cs typeface="B Nazanin" panose="00000400000000000000" pitchFamily="2" charset="-78"/>
              </a:rPr>
              <a:t>يا</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Compset" panose="00000400000000000000" pitchFamily="2" charset="-78"/>
              </a:rPr>
              <a:t>تصويربرداري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cs typeface="B Compset" panose="00000400000000000000" pitchFamily="2" charset="-78"/>
              </a:rPr>
              <a:t>عصبي</a:t>
            </a:r>
            <a:r>
              <a:rPr lang="fa-IR" sz="2400" i="0" u="none" strike="noStrike" kern="100" baseline="0" dirty="0">
                <a:cs typeface="B Nazanin" panose="00000400000000000000" pitchFamily="2" charset="-78"/>
              </a:rPr>
              <a:t> از </a:t>
            </a:r>
            <a:r>
              <a:rPr lang="fa-IR" sz="2400" i="0" u="none" strike="noStrike" kern="100" baseline="0" dirty="0" err="1">
                <a:cs typeface="B Nazanin" panose="00000400000000000000" pitchFamily="2" charset="-78"/>
              </a:rPr>
              <a:t>يك</a:t>
            </a:r>
            <a:r>
              <a:rPr lang="fa-IR" sz="2400" i="0" u="none" strike="noStrike" kern="100" baseline="0" dirty="0">
                <a:cs typeface="B Nazanin" panose="00000400000000000000" pitchFamily="2" charset="-78"/>
              </a:rPr>
              <a:t> واقعه ي حاد در سیستم </a:t>
            </a:r>
            <a:r>
              <a:rPr lang="fa-IR" sz="2400" i="0" u="none" strike="noStrike" kern="100" baseline="0" dirty="0" err="1">
                <a:cs typeface="B Nazanin" panose="00000400000000000000" pitchFamily="2" charset="-78"/>
              </a:rPr>
              <a:t>عصبي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مركزي</a:t>
            </a:r>
            <a:r>
              <a:rPr lang="fa-IR" sz="2400" i="0" u="none" strike="noStrike" kern="100" baseline="0" dirty="0">
                <a:cs typeface="B Nazanin" panose="00000400000000000000" pitchFamily="2" charset="-78"/>
              </a:rPr>
              <a:t> وجود داشته باشد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با فقدان </a:t>
            </a:r>
            <a:r>
              <a:rPr lang="fa-IR" sz="2400" i="0" u="none" strike="noStrike" kern="100" baseline="0" dirty="0" err="1">
                <a:cs typeface="B Nazanin" panose="00000400000000000000" pitchFamily="2" charset="-78"/>
              </a:rPr>
              <a:t>بي</a:t>
            </a:r>
            <a:r>
              <a:rPr lang="fa-IR" sz="2400" i="0" u="none" strike="noStrike" kern="100" baseline="0" dirty="0">
                <a:cs typeface="B Nazanin" panose="00000400000000000000" pitchFamily="2" charset="-78"/>
              </a:rPr>
              <a:t> بازگشت </a:t>
            </a:r>
            <a:r>
              <a:rPr lang="fa-IR" sz="2400" i="0" u="none" strike="noStrike" kern="100" baseline="0" dirty="0" err="1">
                <a:cs typeface="B Nazanin" panose="00000400000000000000" pitchFamily="2" charset="-78"/>
              </a:rPr>
              <a:t>عملكرد</a:t>
            </a:r>
            <a:r>
              <a:rPr lang="fa-IR" sz="2400" i="0" u="none" strike="noStrike" kern="100" baseline="0" dirty="0">
                <a:cs typeface="B Nazanin" panose="00000400000000000000" pitchFamily="2" charset="-78"/>
              </a:rPr>
              <a:t> عصب </a:t>
            </a:r>
            <a:r>
              <a:rPr lang="fa-IR" sz="2400" i="0" u="none" strike="noStrike" kern="100" baseline="0" dirty="0" err="1">
                <a:cs typeface="B Nazanin" panose="00000400000000000000" pitchFamily="2" charset="-78"/>
              </a:rPr>
              <a:t>شناختي</a:t>
            </a:r>
            <a:r>
              <a:rPr lang="fa-IR" sz="2400" i="0" u="none" strike="noStrike" kern="100" baseline="0" dirty="0">
                <a:cs typeface="B Nazanin" panose="00000400000000000000" pitchFamily="2" charset="-78"/>
              </a:rPr>
              <a:t> سازگار باشد.</a:t>
            </a:r>
          </a:p>
          <a:p>
            <a:pPr marL="457200" marR="0" lvl="0" indent="-457200" rtl="1">
              <a:buFont typeface="+mj-lt"/>
              <a:buAutoNum type="arabicPeriod"/>
            </a:pPr>
            <a:r>
              <a:rPr lang="fa-IR" sz="2400" i="0" u="none" strike="noStrike" kern="100" baseline="0" dirty="0">
                <a:cs typeface="B Nazanin" panose="00000400000000000000" pitchFamily="2" charset="-78"/>
              </a:rPr>
              <a:t>در صورت وجود </a:t>
            </a:r>
            <a:r>
              <a:rPr lang="fa-IR" sz="2400" i="0" u="none" strike="noStrike" kern="100" baseline="0" dirty="0" err="1">
                <a:solidFill>
                  <a:srgbClr val="FF0000"/>
                </a:solidFill>
                <a:cs typeface="B Compset" panose="00000400000000000000" pitchFamily="2" charset="-78"/>
              </a:rPr>
              <a:t>كوماي</a:t>
            </a:r>
            <a:r>
              <a:rPr lang="fa-IR" sz="2400" i="0" u="none" strike="noStrike" kern="100" baseline="0" dirty="0">
                <a:solidFill>
                  <a:srgbClr val="FF0000"/>
                </a:solidFill>
                <a:cs typeface="B Compset" panose="00000400000000000000" pitchFamily="2" charset="-78"/>
              </a:rPr>
              <a:t> بدون علت </a:t>
            </a:r>
            <a:r>
              <a:rPr lang="fa-IR" sz="2400" i="0" u="none" strike="noStrike" kern="100" baseline="0" dirty="0">
                <a:cs typeface="B Compset" panose="00000400000000000000" pitchFamily="2" charset="-78"/>
              </a:rPr>
              <a:t>روشن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بايد</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تشخيص</a:t>
            </a:r>
            <a:r>
              <a:rPr lang="fa-IR" sz="2400" i="0" u="none" strike="noStrike" kern="100" baseline="0" dirty="0">
                <a:cs typeface="B Nazanin" panose="00000400000000000000" pitchFamily="2" charset="-78"/>
              </a:rPr>
              <a:t> مرگ </a:t>
            </a:r>
            <a:r>
              <a:rPr lang="fa-IR" sz="2400" i="0" u="none" strike="noStrike" kern="100" baseline="0" dirty="0" err="1">
                <a:cs typeface="B Nazanin" panose="00000400000000000000" pitchFamily="2" charset="-78"/>
              </a:rPr>
              <a:t>مغزي</a:t>
            </a:r>
            <a:r>
              <a:rPr lang="fa-IR" sz="2400" i="0" u="none" strike="noStrike" kern="100" baseline="0" dirty="0">
                <a:cs typeface="B Nazanin" panose="00000400000000000000" pitchFamily="2" charset="-78"/>
              </a:rPr>
              <a:t> را </a:t>
            </a:r>
            <a:r>
              <a:rPr lang="fa-IR" sz="2400" i="0" u="none" strike="noStrike" kern="100" baseline="0" dirty="0" err="1">
                <a:cs typeface="B Compset" panose="00000400000000000000" pitchFamily="2" charset="-78"/>
              </a:rPr>
              <a:t>كنار</a:t>
            </a:r>
            <a:r>
              <a:rPr lang="fa-IR" sz="2400" i="0" u="none" strike="noStrike" kern="100" baseline="0" dirty="0">
                <a:cs typeface="B Compset" panose="00000400000000000000" pitchFamily="2" charset="-78"/>
              </a:rPr>
              <a:t> گذاشت.</a:t>
            </a:r>
            <a:r>
              <a:rPr lang="fa-IR" sz="2400" i="0" u="none" strike="noStrike" kern="100" baseline="0" dirty="0">
                <a:cs typeface="B Nazanin" panose="00000400000000000000" pitchFamily="2" charset="-78"/>
              </a:rPr>
              <a:t>   </a:t>
            </a:r>
          </a:p>
          <a:p>
            <a:pPr marL="457200" marR="0" lvl="0" indent="-457200" rtl="1">
              <a:buFont typeface="+mj-lt"/>
              <a:buAutoNum type="arabicPeriod"/>
            </a:pPr>
            <a:r>
              <a:rPr lang="fa-IR" sz="2400" i="0" u="none" strike="noStrike" kern="100" baseline="0" dirty="0" err="1">
                <a:cs typeface="B Compset" panose="00000400000000000000" pitchFamily="2" charset="-78"/>
              </a:rPr>
              <a:t>كوماي</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غيرپاسخ</a:t>
            </a:r>
            <a:r>
              <a:rPr lang="fa-IR" sz="2400" i="0" u="none" strike="noStrike" kern="100" baseline="0" dirty="0">
                <a:cs typeface="B Compset" panose="00000400000000000000" pitchFamily="2" charset="-78"/>
              </a:rPr>
              <a:t> دهنده ي </a:t>
            </a:r>
            <a:r>
              <a:rPr lang="fa-IR" sz="2400" i="0" u="none" strike="noStrike" kern="100" baseline="0" dirty="0" err="1">
                <a:cs typeface="B Compset" panose="00000400000000000000" pitchFamily="2" charset="-78"/>
              </a:rPr>
              <a:t>عميق</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حاكي</a:t>
            </a:r>
            <a:r>
              <a:rPr lang="fa-IR" sz="2400" i="0" u="none" strike="noStrike" kern="100" baseline="0" dirty="0">
                <a:cs typeface="B Nazanin" panose="00000400000000000000" pitchFamily="2" charset="-78"/>
              </a:rPr>
              <a:t> از </a:t>
            </a:r>
            <a:r>
              <a:rPr lang="fa-IR" sz="2400" i="0" u="none" strike="noStrike" kern="100" baseline="0" dirty="0">
                <a:solidFill>
                  <a:srgbClr val="FF0000"/>
                </a:solidFill>
                <a:cs typeface="B Nazanin" panose="00000400000000000000" pitchFamily="2" charset="-78"/>
              </a:rPr>
              <a:t>فقدان پاسخ اعصاب </a:t>
            </a:r>
            <a:r>
              <a:rPr lang="fa-IR" sz="2400" i="0" u="none" strike="noStrike" kern="100" baseline="0" dirty="0" err="1">
                <a:solidFill>
                  <a:srgbClr val="FF0000"/>
                </a:solidFill>
                <a:cs typeface="B Nazanin" panose="00000400000000000000" pitchFamily="2" charset="-78"/>
              </a:rPr>
              <a:t>مركزي</a:t>
            </a:r>
            <a:r>
              <a:rPr lang="fa-IR" sz="2400" i="0" u="none" strike="noStrike" kern="100" baseline="0" dirty="0">
                <a:solidFill>
                  <a:srgbClr val="FF0000"/>
                </a:solidFill>
                <a:cs typeface="B Nazanin" panose="00000400000000000000" pitchFamily="2" charset="-78"/>
              </a:rPr>
              <a:t> به درد </a:t>
            </a:r>
            <a:r>
              <a:rPr lang="fa-IR" sz="2400" i="0" u="none" strike="noStrike" kern="100" baseline="0" dirty="0">
                <a:cs typeface="B Nazanin" panose="00000400000000000000" pitchFamily="2" charset="-78"/>
              </a:rPr>
              <a:t>باشد.</a:t>
            </a:r>
          </a:p>
        </p:txBody>
      </p:sp>
      <p:sp>
        <p:nvSpPr>
          <p:cNvPr id="4" name="Footer Placeholder 3">
            <a:extLst>
              <a:ext uri="{FF2B5EF4-FFF2-40B4-BE49-F238E27FC236}">
                <a16:creationId xmlns:a16="http://schemas.microsoft.com/office/drawing/2014/main" id="{28E09C2D-CED5-4FBA-67E9-73D39C7B428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76231788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A079-3095-E75F-CCF2-536C9AE0C059}"/>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ناسازگاری با مرگ مغزی</a:t>
            </a:r>
            <a:endParaRPr lang="fa-IR" b="0" i="0" u="none" strike="noStrike" kern="100" baseline="0">
              <a:solidFill>
                <a:prstClr val="black"/>
              </a:solidFill>
              <a:cs typeface="B Nazanin" panose="00000400000000000000" pitchFamily="2" charset="-78"/>
            </a:endParaRPr>
          </a:p>
        </p:txBody>
      </p:sp>
      <p:sp>
        <p:nvSpPr>
          <p:cNvPr id="3" name="Text Placeholder 2">
            <a:extLst>
              <a:ext uri="{FF2B5EF4-FFF2-40B4-BE49-F238E27FC236}">
                <a16:creationId xmlns:a16="http://schemas.microsoft.com/office/drawing/2014/main" id="{B5A51016-CAF3-7FEC-DA09-F008A359607B}"/>
              </a:ext>
            </a:extLst>
          </p:cNvPr>
          <p:cNvSpPr>
            <a:spLocks noGrp="1"/>
          </p:cNvSpPr>
          <p:nvPr>
            <p:ph type="body" idx="1"/>
          </p:nvPr>
        </p:nvSpPr>
        <p:spPr/>
        <p:txBody>
          <a:bodyPr>
            <a:normAutofit/>
          </a:bodyPr>
          <a:lstStyle/>
          <a:p>
            <a:r>
              <a:rPr lang="fa-IR" sz="2400" b="1" i="0" u="none" strike="noStrike" kern="100" baseline="0" dirty="0">
                <a:solidFill>
                  <a:srgbClr val="FF0000"/>
                </a:solidFill>
              </a:rPr>
              <a:t>موارد زیر با </a:t>
            </a:r>
            <a:r>
              <a:rPr lang="fa-IR" sz="2400" b="1" i="0" u="none" strike="noStrike" kern="100" baseline="0" dirty="0" err="1">
                <a:solidFill>
                  <a:srgbClr val="FF0000"/>
                </a:solidFill>
              </a:rPr>
              <a:t>تشخيص</a:t>
            </a:r>
            <a:r>
              <a:rPr lang="fa-IR" sz="2400" b="1" i="0" u="none" strike="noStrike" kern="100" baseline="0" dirty="0">
                <a:solidFill>
                  <a:srgbClr val="FF0000"/>
                </a:solidFill>
              </a:rPr>
              <a:t> مرگ </a:t>
            </a:r>
            <a:r>
              <a:rPr lang="fa-IR" sz="2400" b="1" i="0" u="none" strike="noStrike" kern="100" baseline="0" dirty="0" err="1">
                <a:solidFill>
                  <a:srgbClr val="FF0000"/>
                </a:solidFill>
              </a:rPr>
              <a:t>مغزي</a:t>
            </a:r>
            <a:r>
              <a:rPr lang="fa-IR" sz="2400" b="1" i="0" u="none" strike="noStrike" kern="100" baseline="0" dirty="0">
                <a:solidFill>
                  <a:srgbClr val="FF0000"/>
                </a:solidFill>
              </a:rPr>
              <a:t> ناسازگار است:  </a:t>
            </a:r>
          </a:p>
          <a:p>
            <a:endParaRPr lang="fa-IR" sz="2400" b="1" i="0" u="none" strike="noStrike" kern="100" baseline="0" dirty="0">
              <a:solidFill>
                <a:srgbClr val="FF0000"/>
              </a:solidFill>
            </a:endParaRPr>
          </a:p>
          <a:p>
            <a:pPr marL="1371600" lvl="2" indent="-457200">
              <a:buFont typeface="+mj-lt"/>
              <a:buAutoNum type="arabicPeriod"/>
            </a:pPr>
            <a:r>
              <a:rPr lang="fa-IR" sz="2400" b="0" i="0" u="none" strike="noStrike" kern="100" baseline="0" dirty="0"/>
              <a:t>هرگونه پاسخ </a:t>
            </a:r>
            <a:r>
              <a:rPr lang="fa-IR" sz="2400" b="0" i="0" u="none" strike="noStrike" kern="100" baseline="0" dirty="0" err="1"/>
              <a:t>حركتي</a:t>
            </a:r>
            <a:r>
              <a:rPr lang="fa-IR" sz="2400" b="0" i="0" u="none" strike="noStrike" kern="100" baseline="0" dirty="0"/>
              <a:t> در </a:t>
            </a:r>
            <a:r>
              <a:rPr lang="fa-IR" sz="2400" b="0" i="0" u="none" strike="noStrike" kern="100" baseline="0" dirty="0" err="1"/>
              <a:t>ناحيه‌ي</a:t>
            </a:r>
            <a:r>
              <a:rPr lang="fa-IR" sz="2400" b="0" i="0" u="none" strike="noStrike" kern="100" baseline="0" dirty="0"/>
              <a:t> </a:t>
            </a:r>
            <a:r>
              <a:rPr lang="fa-IR" sz="2400" b="0" i="0" u="none" strike="noStrike" kern="100" baseline="0" dirty="0" err="1"/>
              <a:t>توزيع</a:t>
            </a:r>
            <a:r>
              <a:rPr lang="fa-IR" sz="2400" b="0" i="0" u="none" strike="noStrike" kern="100" baseline="0" dirty="0"/>
              <a:t> </a:t>
            </a:r>
            <a:r>
              <a:rPr lang="fa-IR" sz="2400" b="0" i="0" u="none" strike="noStrike" kern="100" baseline="0" dirty="0">
                <a:solidFill>
                  <a:srgbClr val="FF0000"/>
                </a:solidFill>
              </a:rPr>
              <a:t>عصب </a:t>
            </a:r>
            <a:r>
              <a:rPr lang="fa-IR" sz="2400" b="0" i="0" u="none" strike="noStrike" kern="100" baseline="0" dirty="0" err="1">
                <a:solidFill>
                  <a:srgbClr val="FF0000"/>
                </a:solidFill>
              </a:rPr>
              <a:t>هاي</a:t>
            </a:r>
            <a:r>
              <a:rPr lang="fa-IR" sz="2400" b="0" i="0" u="none" strike="noStrike" kern="100" baseline="0" dirty="0">
                <a:solidFill>
                  <a:srgbClr val="FF0000"/>
                </a:solidFill>
              </a:rPr>
              <a:t> جمجمه </a:t>
            </a:r>
            <a:r>
              <a:rPr lang="fa-IR" sz="2400" b="0" i="0" u="none" strike="noStrike" kern="100" baseline="0" dirty="0" err="1">
                <a:solidFill>
                  <a:srgbClr val="FF0000"/>
                </a:solidFill>
              </a:rPr>
              <a:t>اي</a:t>
            </a:r>
            <a:endParaRPr lang="fa-IR" sz="2400" b="0" i="0" u="none" strike="noStrike" kern="100" baseline="0" dirty="0">
              <a:solidFill>
                <a:srgbClr val="FF0000"/>
              </a:solidFill>
            </a:endParaRPr>
          </a:p>
          <a:p>
            <a:pPr marL="1371600" lvl="2" indent="-457200">
              <a:buFont typeface="+mj-lt"/>
              <a:buAutoNum type="arabicPeriod"/>
            </a:pPr>
            <a:r>
              <a:rPr lang="fa-IR" sz="2400" b="0" i="0" u="none" strike="noStrike" kern="100" baseline="0" dirty="0"/>
              <a:t> پاسخ </a:t>
            </a:r>
            <a:r>
              <a:rPr lang="fa-IR" sz="2400" b="0" i="0" u="none" strike="noStrike" kern="100" baseline="0" dirty="0" err="1"/>
              <a:t>حركتي</a:t>
            </a:r>
            <a:r>
              <a:rPr lang="fa-IR" sz="2400" b="0" i="0" u="none" strike="noStrike" kern="100" baseline="0" dirty="0"/>
              <a:t> با واسطه ي اعصاب </a:t>
            </a:r>
            <a:r>
              <a:rPr lang="fa-IR" sz="2400" b="0" i="0" u="none" strike="noStrike" kern="100" baseline="0" dirty="0" err="1"/>
              <a:t>مركزي</a:t>
            </a:r>
            <a:r>
              <a:rPr lang="fa-IR" sz="2400" b="0" i="0" u="none" strike="noStrike" kern="100" baseline="0" dirty="0"/>
              <a:t> به</a:t>
            </a:r>
            <a:r>
              <a:rPr lang="fa-IR" sz="2400" b="0" i="0" u="none" strike="noStrike" kern="100" baseline="0" dirty="0">
                <a:solidFill>
                  <a:srgbClr val="FF0000"/>
                </a:solidFill>
              </a:rPr>
              <a:t> درد </a:t>
            </a:r>
            <a:r>
              <a:rPr lang="fa-IR" sz="2400" b="0" i="0" u="none" strike="noStrike" kern="100" baseline="0" dirty="0"/>
              <a:t>در هر </a:t>
            </a:r>
            <a:r>
              <a:rPr lang="fa-IR" sz="2400" b="0" i="0" u="none" strike="noStrike" kern="100" baseline="0" dirty="0" err="1"/>
              <a:t>ناحيه‌اي</a:t>
            </a:r>
            <a:endParaRPr lang="fa-IR" sz="2400" b="0" i="0" u="none" strike="noStrike" kern="100" baseline="0" dirty="0"/>
          </a:p>
          <a:p>
            <a:pPr marL="1371600" lvl="2" indent="-457200">
              <a:buFont typeface="+mj-lt"/>
              <a:buAutoNum type="arabicPeriod"/>
            </a:pPr>
            <a:r>
              <a:rPr lang="fa-IR" sz="2400" b="0" i="0" u="none" strike="noStrike" kern="100" baseline="0" dirty="0"/>
              <a:t> </a:t>
            </a:r>
            <a:r>
              <a:rPr lang="fa-IR" sz="2400" b="0" i="0" u="none" strike="noStrike" kern="100" baseline="0" dirty="0">
                <a:solidFill>
                  <a:srgbClr val="FF0000"/>
                </a:solidFill>
              </a:rPr>
              <a:t>تشنج</a:t>
            </a:r>
          </a:p>
          <a:p>
            <a:pPr marL="1371600" lvl="2" indent="-457200">
              <a:buFont typeface="+mj-lt"/>
              <a:buAutoNum type="arabicPeriod"/>
            </a:pPr>
            <a:r>
              <a:rPr lang="fa-IR" sz="2400" b="0" i="0" u="none" strike="noStrike" kern="100" baseline="0" dirty="0"/>
              <a:t> </a:t>
            </a:r>
            <a:r>
              <a:rPr lang="fa-IR" sz="2400" b="0" i="0" u="none" strike="noStrike" kern="100" baseline="0" dirty="0">
                <a:solidFill>
                  <a:srgbClr val="FF0000"/>
                </a:solidFill>
              </a:rPr>
              <a:t>پاسخ </a:t>
            </a:r>
            <a:r>
              <a:rPr lang="fa-IR" sz="2400" b="0" i="0" u="none" strike="noStrike" kern="100" baseline="0" dirty="0" err="1">
                <a:solidFill>
                  <a:srgbClr val="FF0000"/>
                </a:solidFill>
              </a:rPr>
              <a:t>هاي</a:t>
            </a:r>
            <a:r>
              <a:rPr lang="fa-IR" sz="2400" b="0" i="0" u="none" strike="noStrike" kern="100" baseline="0" dirty="0">
                <a:solidFill>
                  <a:srgbClr val="FF0000"/>
                </a:solidFill>
              </a:rPr>
              <a:t> </a:t>
            </a:r>
            <a:r>
              <a:rPr lang="fa-IR" sz="2400" b="0" i="0" u="none" strike="noStrike" kern="100" baseline="0" dirty="0" err="1">
                <a:solidFill>
                  <a:srgbClr val="FF0000"/>
                </a:solidFill>
              </a:rPr>
              <a:t>دكورتيكه</a:t>
            </a:r>
            <a:r>
              <a:rPr lang="fa-IR" sz="2400" b="0" i="0" u="none" strike="noStrike" kern="100" baseline="0" dirty="0">
                <a:solidFill>
                  <a:srgbClr val="FF0000"/>
                </a:solidFill>
              </a:rPr>
              <a:t> / </a:t>
            </a:r>
            <a:r>
              <a:rPr lang="fa-IR" sz="2400" b="0" i="0" u="none" strike="noStrike" kern="100" baseline="0" dirty="0" err="1">
                <a:solidFill>
                  <a:srgbClr val="FF0000"/>
                </a:solidFill>
              </a:rPr>
              <a:t>دسربره</a:t>
            </a:r>
            <a:r>
              <a:rPr lang="fa-IR" sz="2400" b="0" i="0" u="none" strike="noStrike" kern="100" baseline="0" dirty="0">
                <a:solidFill>
                  <a:srgbClr val="FF0000"/>
                </a:solidFill>
              </a:rPr>
              <a:t> </a:t>
            </a:r>
          </a:p>
        </p:txBody>
      </p:sp>
      <p:pic>
        <p:nvPicPr>
          <p:cNvPr id="4" name="Picture 3">
            <a:extLst>
              <a:ext uri="{FF2B5EF4-FFF2-40B4-BE49-F238E27FC236}">
                <a16:creationId xmlns:a16="http://schemas.microsoft.com/office/drawing/2014/main" id="{92AB7F3D-FCA1-A5BF-E089-20C951A45F25}"/>
              </a:ext>
            </a:extLst>
          </p:cNvPr>
          <p:cNvPicPr>
            <a:picLocks noChangeAspect="1"/>
          </p:cNvPicPr>
          <p:nvPr/>
        </p:nvPicPr>
        <p:blipFill>
          <a:blip r:embed="rId2"/>
          <a:stretch>
            <a:fillRect/>
          </a:stretch>
        </p:blipFill>
        <p:spPr>
          <a:xfrm>
            <a:off x="1054298" y="3556000"/>
            <a:ext cx="4099593" cy="3171747"/>
          </a:xfrm>
          <a:prstGeom prst="rect">
            <a:avLst/>
          </a:prstGeom>
        </p:spPr>
      </p:pic>
      <p:sp>
        <p:nvSpPr>
          <p:cNvPr id="5" name="Footer Placeholder 4">
            <a:extLst>
              <a:ext uri="{FF2B5EF4-FFF2-40B4-BE49-F238E27FC236}">
                <a16:creationId xmlns:a16="http://schemas.microsoft.com/office/drawing/2014/main" id="{205FB138-7261-555C-C75A-6F8BF925A0D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9178913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F1FA9-0C51-8210-C05E-2CEF5FDB7365}"/>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بازتابهای گمراه کننده</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A5597067-DE83-7B18-88BD-F84127FE0306}"/>
              </a:ext>
            </a:extLst>
          </p:cNvPr>
          <p:cNvSpPr>
            <a:spLocks noGrp="1"/>
          </p:cNvSpPr>
          <p:nvPr>
            <p:ph type="body" idx="1"/>
          </p:nvPr>
        </p:nvSpPr>
        <p:spPr/>
        <p:txBody>
          <a:bodyPr>
            <a:normAutofit/>
          </a:bodyPr>
          <a:lstStyle/>
          <a:p>
            <a:pPr marR="0" lvl="0" rtl="1"/>
            <a:r>
              <a:rPr lang="fa-IR" sz="2400" b="1" i="0" u="none" strike="noStrike" kern="100" baseline="0" dirty="0" err="1">
                <a:solidFill>
                  <a:srgbClr val="FF0000"/>
                </a:solidFill>
              </a:rPr>
              <a:t>رفلکسهای</a:t>
            </a:r>
            <a:r>
              <a:rPr lang="fa-IR" sz="2400" b="1" i="0" u="none" strike="noStrike" kern="100" baseline="0" dirty="0">
                <a:solidFill>
                  <a:srgbClr val="FF0000"/>
                </a:solidFill>
              </a:rPr>
              <a:t> </a:t>
            </a:r>
            <a:r>
              <a:rPr lang="fa-IR" sz="2400" b="1" i="0" u="none" strike="noStrike" kern="100" baseline="0" dirty="0" err="1">
                <a:solidFill>
                  <a:srgbClr val="FF0000"/>
                </a:solidFill>
              </a:rPr>
              <a:t>نخاعي</a:t>
            </a:r>
            <a:r>
              <a:rPr lang="fa-IR" sz="2400" b="0" i="0" u="none" strike="noStrike" kern="100" baseline="0" dirty="0"/>
              <a:t>، </a:t>
            </a:r>
            <a:r>
              <a:rPr lang="fa-IR" sz="2400" b="0" i="0" u="none" strike="noStrike" kern="100" baseline="0" dirty="0" err="1"/>
              <a:t>يا</a:t>
            </a:r>
            <a:r>
              <a:rPr lang="fa-IR" sz="2400" b="0" i="0" u="none" strike="noStrike" kern="100" baseline="0" dirty="0"/>
              <a:t> </a:t>
            </a:r>
            <a:r>
              <a:rPr lang="fa-IR" sz="2400" b="0" i="0" u="none" strike="noStrike" kern="100" baseline="0" dirty="0" err="1"/>
              <a:t>پاسخهاي</a:t>
            </a:r>
            <a:r>
              <a:rPr lang="fa-IR" sz="2400" b="0" i="0" u="none" strike="noStrike" kern="100" baseline="0" dirty="0"/>
              <a:t> </a:t>
            </a:r>
            <a:r>
              <a:rPr lang="fa-IR" sz="2400" b="0" i="0" u="none" strike="noStrike" kern="100" baseline="0" dirty="0" err="1"/>
              <a:t>حركتي</a:t>
            </a:r>
            <a:r>
              <a:rPr lang="fa-IR" sz="2400" b="0" i="0" u="none" strike="noStrike" kern="100" baseline="0" dirty="0"/>
              <a:t> محدود به </a:t>
            </a:r>
            <a:r>
              <a:rPr lang="fa-IR" sz="2400" b="0" i="0" u="none" strike="noStrike" kern="100" baseline="0" dirty="0" err="1"/>
              <a:t>ناحيه‌ي</a:t>
            </a:r>
            <a:r>
              <a:rPr lang="fa-IR" sz="2400" b="0" i="0" u="none" strike="noStrike" kern="100" baseline="0" dirty="0"/>
              <a:t> </a:t>
            </a:r>
            <a:r>
              <a:rPr lang="fa-IR" sz="2400" b="0" i="0" u="none" strike="noStrike" kern="100" baseline="0" dirty="0" err="1"/>
              <a:t>توزيع</a:t>
            </a:r>
            <a:r>
              <a:rPr lang="fa-IR" sz="2400" b="0" i="0" u="none" strike="noStrike" kern="100" baseline="0" dirty="0"/>
              <a:t> عصب </a:t>
            </a:r>
            <a:r>
              <a:rPr lang="fa-IR" sz="2400" b="0" i="0" u="none" strike="noStrike" kern="100" baseline="0" dirty="0" err="1"/>
              <a:t>نخاعي</a:t>
            </a:r>
            <a:r>
              <a:rPr lang="fa-IR" sz="2400" b="0" i="0" u="none" strike="noStrike" kern="100" baseline="0" dirty="0"/>
              <a:t>، </a:t>
            </a:r>
            <a:r>
              <a:rPr lang="fa-IR" sz="2400" b="0" i="0" u="none" strike="noStrike" kern="100" baseline="0" dirty="0" err="1"/>
              <a:t>ممكن</a:t>
            </a:r>
            <a:r>
              <a:rPr lang="fa-IR" sz="2400" b="0" i="0" u="none" strike="noStrike" kern="100" baseline="0" dirty="0"/>
              <a:t> است </a:t>
            </a:r>
            <a:r>
              <a:rPr lang="fa-IR" sz="2400" b="0" i="0" u="none" strike="noStrike" kern="100" baseline="0" dirty="0" err="1"/>
              <a:t>عليرغم</a:t>
            </a:r>
            <a:r>
              <a:rPr lang="fa-IR" sz="2400" b="0" i="0" u="none" strike="noStrike" kern="100" baseline="0" dirty="0"/>
              <a:t> مرگ </a:t>
            </a:r>
            <a:r>
              <a:rPr lang="fa-IR" sz="2400" b="0" i="0" u="none" strike="noStrike" kern="100" baseline="0" dirty="0" err="1"/>
              <a:t>مغزي</a:t>
            </a:r>
            <a:r>
              <a:rPr lang="fa-IR" sz="2400" b="0" i="0" u="none" strike="noStrike" kern="100" baseline="0" dirty="0"/>
              <a:t> تداوم </a:t>
            </a:r>
            <a:r>
              <a:rPr lang="fa-IR" sz="2400" b="0" i="0" u="none" strike="noStrike" kern="100" baseline="0" dirty="0" err="1"/>
              <a:t>يافته</a:t>
            </a:r>
            <a:r>
              <a:rPr lang="fa-IR" sz="2400" b="0" i="0" u="none" strike="noStrike" kern="100" baseline="0" dirty="0"/>
              <a:t> باشند.</a:t>
            </a:r>
          </a:p>
          <a:p>
            <a:pPr marR="0" lvl="0" rtl="1"/>
            <a:r>
              <a:rPr lang="fa-IR" sz="2400" b="1" i="0" u="none" strike="noStrike" kern="100" baseline="0" dirty="0" err="1">
                <a:solidFill>
                  <a:srgbClr val="FF0000"/>
                </a:solidFill>
              </a:rPr>
              <a:t>دستهاي</a:t>
            </a:r>
            <a:r>
              <a:rPr lang="fa-IR" sz="2400" b="1" i="0" u="none" strike="noStrike" kern="100" baseline="0" dirty="0"/>
              <a:t> </a:t>
            </a:r>
            <a:r>
              <a:rPr lang="fa-IR" sz="2400" kern="100" dirty="0"/>
              <a:t>برخی از </a:t>
            </a:r>
            <a:r>
              <a:rPr lang="fa-IR" sz="2400" kern="100" dirty="0" err="1"/>
              <a:t>بيماران</a:t>
            </a:r>
            <a:r>
              <a:rPr lang="fa-IR" sz="2400" kern="100" dirty="0"/>
              <a:t> </a:t>
            </a:r>
            <a:r>
              <a:rPr lang="fa-IR" sz="2400" b="0" i="0" u="none" strike="noStrike" kern="100" baseline="0" dirty="0"/>
              <a:t>دچار مرگ </a:t>
            </a:r>
            <a:r>
              <a:rPr lang="fa-IR" sz="2400" b="0" i="0" u="none" strike="noStrike" kern="100" baseline="0" dirty="0" err="1"/>
              <a:t>مغزي</a:t>
            </a:r>
            <a:r>
              <a:rPr lang="fa-IR" sz="2400" b="0" i="0" u="none" strike="noStrike" kern="100" baseline="0" dirty="0"/>
              <a:t> </a:t>
            </a:r>
            <a:r>
              <a:rPr lang="fa-IR" sz="2400" b="0" i="0" u="none" strike="noStrike" kern="100" baseline="0" dirty="0" err="1"/>
              <a:t>ممكن</a:t>
            </a:r>
            <a:r>
              <a:rPr lang="fa-IR" sz="2400" b="0" i="0" u="none" strike="noStrike" kern="100" baseline="0" dirty="0"/>
              <a:t> است هم چنان </a:t>
            </a:r>
            <a:r>
              <a:rPr lang="fa-IR" sz="2400" b="1" i="0" u="none" strike="noStrike" kern="100" baseline="0" dirty="0" err="1">
                <a:solidFill>
                  <a:srgbClr val="FF0000"/>
                </a:solidFill>
              </a:rPr>
              <a:t>برخي</a:t>
            </a:r>
            <a:r>
              <a:rPr lang="fa-IR" sz="2400" b="1" i="0" u="none" strike="noStrike" kern="100" baseline="0" dirty="0">
                <a:solidFill>
                  <a:srgbClr val="FF0000"/>
                </a:solidFill>
              </a:rPr>
              <a:t> </a:t>
            </a:r>
            <a:r>
              <a:rPr lang="fa-IR" sz="2400" b="1" i="0" u="none" strike="noStrike" kern="100" baseline="0" dirty="0" err="1">
                <a:solidFill>
                  <a:srgbClr val="FF0000"/>
                </a:solidFill>
              </a:rPr>
              <a:t>فعاليتهاي</a:t>
            </a:r>
            <a:r>
              <a:rPr lang="fa-IR" sz="2400" b="1" i="0" u="none" strike="noStrike" kern="100" baseline="0" dirty="0">
                <a:solidFill>
                  <a:srgbClr val="FF0000"/>
                </a:solidFill>
              </a:rPr>
              <a:t> </a:t>
            </a:r>
            <a:r>
              <a:rPr lang="fa-IR" sz="2400" b="1" i="0" u="none" strike="noStrike" kern="100" baseline="0" dirty="0" err="1">
                <a:solidFill>
                  <a:srgbClr val="FF0000"/>
                </a:solidFill>
              </a:rPr>
              <a:t>بازتابي</a:t>
            </a:r>
            <a:r>
              <a:rPr lang="fa-IR" sz="2400" b="1" i="0" u="none" strike="noStrike" kern="100" baseline="0" dirty="0">
                <a:solidFill>
                  <a:srgbClr val="FF0000"/>
                </a:solidFill>
              </a:rPr>
              <a:t> </a:t>
            </a:r>
            <a:r>
              <a:rPr lang="fa-IR" sz="2400" b="1" i="0" u="none" strike="noStrike" kern="100" baseline="0" dirty="0" err="1">
                <a:solidFill>
                  <a:srgbClr val="FF0000"/>
                </a:solidFill>
              </a:rPr>
              <a:t>نخاعي</a:t>
            </a:r>
            <a:r>
              <a:rPr lang="fa-IR" sz="2400" b="0" i="0" u="none" strike="noStrike" kern="100" baseline="0" dirty="0">
                <a:solidFill>
                  <a:srgbClr val="FF0000"/>
                </a:solidFill>
              </a:rPr>
              <a:t> </a:t>
            </a:r>
            <a:r>
              <a:rPr lang="fa-IR" sz="2400" b="0" i="0" u="none" strike="noStrike" kern="100" baseline="0" dirty="0"/>
              <a:t>را نشان دهند </a:t>
            </a:r>
            <a:r>
              <a:rPr lang="fa-IR" sz="2400" b="0" i="0" u="none" strike="noStrike" kern="100" baseline="0" dirty="0" err="1"/>
              <a:t>كه</a:t>
            </a:r>
            <a:r>
              <a:rPr lang="fa-IR" sz="2400" b="0" i="0" u="none" strike="noStrike" kern="100" baseline="0" dirty="0"/>
              <a:t> </a:t>
            </a:r>
            <a:r>
              <a:rPr lang="fa-IR" sz="2400" b="0" i="0" u="none" strike="noStrike" kern="100" baseline="0" dirty="0" err="1"/>
              <a:t>اين</a:t>
            </a:r>
            <a:r>
              <a:rPr lang="fa-IR" sz="2400" b="0" i="0" u="none" strike="noStrike" kern="100" baseline="0" dirty="0"/>
              <a:t> </a:t>
            </a:r>
            <a:r>
              <a:rPr lang="fa-IR" sz="2400" b="0" i="0" u="none" strike="noStrike" kern="100" baseline="0" dirty="0" err="1"/>
              <a:t>مي</a:t>
            </a:r>
            <a:r>
              <a:rPr lang="fa-IR" sz="2400" b="0" i="0" u="none" strike="noStrike" kern="100" baseline="0" dirty="0"/>
              <a:t> تواند باعث </a:t>
            </a:r>
            <a:r>
              <a:rPr lang="fa-IR" sz="2400" b="0" i="0" u="none" strike="noStrike" kern="100" baseline="0" dirty="0" err="1"/>
              <a:t>گيج</a:t>
            </a:r>
            <a:r>
              <a:rPr lang="fa-IR" sz="2400" b="0" i="0" u="none" strike="noStrike" kern="100" baseline="0" dirty="0"/>
              <a:t> شدن پرسنل </a:t>
            </a:r>
            <a:r>
              <a:rPr lang="fa-IR" sz="2400" b="0" i="0" u="none" strike="noStrike" kern="100" baseline="0" dirty="0" err="1"/>
              <a:t>باليني</a:t>
            </a:r>
            <a:r>
              <a:rPr lang="fa-IR" sz="2400" b="0" i="0" u="none" strike="noStrike" kern="100" baseline="0" dirty="0"/>
              <a:t> </a:t>
            </a:r>
            <a:r>
              <a:rPr lang="fa-IR" sz="2400" b="0" i="0" u="none" strike="noStrike" kern="100" baseline="0" dirty="0" err="1"/>
              <a:t>يا</a:t>
            </a:r>
            <a:r>
              <a:rPr lang="fa-IR" sz="2400" b="0" i="0" u="none" strike="noStrike" kern="100" baseline="0" dirty="0"/>
              <a:t> </a:t>
            </a:r>
            <a:r>
              <a:rPr lang="fa-IR" sz="2400" b="0" i="0" u="none" strike="noStrike" kern="100" baseline="0" dirty="0" err="1"/>
              <a:t>بالينگر</a:t>
            </a:r>
            <a:r>
              <a:rPr lang="fa-IR" sz="2400" b="0" i="0" u="none" strike="noStrike" kern="100" baseline="0" dirty="0"/>
              <a:t> </a:t>
            </a:r>
            <a:r>
              <a:rPr lang="fa-IR" sz="2400" b="0" i="0" u="none" strike="noStrike" kern="100" baseline="0" dirty="0" err="1"/>
              <a:t>بي</a:t>
            </a:r>
            <a:r>
              <a:rPr lang="fa-IR" sz="2400" b="0" i="0" u="none" strike="noStrike" kern="100" baseline="0" dirty="0"/>
              <a:t> تجربه شود و </a:t>
            </a:r>
            <a:r>
              <a:rPr lang="fa-IR" sz="2400" b="0" i="0" u="none" strike="noStrike" kern="100" baseline="0" dirty="0" err="1"/>
              <a:t>مي</a:t>
            </a:r>
            <a:r>
              <a:rPr lang="fa-IR" sz="2400" b="0" i="0" u="none" strike="noStrike" kern="100" baseline="0" dirty="0"/>
              <a:t> تواند </a:t>
            </a:r>
            <a:r>
              <a:rPr lang="fa-IR" sz="2400" b="0" i="0" u="none" strike="noStrike" kern="100" baseline="0" dirty="0" err="1"/>
              <a:t>اعضاي</a:t>
            </a:r>
            <a:r>
              <a:rPr lang="fa-IR" sz="2400" b="0" i="0" u="none" strike="noStrike" kern="100" baseline="0" dirty="0"/>
              <a:t> خانواده </a:t>
            </a:r>
            <a:r>
              <a:rPr lang="fa-IR" sz="2400" b="0" i="0" u="none" strike="noStrike" kern="100" baseline="0" dirty="0" err="1"/>
              <a:t>راپريشان</a:t>
            </a:r>
            <a:r>
              <a:rPr lang="fa-IR" sz="2400" b="0" i="0" u="none" strike="noStrike" kern="100" baseline="0" dirty="0"/>
              <a:t> </a:t>
            </a:r>
            <a:r>
              <a:rPr lang="fa-IR" sz="2400" b="0" i="0" u="none" strike="noStrike" kern="100" baseline="0" dirty="0" err="1"/>
              <a:t>كند</a:t>
            </a:r>
            <a:r>
              <a:rPr lang="fa-IR" sz="2400" b="0" i="0" u="none" strike="noStrike" kern="100" baseline="0" dirty="0"/>
              <a:t>.</a:t>
            </a:r>
          </a:p>
          <a:p>
            <a:pPr marR="0" lvl="0" rtl="1"/>
            <a:r>
              <a:rPr lang="fa-IR" sz="2400" b="0" i="0" u="none" strike="noStrike" kern="100" baseline="0" dirty="0"/>
              <a:t> </a:t>
            </a:r>
            <a:r>
              <a:rPr lang="fa-IR" sz="2400" b="0" i="0" u="none" strike="noStrike" kern="100" baseline="0" dirty="0" err="1"/>
              <a:t>بايد</a:t>
            </a:r>
            <a:r>
              <a:rPr lang="fa-IR" sz="2400" b="0" i="0" u="none" strike="noStrike" kern="100" baseline="0" dirty="0"/>
              <a:t> </a:t>
            </a:r>
            <a:r>
              <a:rPr lang="fa-IR" sz="2400" b="1" i="0" u="none" strike="noStrike" kern="100" baseline="0" dirty="0" err="1"/>
              <a:t>چنين</a:t>
            </a:r>
            <a:r>
              <a:rPr lang="fa-IR" sz="2400" b="1" i="0" u="none" strike="noStrike" kern="100" baseline="0" dirty="0"/>
              <a:t> </a:t>
            </a:r>
            <a:r>
              <a:rPr lang="fa-IR" sz="2400" b="1" i="0" u="none" strike="noStrike" kern="100" baseline="0" dirty="0" err="1"/>
              <a:t>حالتي</a:t>
            </a:r>
            <a:r>
              <a:rPr lang="fa-IR" sz="2400" b="1" i="0" u="none" strike="noStrike" kern="100" baseline="0" dirty="0"/>
              <a:t> </a:t>
            </a:r>
            <a:r>
              <a:rPr lang="fa-IR" sz="2400" b="1" i="0" u="none" strike="noStrike" kern="100" baseline="0" dirty="0" err="1"/>
              <a:t>پيش</a:t>
            </a:r>
            <a:r>
              <a:rPr lang="fa-IR" sz="2400" b="1" i="0" u="none" strike="noStrike" kern="100" baseline="0" dirty="0"/>
              <a:t> </a:t>
            </a:r>
            <a:r>
              <a:rPr lang="fa-IR" sz="2400" b="1" i="0" u="none" strike="noStrike" kern="100" baseline="0" dirty="0" err="1"/>
              <a:t>بيني</a:t>
            </a:r>
            <a:r>
              <a:rPr lang="fa-IR" sz="2400" b="1" i="0" u="none" strike="noStrike" kern="100" baseline="0" dirty="0"/>
              <a:t> شود و به خانواده </a:t>
            </a:r>
            <a:r>
              <a:rPr lang="fa-IR" sz="2400" b="1" i="0" u="none" strike="noStrike" kern="100" baseline="0" dirty="0" err="1"/>
              <a:t>توضيح</a:t>
            </a:r>
            <a:r>
              <a:rPr lang="fa-IR" sz="2400" b="0" i="0" u="none" strike="noStrike" kern="100" baseline="0" dirty="0"/>
              <a:t> داده شود. </a:t>
            </a:r>
          </a:p>
        </p:txBody>
      </p:sp>
      <p:sp>
        <p:nvSpPr>
          <p:cNvPr id="4" name="Footer Placeholder 3">
            <a:extLst>
              <a:ext uri="{FF2B5EF4-FFF2-40B4-BE49-F238E27FC236}">
                <a16:creationId xmlns:a16="http://schemas.microsoft.com/office/drawing/2014/main" id="{BEF4B452-74F1-734B-47D8-F8203AB45E4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08836925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6194-CDF0-439A-98C6-D19F2A116D5C}"/>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  نشانه ي لازاروس </a:t>
            </a:r>
            <a:r>
              <a:rPr lang="en-US" b="0" i="0" u="none" strike="noStrike" kern="100" baseline="0">
                <a:solidFill>
                  <a:srgbClr val="7030A0"/>
                </a:solidFill>
                <a:latin typeface="Aptos Display" panose="020B0004020202020204" pitchFamily="34" charset="0"/>
                <a:cs typeface="B Titr" panose="00000700000000000000" pitchFamily="2" charset="-78"/>
              </a:rPr>
              <a:t>(Lazarus sign)</a:t>
            </a:r>
          </a:p>
        </p:txBody>
      </p:sp>
      <p:sp>
        <p:nvSpPr>
          <p:cNvPr id="3" name="Text Placeholder 2">
            <a:extLst>
              <a:ext uri="{FF2B5EF4-FFF2-40B4-BE49-F238E27FC236}">
                <a16:creationId xmlns:a16="http://schemas.microsoft.com/office/drawing/2014/main" id="{018D8631-194C-73E6-3BD6-1F64E7E0B83E}"/>
              </a:ext>
            </a:extLst>
          </p:cNvPr>
          <p:cNvSpPr>
            <a:spLocks noGrp="1"/>
          </p:cNvSpPr>
          <p:nvPr>
            <p:ph type="body" idx="1"/>
          </p:nvPr>
        </p:nvSpPr>
        <p:spPr/>
        <p:txBody>
          <a:bodyPr>
            <a:normAutofit/>
          </a:bodyPr>
          <a:lstStyle/>
          <a:p>
            <a:pPr marR="0" lvl="0" rtl="1"/>
            <a:r>
              <a:rPr lang="fa-IR" sz="2800" b="0" i="0" u="none" strike="noStrike" kern="100" baseline="0" dirty="0" err="1">
                <a:cs typeface="B Nazanin" panose="00000400000000000000" pitchFamily="2" charset="-78"/>
              </a:rPr>
              <a:t>فعاليت</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بازتابي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نخاعي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كه</a:t>
            </a:r>
            <a:r>
              <a:rPr lang="fa-IR" sz="2800" b="0" i="0" u="none" strike="noStrike" kern="100" baseline="0" dirty="0">
                <a:cs typeface="B Nazanin" panose="00000400000000000000" pitchFamily="2" charset="-78"/>
              </a:rPr>
              <a:t> در </a:t>
            </a:r>
            <a:r>
              <a:rPr lang="fa-IR" sz="2800" b="0" i="0" u="none" strike="noStrike" kern="100" baseline="0" dirty="0" err="1">
                <a:cs typeface="B Nazanin" panose="00000400000000000000" pitchFamily="2" charset="-78"/>
              </a:rPr>
              <a:t>اين</a:t>
            </a:r>
            <a:r>
              <a:rPr lang="fa-IR" sz="2800" b="0" i="0" u="none" strike="noStrike" kern="100" baseline="0" dirty="0">
                <a:cs typeface="B Nazanin" panose="00000400000000000000" pitchFamily="2" charset="-78"/>
              </a:rPr>
              <a:t> حالت </a:t>
            </a:r>
            <a:r>
              <a:rPr lang="fa-IR" sz="2800" b="0" i="0" u="none" strike="noStrike" kern="100" baseline="0" dirty="0" err="1">
                <a:cs typeface="B Nazanin" panose="00000400000000000000" pitchFamily="2" charset="-78"/>
              </a:rPr>
              <a:t>ممكن</a:t>
            </a:r>
            <a:r>
              <a:rPr lang="fa-IR" sz="2800" b="0" i="0" u="none" strike="noStrike" kern="100" baseline="0" dirty="0">
                <a:cs typeface="B Nazanin" panose="00000400000000000000" pitchFamily="2" charset="-78"/>
              </a:rPr>
              <a:t> است مشاهده شود، در </a:t>
            </a:r>
            <a:r>
              <a:rPr lang="fa-IR" sz="2800" b="0" i="0" u="none" strike="noStrike" kern="100" baseline="0" dirty="0" err="1">
                <a:cs typeface="B Nazanin" panose="00000400000000000000" pitchFamily="2" charset="-78"/>
              </a:rPr>
              <a:t>گسترهاي</a:t>
            </a:r>
            <a:r>
              <a:rPr lang="fa-IR" sz="2800" b="0" i="0" u="none" strike="noStrike" kern="100" baseline="0" dirty="0">
                <a:cs typeface="B Nazanin" panose="00000400000000000000" pitchFamily="2" charset="-78"/>
              </a:rPr>
              <a:t> قرار </a:t>
            </a:r>
            <a:r>
              <a:rPr lang="fa-IR" sz="2800" b="0" i="0" u="none" strike="noStrike" kern="100" baseline="0" dirty="0" err="1">
                <a:cs typeface="B Nazanin" panose="00000400000000000000" pitchFamily="2" charset="-78"/>
              </a:rPr>
              <a:t>مي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گيرد</a:t>
            </a:r>
            <a:r>
              <a:rPr lang="fa-IR" sz="2800" b="0" i="0" u="none" strike="noStrike" kern="100" baseline="0" dirty="0">
                <a:cs typeface="B Nazanin" panose="00000400000000000000" pitchFamily="2" charset="-78"/>
              </a:rPr>
              <a:t> از انقباضات </a:t>
            </a:r>
            <a:r>
              <a:rPr lang="fa-IR" sz="2800" b="0" i="0" u="none" strike="noStrike" kern="100" baseline="0" dirty="0" err="1">
                <a:cs typeface="B Nazanin" panose="00000400000000000000" pitchFamily="2" charset="-78"/>
              </a:rPr>
              <a:t>كوچك</a:t>
            </a:r>
            <a:r>
              <a:rPr lang="fa-IR" sz="2800" b="0" i="0" u="none" strike="noStrike" kern="100" baseline="0" dirty="0">
                <a:cs typeface="B Nazanin" panose="00000400000000000000" pitchFamily="2" charset="-78"/>
              </a:rPr>
              <a:t> و </a:t>
            </a:r>
            <a:r>
              <a:rPr lang="fa-IR" sz="2800" b="0" i="0" u="none" strike="noStrike" kern="100" baseline="0" dirty="0" err="1">
                <a:cs typeface="B Nazanin" panose="00000400000000000000" pitchFamily="2" charset="-78"/>
              </a:rPr>
              <a:t>بسيار</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خفيف</a:t>
            </a:r>
            <a:r>
              <a:rPr lang="fa-IR" sz="2800" b="0" i="0" u="none" strike="noStrike" kern="100" baseline="0" dirty="0">
                <a:cs typeface="B Nazanin" panose="00000400000000000000" pitchFamily="2" charset="-78"/>
              </a:rPr>
              <a:t> تا </a:t>
            </a:r>
            <a:r>
              <a:rPr lang="fa-IR" sz="2800" b="1" i="0" u="none" strike="noStrike" kern="100" baseline="0" dirty="0">
                <a:cs typeface="B Compset" panose="00000400000000000000" pitchFamily="2" charset="-78"/>
              </a:rPr>
              <a:t>"</a:t>
            </a:r>
            <a:r>
              <a:rPr lang="fa-IR" sz="2800" b="1" i="0" u="none" strike="noStrike" kern="100" baseline="0" dirty="0">
                <a:solidFill>
                  <a:srgbClr val="FF0000"/>
                </a:solidFill>
                <a:cs typeface="B Compset" panose="00000400000000000000" pitchFamily="2" charset="-78"/>
              </a:rPr>
              <a:t>نشانه ي </a:t>
            </a:r>
            <a:r>
              <a:rPr lang="fa-IR" sz="2800" b="1" i="0" u="none" strike="noStrike" kern="100" baseline="0" dirty="0" err="1">
                <a:solidFill>
                  <a:srgbClr val="FF0000"/>
                </a:solidFill>
                <a:cs typeface="B Compset" panose="00000400000000000000" pitchFamily="2" charset="-78"/>
              </a:rPr>
              <a:t>لازاروس</a:t>
            </a:r>
            <a:r>
              <a:rPr lang="fa-IR" sz="2800" b="1" i="0" u="none" strike="noStrike" kern="100" baseline="0" dirty="0">
                <a:solidFill>
                  <a:srgbClr val="FF0000"/>
                </a:solidFill>
                <a:cs typeface="B Compset" panose="00000400000000000000" pitchFamily="2" charset="-78"/>
              </a:rPr>
              <a:t> </a:t>
            </a:r>
            <a:r>
              <a:rPr lang="en-US" sz="2800" b="0" i="0" u="none" strike="noStrike" kern="100" baseline="0" dirty="0">
                <a:latin typeface="Aptos Display" panose="020B0004020202020204" pitchFamily="34" charset="0"/>
                <a:cs typeface="B Compset" panose="00000400000000000000" pitchFamily="2" charset="-78"/>
              </a:rPr>
              <a:t>(Lazarus sign)</a:t>
            </a:r>
            <a:r>
              <a:rPr lang="fa-IR" sz="2800" b="1" i="0" u="none" strike="noStrike" kern="100" baseline="0" dirty="0">
                <a:latin typeface="Aptos Display" panose="020B0004020202020204" pitchFamily="34" charset="0"/>
                <a:cs typeface="B Compset" panose="00000400000000000000" pitchFamily="2" charset="-78"/>
              </a:rPr>
              <a:t>"</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كه</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پيچيده</a:t>
            </a:r>
            <a:r>
              <a:rPr lang="fa-IR" sz="2800" b="0" i="0" u="none" strike="noStrike" kern="100" baseline="0" dirty="0">
                <a:latin typeface="Calibri" panose="020F0502020204030204" pitchFamily="34" charset="0"/>
                <a:cs typeface="B Nazanin" panose="00000400000000000000" pitchFamily="2" charset="-78"/>
              </a:rPr>
              <a:t> تر است و </a:t>
            </a:r>
            <a:r>
              <a:rPr lang="fa-IR" sz="2800" b="0" i="0" u="none" strike="noStrike" kern="100" baseline="0" dirty="0" err="1">
                <a:latin typeface="Calibri" panose="020F0502020204030204" pitchFamily="34" charset="0"/>
                <a:cs typeface="B Nazanin" panose="00000400000000000000" pitchFamily="2" charset="-78"/>
              </a:rPr>
              <a:t>ممكن</a:t>
            </a:r>
            <a:r>
              <a:rPr lang="fa-IR" sz="2800" b="0" i="0" u="none" strike="noStrike" kern="100" baseline="0" dirty="0">
                <a:latin typeface="Calibri" panose="020F0502020204030204" pitchFamily="34" charset="0"/>
                <a:cs typeface="B Nazanin" panose="00000400000000000000" pitchFamily="2" charset="-78"/>
              </a:rPr>
              <a:t> است در </a:t>
            </a:r>
            <a:r>
              <a:rPr lang="fa-IR" sz="2800" b="0" i="0" u="none" strike="noStrike" kern="100" baseline="0" dirty="0">
                <a:latin typeface="Arial" panose="020B0604020202020204" pitchFamily="34" charset="0"/>
                <a:cs typeface="B Nazanin" panose="00000400000000000000" pitchFamily="2" charset="-78"/>
              </a:rPr>
              <a:t>۱۳</a:t>
            </a:r>
            <a:r>
              <a:rPr lang="fa-IR" sz="2800" b="1" i="0" u="none" strike="noStrike" kern="100" baseline="0" dirty="0">
                <a:latin typeface="Arial" panose="020B0604020202020204" pitchFamily="34" charset="0"/>
                <a:cs typeface="B Compset" panose="00000400000000000000" pitchFamily="2" charset="-78"/>
              </a:rPr>
              <a:t> تا </a:t>
            </a:r>
            <a:r>
              <a:rPr lang="fa-IR" sz="2800" b="0" i="0" u="none" strike="noStrike" kern="100" baseline="0" dirty="0">
                <a:latin typeface="Arial" panose="020B0604020202020204" pitchFamily="34" charset="0"/>
                <a:cs typeface="B Nazanin" panose="00000400000000000000" pitchFamily="2" charset="-78"/>
              </a:rPr>
              <a:t>۳۹</a:t>
            </a:r>
            <a:r>
              <a:rPr lang="fa-IR" sz="2800" b="1" i="0" u="none" strike="noStrike" kern="100" baseline="0" dirty="0">
                <a:latin typeface="Arial" panose="020B0604020202020204" pitchFamily="34" charset="0"/>
                <a:cs typeface="B Compset" panose="00000400000000000000" pitchFamily="2" charset="-78"/>
              </a:rPr>
              <a:t> درصد</a:t>
            </a:r>
            <a:r>
              <a:rPr lang="fa-IR" sz="2800" b="0" i="0" u="none" strike="noStrike" kern="100" baseline="0" dirty="0">
                <a:latin typeface="Arial" panose="020B0604020202020204" pitchFamily="34" charset="0"/>
                <a:cs typeface="B Nazanin" panose="00000400000000000000" pitchFamily="2" charset="-78"/>
              </a:rPr>
              <a:t> از موارد </a:t>
            </a:r>
            <a:r>
              <a:rPr lang="fa-IR" sz="2800" b="0" i="0" u="none" strike="noStrike" kern="100" baseline="0" dirty="0" err="1">
                <a:latin typeface="Arial" panose="020B0604020202020204" pitchFamily="34" charset="0"/>
                <a:cs typeface="B Nazanin" panose="00000400000000000000" pitchFamily="2" charset="-78"/>
              </a:rPr>
              <a:t>ديده</a:t>
            </a:r>
            <a:r>
              <a:rPr lang="fa-IR" sz="2800" b="0" i="0" u="none" strike="noStrike" kern="100" baseline="0" dirty="0">
                <a:latin typeface="Arial" panose="020B0604020202020204" pitchFamily="34" charset="0"/>
                <a:cs typeface="B Nazanin" panose="00000400000000000000" pitchFamily="2" charset="-78"/>
              </a:rPr>
              <a:t> شود.   </a:t>
            </a:r>
          </a:p>
          <a:p>
            <a:pPr marR="0" lvl="0" rtl="1"/>
            <a:endParaRPr lang="fa-IR" sz="2800" b="0" i="0" u="none" strike="noStrike" kern="100" baseline="0" dirty="0">
              <a:latin typeface="Arial" panose="020B0604020202020204" pitchFamily="34" charset="0"/>
              <a:cs typeface="B Nazanin" panose="00000400000000000000" pitchFamily="2" charset="-78"/>
            </a:endParaRPr>
          </a:p>
        </p:txBody>
      </p:sp>
      <p:pic>
        <p:nvPicPr>
          <p:cNvPr id="5" name="Picture 4" descr="A child lying on a bed with electrodes on his chest&#10;&#10;Description automatically generated">
            <a:extLst>
              <a:ext uri="{FF2B5EF4-FFF2-40B4-BE49-F238E27FC236}">
                <a16:creationId xmlns:a16="http://schemas.microsoft.com/office/drawing/2014/main" id="{C118039E-8DD8-CC8A-6B31-922F39797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871" y="3213124"/>
            <a:ext cx="4318984" cy="2432604"/>
          </a:xfrm>
          <a:prstGeom prst="rect">
            <a:avLst/>
          </a:prstGeom>
        </p:spPr>
      </p:pic>
      <p:sp>
        <p:nvSpPr>
          <p:cNvPr id="4" name="Footer Placeholder 3">
            <a:extLst>
              <a:ext uri="{FF2B5EF4-FFF2-40B4-BE49-F238E27FC236}">
                <a16:creationId xmlns:a16="http://schemas.microsoft.com/office/drawing/2014/main" id="{71D06187-9339-459D-14D6-378CCF91820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2419954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DA480-5471-C038-529B-D8023DBE7A64}"/>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وضعیت های قابل برگشت</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0377B5BB-AB52-FAE8-E276-CB537985BE94}"/>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وضعيت </a:t>
            </a:r>
            <a:r>
              <a:rPr lang="fa-IR" sz="2400" b="1" i="0" u="none" strike="noStrike" kern="100" baseline="0" dirty="0" err="1">
                <a:solidFill>
                  <a:srgbClr val="FF0000"/>
                </a:solidFill>
                <a:cs typeface="B Nazanin" panose="00000400000000000000" pitchFamily="2" charset="-78"/>
              </a:rPr>
              <a:t>هاي</a:t>
            </a:r>
            <a:r>
              <a:rPr lang="fa-IR" sz="2400" b="1" i="0" u="none" strike="noStrike" kern="100" baseline="0" dirty="0">
                <a:solidFill>
                  <a:srgbClr val="FF0000"/>
                </a:solidFill>
                <a:cs typeface="B Nazanin" panose="00000400000000000000" pitchFamily="2" charset="-78"/>
              </a:rPr>
              <a:t> قابل بازگشت </a:t>
            </a:r>
            <a:r>
              <a:rPr lang="fa-IR" sz="2400" b="1" i="0" u="none" strike="noStrike" kern="100" baseline="0" dirty="0" err="1">
                <a:solidFill>
                  <a:srgbClr val="FF0000"/>
                </a:solidFill>
                <a:cs typeface="B Nazanin" panose="00000400000000000000" pitchFamily="2" charset="-78"/>
              </a:rPr>
              <a:t>بايد</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بررسي</a:t>
            </a:r>
            <a:r>
              <a:rPr lang="fa-IR" sz="2400" b="1" i="0" u="none" strike="noStrike" kern="100" baseline="0" dirty="0">
                <a:solidFill>
                  <a:srgbClr val="FF0000"/>
                </a:solidFill>
                <a:cs typeface="B Nazanin" panose="00000400000000000000" pitchFamily="2" charset="-78"/>
              </a:rPr>
              <a:t> و رد شوند. </a:t>
            </a:r>
            <a:r>
              <a:rPr lang="fa-IR" sz="2400" b="1" i="0" u="none" strike="noStrike" kern="100" baseline="0" dirty="0" err="1">
                <a:solidFill>
                  <a:srgbClr val="FF0000"/>
                </a:solidFill>
                <a:cs typeface="B Nazanin" panose="00000400000000000000" pitchFamily="2" charset="-78"/>
              </a:rPr>
              <a:t>نظير</a:t>
            </a:r>
            <a:r>
              <a:rPr lang="fa-IR" sz="2400" b="1"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a:t>
            </a:r>
          </a:p>
          <a:p>
            <a:pPr marL="1371600" lvl="3" indent="0">
              <a:buNone/>
            </a:pPr>
            <a:r>
              <a:rPr lang="fa-IR" sz="2400" b="0" i="0" u="none" strike="noStrike" kern="100" baseline="0" dirty="0">
                <a:cs typeface="B Nazanin" panose="00000400000000000000" pitchFamily="2" charset="-78"/>
              </a:rPr>
              <a:t>1) </a:t>
            </a:r>
            <a:r>
              <a:rPr lang="fa-IR" sz="2400" b="0" i="0" u="none" strike="noStrike" kern="100" baseline="0" dirty="0" err="1">
                <a:cs typeface="B Nazanin" panose="00000400000000000000" pitchFamily="2" charset="-78"/>
              </a:rPr>
              <a:t>هيپوترمي</a:t>
            </a:r>
            <a:endParaRPr lang="fa-IR" sz="2400" b="0" i="0" u="none" strike="noStrike" kern="100" baseline="0" dirty="0">
              <a:cs typeface="B Nazanin" panose="00000400000000000000" pitchFamily="2" charset="-78"/>
            </a:endParaRPr>
          </a:p>
          <a:p>
            <a:pPr marL="1371600" lvl="3" indent="0">
              <a:buNone/>
            </a:pPr>
            <a:r>
              <a:rPr lang="fa-IR" sz="2400" b="0" i="0" u="none" strike="noStrike" kern="100" baseline="0" dirty="0">
                <a:cs typeface="B Nazanin" panose="00000400000000000000" pitchFamily="2" charset="-78"/>
              </a:rPr>
              <a:t>2) </a:t>
            </a:r>
            <a:r>
              <a:rPr lang="fa-IR" sz="2400" b="0" i="0" u="none" strike="noStrike" kern="100" baseline="0" dirty="0" err="1">
                <a:cs typeface="B Nazanin" panose="00000400000000000000" pitchFamily="2" charset="-78"/>
              </a:rPr>
              <a:t>تأثير</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سركوب</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كننده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فعاليت</a:t>
            </a:r>
            <a:r>
              <a:rPr lang="fa-IR" sz="2400" b="0" i="0" u="none" strike="noStrike" kern="100" baseline="0" dirty="0">
                <a:cs typeface="B Nazanin" panose="00000400000000000000" pitchFamily="2" charset="-78"/>
              </a:rPr>
              <a:t> اعصاب </a:t>
            </a:r>
            <a:r>
              <a:rPr lang="fa-IR" sz="2400" b="0" i="0" u="none" strike="noStrike" kern="100" baseline="0" dirty="0" err="1">
                <a:cs typeface="B Nazanin" panose="00000400000000000000" pitchFamily="2" charset="-78"/>
              </a:rPr>
              <a:t>مركزي</a:t>
            </a:r>
            <a:endParaRPr lang="fa-IR" sz="2400" b="0" i="0" u="none" strike="noStrike" kern="100" baseline="0" dirty="0">
              <a:cs typeface="B Nazanin" panose="00000400000000000000" pitchFamily="2" charset="-78"/>
            </a:endParaRPr>
          </a:p>
          <a:p>
            <a:pPr marL="1371600" lvl="3" indent="0">
              <a:buNone/>
            </a:pPr>
            <a:r>
              <a:rPr lang="fa-IR" sz="2400" b="0" i="0" u="none" strike="noStrike" kern="100" baseline="0" dirty="0">
                <a:cs typeface="B Nazanin" panose="00000400000000000000" pitchFamily="2" charset="-78"/>
              </a:rPr>
              <a:t>3) شل </a:t>
            </a:r>
            <a:r>
              <a:rPr lang="fa-IR" sz="2400" b="0" i="0" u="none" strike="noStrike" kern="100" baseline="0" dirty="0" err="1">
                <a:cs typeface="B Nazanin" panose="00000400000000000000" pitchFamily="2" charset="-78"/>
              </a:rPr>
              <a:t>كننده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هاي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عضلاني</a:t>
            </a:r>
            <a:r>
              <a:rPr lang="fa-IR" sz="2400" b="0" i="0" u="none" strike="noStrike" kern="100" baseline="0" dirty="0">
                <a:cs typeface="B Nazanin" panose="00000400000000000000" pitchFamily="2" charset="-78"/>
              </a:rPr>
              <a:t> </a:t>
            </a:r>
          </a:p>
          <a:p>
            <a:pPr marL="457200" lvl="1" indent="0">
              <a:buNone/>
            </a:pPr>
            <a:endParaRPr lang="fa-IR" sz="2400" b="0" i="0" u="none" strike="noStrike" kern="100" baseline="0" dirty="0">
              <a:cs typeface="B Nazanin" panose="00000400000000000000" pitchFamily="2" charset="-78"/>
            </a:endParaRPr>
          </a:p>
          <a:p>
            <a:r>
              <a:rPr lang="fa-IR" sz="2400" b="0" i="0" u="none" strike="noStrike" kern="100" baseline="0" dirty="0">
                <a:cs typeface="B Nazanin" panose="00000400000000000000" pitchFamily="2" charset="-78"/>
              </a:rPr>
              <a:t>تأييد و/</a:t>
            </a:r>
            <a:r>
              <a:rPr lang="fa-IR" sz="2400" kern="100" dirty="0" err="1"/>
              <a:t>يا</a:t>
            </a:r>
            <a:r>
              <a:rPr lang="fa-IR" sz="2400" kern="100" dirty="0"/>
              <a:t> </a:t>
            </a:r>
            <a:r>
              <a:rPr lang="fa-IR" sz="2400" kern="100" dirty="0" err="1"/>
              <a:t>تشخيص</a:t>
            </a:r>
            <a:r>
              <a:rPr lang="fa-IR" sz="2400" kern="100" dirty="0"/>
              <a:t> مستقل بازگشت </a:t>
            </a:r>
            <a:r>
              <a:rPr lang="fa-IR" sz="2400" kern="100" dirty="0" err="1"/>
              <a:t>ناپذيري</a:t>
            </a:r>
            <a:r>
              <a:rPr lang="fa-IR" sz="2400" kern="100" dirty="0"/>
              <a:t> </a:t>
            </a:r>
            <a:r>
              <a:rPr lang="fa-IR" sz="2400" kern="100" dirty="0" err="1"/>
              <a:t>كوما</a:t>
            </a:r>
            <a:r>
              <a:rPr lang="fa-IR" sz="2400" kern="100" dirty="0"/>
              <a:t> </a:t>
            </a:r>
            <a:r>
              <a:rPr lang="fa-IR" sz="2400" kern="100" dirty="0" err="1"/>
              <a:t>ممكن</a:t>
            </a:r>
            <a:r>
              <a:rPr lang="fa-IR" sz="2400" kern="100" dirty="0"/>
              <a:t> است مستلزم دوره </a:t>
            </a:r>
            <a:r>
              <a:rPr lang="fa-IR" sz="2400" kern="100" dirty="0" err="1"/>
              <a:t>اي</a:t>
            </a:r>
            <a:r>
              <a:rPr lang="fa-IR" sz="2400" kern="100" dirty="0"/>
              <a:t> از </a:t>
            </a:r>
            <a:r>
              <a:rPr lang="fa-IR" sz="2400" kern="100" dirty="0">
                <a:solidFill>
                  <a:srgbClr val="FF0000"/>
                </a:solidFill>
              </a:rPr>
              <a:t>تحت نظر گرفتن </a:t>
            </a:r>
            <a:r>
              <a:rPr lang="fa-IR" sz="2400" kern="100" dirty="0"/>
              <a:t>باشد </a:t>
            </a:r>
            <a:r>
              <a:rPr lang="fa-IR" sz="2400" kern="100" dirty="0" err="1"/>
              <a:t>كه</a:t>
            </a:r>
            <a:r>
              <a:rPr lang="fa-IR" sz="2400" kern="100" dirty="0"/>
              <a:t> طول </a:t>
            </a:r>
            <a:r>
              <a:rPr lang="fa-IR" sz="2400" kern="100" dirty="0" err="1"/>
              <a:t>توصيه</a:t>
            </a:r>
            <a:r>
              <a:rPr lang="fa-IR" sz="2400" kern="100" dirty="0"/>
              <a:t> شده ي آن از </a:t>
            </a:r>
            <a:r>
              <a:rPr lang="fa-IR" sz="2400" kern="100" dirty="0">
                <a:solidFill>
                  <a:srgbClr val="FF0000"/>
                </a:solidFill>
              </a:rPr>
              <a:t>صفر تا ۲۴ ساعت</a:t>
            </a:r>
            <a:r>
              <a:rPr lang="fa-IR" sz="2400" kern="100" dirty="0"/>
              <a:t>، بسته به </a:t>
            </a:r>
            <a:r>
              <a:rPr lang="fa-IR" sz="2400" kern="100" dirty="0">
                <a:solidFill>
                  <a:srgbClr val="FF0000"/>
                </a:solidFill>
              </a:rPr>
              <a:t>سن فرد و علت </a:t>
            </a:r>
            <a:r>
              <a:rPr lang="fa-IR" sz="2400" kern="100" dirty="0" err="1">
                <a:solidFill>
                  <a:srgbClr val="FF0000"/>
                </a:solidFill>
              </a:rPr>
              <a:t>كوما</a:t>
            </a:r>
            <a:r>
              <a:rPr lang="fa-IR" sz="2400" kern="100" dirty="0"/>
              <a:t>، متفاوت است.</a:t>
            </a:r>
          </a:p>
        </p:txBody>
      </p:sp>
      <p:sp>
        <p:nvSpPr>
          <p:cNvPr id="4" name="Footer Placeholder 3">
            <a:extLst>
              <a:ext uri="{FF2B5EF4-FFF2-40B4-BE49-F238E27FC236}">
                <a16:creationId xmlns:a16="http://schemas.microsoft.com/office/drawing/2014/main" id="{3D7D0708-45AD-B6BB-665C-FB064F1BCC9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13985578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5C228-2FD0-45DD-9E42-54ECD5008B40}"/>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تشخیص افتراقی</a:t>
            </a:r>
          </a:p>
        </p:txBody>
      </p:sp>
      <p:sp>
        <p:nvSpPr>
          <p:cNvPr id="3" name="Text Placeholder 2">
            <a:extLst>
              <a:ext uri="{FF2B5EF4-FFF2-40B4-BE49-F238E27FC236}">
                <a16:creationId xmlns:a16="http://schemas.microsoft.com/office/drawing/2014/main" id="{61D54631-24C9-9336-C5DE-D6C4163CD994}"/>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در طبابت </a:t>
            </a:r>
            <a:r>
              <a:rPr lang="fa-IR" sz="2800" b="0" i="0" u="none" strike="noStrike" kern="100" baseline="0" dirty="0" err="1">
                <a:cs typeface="B Nazanin" panose="00000400000000000000" pitchFamily="2" charset="-78"/>
              </a:rPr>
              <a:t>باليني</a:t>
            </a:r>
            <a:r>
              <a:rPr lang="fa-IR" sz="2800" b="0" i="0" u="none" strike="noStrike" kern="100" baseline="0" dirty="0">
                <a:cs typeface="B Nazanin" panose="00000400000000000000" pitchFamily="2" charset="-78"/>
              </a:rPr>
              <a:t>، افتراق </a:t>
            </a:r>
            <a:r>
              <a:rPr lang="fa-IR" sz="2800" b="0" i="0" u="none" strike="noStrike" kern="100" baseline="0" dirty="0" err="1">
                <a:cs typeface="B Nazanin" panose="00000400000000000000" pitchFamily="2" charset="-78"/>
              </a:rPr>
              <a:t>ميان</a:t>
            </a:r>
            <a:r>
              <a:rPr lang="fa-IR" sz="2800" b="0" i="0" u="none" strike="noStrike" kern="100" baseline="0" dirty="0">
                <a:cs typeface="B Nazanin" panose="00000400000000000000" pitchFamily="2" charset="-78"/>
              </a:rPr>
              <a:t> مرگ </a:t>
            </a:r>
            <a:r>
              <a:rPr lang="fa-IR" sz="2800" b="0" i="0" u="none" strike="noStrike" kern="100" baseline="0" dirty="0" err="1">
                <a:cs typeface="B Nazanin" panose="00000400000000000000" pitchFamily="2" charset="-78"/>
              </a:rPr>
              <a:t>مغزي</a:t>
            </a:r>
            <a:r>
              <a:rPr lang="fa-IR" sz="2800" b="0" i="0" u="none" strike="noStrike" kern="100" baseline="0" dirty="0">
                <a:cs typeface="B Nazanin" panose="00000400000000000000" pitchFamily="2" charset="-78"/>
              </a:rPr>
              <a:t> و حالت </a:t>
            </a:r>
            <a:r>
              <a:rPr lang="fa-IR" sz="2800" b="0" i="0" u="none" strike="noStrike" kern="100" baseline="0" dirty="0" err="1">
                <a:cs typeface="B Nazanin" panose="00000400000000000000" pitchFamily="2" charset="-78"/>
              </a:rPr>
              <a:t>نباتي</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پايدار</a:t>
            </a:r>
            <a:r>
              <a:rPr lang="fa-IR" sz="2800" b="0" i="0" u="none" strike="noStrike" kern="100" baseline="0" dirty="0">
                <a:cs typeface="B Nazanin" panose="00000400000000000000" pitchFamily="2" charset="-78"/>
              </a:rPr>
              <a:t> دشوار </a:t>
            </a:r>
            <a:r>
              <a:rPr lang="fa-IR" sz="2800" b="0" i="0" u="none" strike="noStrike" kern="100" baseline="0" dirty="0" err="1">
                <a:cs typeface="B Nazanin" panose="00000400000000000000" pitchFamily="2" charset="-78"/>
              </a:rPr>
              <a:t>نيست</a:t>
            </a:r>
            <a:r>
              <a:rPr lang="fa-IR" sz="2800" b="0" i="0" u="none" strike="noStrike" kern="100" baseline="0" dirty="0">
                <a:cs typeface="B Nazanin" panose="00000400000000000000" pitchFamily="2" charset="-78"/>
              </a:rPr>
              <a:t>.</a:t>
            </a:r>
          </a:p>
          <a:p>
            <a:pPr marL="0" marR="0" lvl="0" indent="0" rtl="1">
              <a:buNone/>
            </a:pPr>
            <a:r>
              <a:rPr lang="fa-IR" sz="2800" b="0" i="0" u="none" strike="noStrike" kern="100" baseline="0" dirty="0">
                <a:cs typeface="B Nazanin" panose="00000400000000000000" pitchFamily="2" charset="-78"/>
              </a:rPr>
              <a:t> </a:t>
            </a:r>
          </a:p>
          <a:p>
            <a:pPr marR="0" lvl="0" rtl="1"/>
            <a:r>
              <a:rPr lang="fa-IR" sz="2800" b="1" i="0" u="none" strike="noStrike" kern="100" baseline="0" dirty="0">
                <a:solidFill>
                  <a:srgbClr val="FF0000"/>
                </a:solidFill>
                <a:cs typeface="B Nazanin" panose="00000400000000000000" pitchFamily="2" charset="-78"/>
              </a:rPr>
              <a:t>در حالت </a:t>
            </a:r>
            <a:r>
              <a:rPr lang="fa-IR" sz="2800" b="1" i="0" u="none" strike="noStrike" kern="100" baseline="0" dirty="0" err="1">
                <a:solidFill>
                  <a:srgbClr val="FF0000"/>
                </a:solidFill>
                <a:cs typeface="B Nazanin" panose="00000400000000000000" pitchFamily="2" charset="-78"/>
              </a:rPr>
              <a:t>نباتي</a:t>
            </a:r>
            <a:r>
              <a:rPr lang="fa-IR" sz="2800" b="1" i="0" u="none" strike="noStrike" kern="100" baseline="0" dirty="0">
                <a:solidFill>
                  <a:srgbClr val="FF0000"/>
                </a:solidFill>
                <a:cs typeface="B Nazanin" panose="00000400000000000000" pitchFamily="2" charset="-78"/>
              </a:rPr>
              <a:t> </a:t>
            </a:r>
            <a:r>
              <a:rPr lang="fa-IR" sz="2800" b="1" i="0" u="none" strike="noStrike" kern="100" baseline="0" dirty="0" err="1">
                <a:solidFill>
                  <a:srgbClr val="FF0000"/>
                </a:solidFill>
                <a:cs typeface="B Nazanin" panose="00000400000000000000" pitchFamily="2" charset="-78"/>
              </a:rPr>
              <a:t>پايدار</a:t>
            </a:r>
            <a:r>
              <a:rPr lang="fa-IR" sz="2800" b="1" i="0" u="none" strike="noStrike" kern="100" baseline="0" dirty="0">
                <a:solidFill>
                  <a:srgbClr val="FF0000"/>
                </a:solidFill>
                <a:cs typeface="B Nazanin" panose="00000400000000000000" pitchFamily="2" charset="-78"/>
              </a:rPr>
              <a:t>  موارد زیر برقرار و </a:t>
            </a:r>
            <a:r>
              <a:rPr lang="fa-IR" sz="2800" b="1" i="0" u="none" strike="noStrike" kern="100" baseline="0" dirty="0" err="1">
                <a:solidFill>
                  <a:srgbClr val="FF0000"/>
                </a:solidFill>
                <a:cs typeface="B Nazanin" panose="00000400000000000000" pitchFamily="2" charset="-78"/>
              </a:rPr>
              <a:t>پايدار</a:t>
            </a:r>
            <a:r>
              <a:rPr lang="fa-IR" sz="2800" b="1" i="0" u="none" strike="noStrike" kern="100" baseline="0" dirty="0">
                <a:solidFill>
                  <a:srgbClr val="FF0000"/>
                </a:solidFill>
                <a:cs typeface="B Nazanin" panose="00000400000000000000" pitchFamily="2" charset="-78"/>
              </a:rPr>
              <a:t> </a:t>
            </a:r>
            <a:r>
              <a:rPr lang="fa-IR" sz="2800" b="1" i="0" u="none" strike="noStrike" kern="100" baseline="0" dirty="0" err="1">
                <a:solidFill>
                  <a:srgbClr val="FF0000"/>
                </a:solidFill>
                <a:cs typeface="B Nazanin" panose="00000400000000000000" pitchFamily="2" charset="-78"/>
              </a:rPr>
              <a:t>مي</a:t>
            </a:r>
            <a:r>
              <a:rPr lang="fa-IR" sz="2800" b="1" i="0" u="none" strike="noStrike" kern="100" baseline="0" dirty="0">
                <a:solidFill>
                  <a:srgbClr val="FF0000"/>
                </a:solidFill>
                <a:cs typeface="B Nazanin" panose="00000400000000000000" pitchFamily="2" charset="-78"/>
              </a:rPr>
              <a:t> باشند</a:t>
            </a:r>
            <a:r>
              <a:rPr lang="fa-IR" sz="2800" b="1" kern="100" dirty="0">
                <a:solidFill>
                  <a:srgbClr val="FF0000"/>
                </a:solidFill>
              </a:rPr>
              <a:t>:</a:t>
            </a:r>
            <a:endParaRPr lang="fa-IR" sz="2800" b="0" i="0" u="none" strike="noStrike" kern="100" baseline="0" dirty="0">
              <a:cs typeface="B Nazanin" panose="00000400000000000000" pitchFamily="2" charset="-78"/>
            </a:endParaRPr>
          </a:p>
          <a:p>
            <a:pPr marL="914400" lvl="2" indent="0">
              <a:buNone/>
            </a:pPr>
            <a:r>
              <a:rPr lang="fa-IR" sz="2800" b="0" i="0" u="none" strike="noStrike" kern="100" baseline="0" dirty="0">
                <a:cs typeface="B Nazanin" panose="00000400000000000000" pitchFamily="2" charset="-78"/>
              </a:rPr>
              <a:t>1) تنفس خود به </a:t>
            </a:r>
            <a:r>
              <a:rPr lang="fa-IR" sz="2800" b="0" i="0" u="none" strike="noStrike" kern="100" baseline="0" dirty="0" err="1">
                <a:cs typeface="B Nazanin" panose="00000400000000000000" pitchFamily="2" charset="-78"/>
              </a:rPr>
              <a:t>خودي</a:t>
            </a:r>
            <a:r>
              <a:rPr lang="fa-IR" sz="2800" b="0" i="0" u="none" strike="noStrike" kern="100" baseline="0" dirty="0">
                <a:cs typeface="B Nazanin" panose="00000400000000000000" pitchFamily="2" charset="-78"/>
              </a:rPr>
              <a:t> </a:t>
            </a:r>
          </a:p>
          <a:p>
            <a:pPr marL="914400" lvl="2" indent="0">
              <a:buNone/>
            </a:pPr>
            <a:r>
              <a:rPr lang="fa-IR" sz="2800" b="0" i="0" u="none" strike="noStrike" kern="100" baseline="0" dirty="0">
                <a:cs typeface="B Nazanin" panose="00000400000000000000" pitchFamily="2" charset="-78"/>
              </a:rPr>
              <a:t>2) </a:t>
            </a:r>
            <a:r>
              <a:rPr lang="fa-IR" sz="2800" b="0" i="0" u="none" strike="noStrike" kern="100" baseline="0" dirty="0" err="1">
                <a:cs typeface="B Nazanin" panose="00000400000000000000" pitchFamily="2" charset="-78"/>
              </a:rPr>
              <a:t>رفلکسهای</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ابتدايي</a:t>
            </a:r>
            <a:r>
              <a:rPr lang="fa-IR" sz="2800" b="0" i="0" u="none" strike="noStrike" kern="100" baseline="0" dirty="0">
                <a:cs typeface="B Nazanin" panose="00000400000000000000" pitchFamily="2" charset="-78"/>
              </a:rPr>
              <a:t> ساقه ي </a:t>
            </a:r>
            <a:r>
              <a:rPr lang="fa-IR" sz="2800" b="0" i="0" u="none" strike="noStrike" kern="100" baseline="0" dirty="0" err="1">
                <a:cs typeface="B Nazanin" panose="00000400000000000000" pitchFamily="2" charset="-78"/>
              </a:rPr>
              <a:t>مغزي</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EEAEA306-6F7C-EEB4-2699-6031EAB936F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9228163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335B-E5B3-138D-773F-10AD0E2CA162}"/>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معیار مرگ مغزی در آمریکا و بریتانیا</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F5ADE426-5CDF-9CB6-952E-D2B4F236A461}"/>
              </a:ext>
            </a:extLst>
          </p:cNvPr>
          <p:cNvSpPr>
            <a:spLocks noGrp="1"/>
          </p:cNvSpPr>
          <p:nvPr>
            <p:ph type="body" idx="1"/>
          </p:nvPr>
        </p:nvSpPr>
        <p:spPr/>
        <p:txBody>
          <a:bodyPr>
            <a:normAutofit/>
          </a:bodyPr>
          <a:lstStyle/>
          <a:p>
            <a:pPr marL="0" marR="0" lvl="0" indent="0" rtl="1">
              <a:buNone/>
            </a:pPr>
            <a:r>
              <a:rPr lang="fa-IR" sz="2800" b="1" i="0" u="none" strike="noStrike" kern="100" baseline="0" dirty="0">
                <a:solidFill>
                  <a:srgbClr val="FF0000"/>
                </a:solidFill>
                <a:cs typeface="B Nazanin" panose="00000400000000000000" pitchFamily="2" charset="-78"/>
              </a:rPr>
              <a:t>در </a:t>
            </a:r>
            <a:r>
              <a:rPr lang="fa-IR" sz="2800" b="1" i="0" u="none" strike="noStrike" kern="100" baseline="0" dirty="0" err="1">
                <a:solidFill>
                  <a:srgbClr val="FF0000"/>
                </a:solidFill>
                <a:cs typeface="B Nazanin" panose="00000400000000000000" pitchFamily="2" charset="-78"/>
              </a:rPr>
              <a:t>آمريكا</a:t>
            </a:r>
            <a:r>
              <a:rPr lang="fa-IR" sz="2800" b="1" i="0" u="none" strike="noStrike" kern="100" baseline="0" dirty="0">
                <a:solidFill>
                  <a:srgbClr val="FF0000"/>
                </a:solidFill>
                <a:cs typeface="B Nazanin" panose="00000400000000000000" pitchFamily="2" charset="-78"/>
              </a:rPr>
              <a:t>:</a:t>
            </a:r>
          </a:p>
          <a:p>
            <a:pPr marR="0" lvl="0" rtl="1"/>
            <a:r>
              <a:rPr lang="fa-IR" sz="2800" i="0" u="none" strike="noStrike" kern="100" baseline="0" dirty="0">
                <a:cs typeface="B Nazanin" panose="00000400000000000000" pitchFamily="2" charset="-78"/>
              </a:rPr>
              <a:t> </a:t>
            </a:r>
            <a:r>
              <a:rPr lang="fa-IR" sz="2800" i="0" u="none" strike="noStrike" kern="100" baseline="0" dirty="0" err="1">
                <a:cs typeface="B Compset" panose="00000400000000000000" pitchFamily="2" charset="-78"/>
              </a:rPr>
              <a:t>تعريف</a:t>
            </a:r>
            <a:r>
              <a:rPr lang="fa-IR" sz="2800" i="0" u="none" strike="noStrike" kern="100" baseline="0" dirty="0">
                <a:cs typeface="B Compset" panose="00000400000000000000" pitchFamily="2" charset="-78"/>
              </a:rPr>
              <a:t> </a:t>
            </a:r>
            <a:r>
              <a:rPr lang="fa-IR" sz="2800" i="0" u="none" strike="noStrike" kern="100" baseline="0" dirty="0">
                <a:solidFill>
                  <a:srgbClr val="FF0000"/>
                </a:solidFill>
                <a:cs typeface="B Compset" panose="00000400000000000000" pitchFamily="2" charset="-78"/>
              </a:rPr>
              <a:t>تمام </a:t>
            </a:r>
            <a:r>
              <a:rPr lang="fa-IR" sz="2800" i="0" u="none" strike="noStrike" kern="100" baseline="0" dirty="0" err="1">
                <a:solidFill>
                  <a:srgbClr val="FF0000"/>
                </a:solidFill>
                <a:cs typeface="B Compset" panose="00000400000000000000" pitchFamily="2" charset="-78"/>
              </a:rPr>
              <a:t>مغزي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cs typeface="B Nazanin" panose="00000400000000000000" pitchFamily="2" charset="-78"/>
              </a:rPr>
              <a:t>(</a:t>
            </a:r>
            <a:r>
              <a:rPr lang="fa-IR" sz="2800" i="0" u="none" strike="noStrike" kern="100" baseline="0" dirty="0" err="1">
                <a:cs typeface="B Nazanin" panose="00000400000000000000" pitchFamily="2" charset="-78"/>
              </a:rPr>
              <a:t>نيم</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كره</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هاي</a:t>
            </a:r>
            <a:r>
              <a:rPr lang="fa-IR" sz="2800" i="0" u="none" strike="noStrike" kern="100" baseline="0" dirty="0">
                <a:cs typeface="B Nazanin" panose="00000400000000000000" pitchFamily="2" charset="-78"/>
              </a:rPr>
              <a:t> مخ و ساقه ي مغز) </a:t>
            </a:r>
            <a:r>
              <a:rPr lang="fa-IR" sz="2800" i="0" u="none" strike="noStrike" kern="100" baseline="0" dirty="0" err="1">
                <a:cs typeface="B Nazanin" panose="00000400000000000000" pitchFamily="2" charset="-78"/>
              </a:rPr>
              <a:t>براي</a:t>
            </a:r>
            <a:r>
              <a:rPr lang="fa-IR" sz="2800" i="0" u="none" strike="noStrike" kern="100" baseline="0" dirty="0">
                <a:cs typeface="B Nazanin" panose="00000400000000000000" pitchFamily="2" charset="-78"/>
              </a:rPr>
              <a:t> مرگ </a:t>
            </a:r>
            <a:r>
              <a:rPr lang="fa-IR" sz="2800" i="0" u="none" strike="noStrike" kern="100" baseline="0" dirty="0" err="1">
                <a:cs typeface="B Nazanin" panose="00000400000000000000" pitchFamily="2" charset="-78"/>
              </a:rPr>
              <a:t>مغزي</a:t>
            </a:r>
            <a:r>
              <a:rPr lang="fa-IR" sz="2800" i="0" u="none" strike="noStrike" kern="100" baseline="0" dirty="0">
                <a:cs typeface="B Nazanin" panose="00000400000000000000" pitchFamily="2" charset="-78"/>
              </a:rPr>
              <a:t> براساس توقف </a:t>
            </a:r>
            <a:r>
              <a:rPr lang="fa-IR" sz="2800" i="0" u="none" strike="noStrike" kern="100" baseline="0" dirty="0" err="1">
                <a:cs typeface="B Nazanin" panose="00000400000000000000" pitchFamily="2" charset="-78"/>
              </a:rPr>
              <a:t>بي</a:t>
            </a:r>
            <a:r>
              <a:rPr lang="fa-IR" sz="2800" i="0" u="none" strike="noStrike" kern="100" baseline="0" dirty="0">
                <a:cs typeface="B Nazanin" panose="00000400000000000000" pitchFamily="2" charset="-78"/>
              </a:rPr>
              <a:t> بازگشت </a:t>
            </a:r>
            <a:r>
              <a:rPr lang="fa-IR" sz="2800" i="0" u="none" strike="noStrike" kern="100" baseline="0" dirty="0" err="1">
                <a:cs typeface="B Nazanin" panose="00000400000000000000" pitchFamily="2" charset="-78"/>
              </a:rPr>
              <a:t>تمامي</a:t>
            </a:r>
            <a:r>
              <a:rPr lang="fa-IR" sz="2800" i="0" u="none" strike="noStrike" kern="100" baseline="0" dirty="0">
                <a:cs typeface="B Nazanin" panose="00000400000000000000" pitchFamily="2" charset="-78"/>
              </a:rPr>
              <a:t> </a:t>
            </a:r>
            <a:r>
              <a:rPr lang="fa-IR" sz="2800" i="0" u="none" strike="noStrike" kern="100" baseline="0" dirty="0" err="1">
                <a:cs typeface="B Nazanin" panose="00000400000000000000" pitchFamily="2" charset="-78"/>
              </a:rPr>
              <a:t>عملكردهاي</a:t>
            </a:r>
            <a:r>
              <a:rPr lang="fa-IR" sz="2800" i="0" u="none" strike="noStrike" kern="100" baseline="0" dirty="0">
                <a:cs typeface="B Nazanin" panose="00000400000000000000" pitchFamily="2" charset="-78"/>
              </a:rPr>
              <a:t> مغز، شامل ساقه ي مغز، </a:t>
            </a:r>
            <a:r>
              <a:rPr lang="fa-IR" sz="2800" i="0" u="none" strike="noStrike" kern="100" baseline="0" dirty="0" err="1">
                <a:cs typeface="B Nazanin" panose="00000400000000000000" pitchFamily="2" charset="-78"/>
              </a:rPr>
              <a:t>قانوني</a:t>
            </a:r>
            <a:r>
              <a:rPr lang="fa-IR" sz="2800" i="0" u="none" strike="noStrike" kern="100" baseline="0" dirty="0">
                <a:cs typeface="B Nazanin" panose="00000400000000000000" pitchFamily="2" charset="-78"/>
              </a:rPr>
              <a:t> شده است</a:t>
            </a:r>
            <a:r>
              <a:rPr lang="fa-IR" sz="2800" i="0" u="none" strike="noStrike" kern="100" baseline="0" dirty="0">
                <a:latin typeface="Arial" panose="020B0604020202020204" pitchFamily="34" charset="0"/>
                <a:cs typeface="B Nazanin" panose="00000400000000000000" pitchFamily="2" charset="-78"/>
              </a:rPr>
              <a:t>. </a:t>
            </a:r>
          </a:p>
          <a:p>
            <a:pPr marR="0" lvl="0" rtl="1"/>
            <a:endParaRPr lang="fa-IR" sz="2800" i="0" u="none" strike="noStrike" kern="100" baseline="0" dirty="0">
              <a:latin typeface="Arial" panose="020B0604020202020204" pitchFamily="34" charset="0"/>
              <a:cs typeface="B Nazanin" panose="00000400000000000000" pitchFamily="2" charset="-78"/>
            </a:endParaRPr>
          </a:p>
          <a:p>
            <a:pPr marR="0" lvl="0" rtl="1"/>
            <a:r>
              <a:rPr lang="fa-IR" sz="2800" b="1" i="0" u="none" strike="noStrike" kern="100" baseline="0" dirty="0">
                <a:solidFill>
                  <a:srgbClr val="FF0000"/>
                </a:solidFill>
                <a:cs typeface="B Nazanin" panose="00000400000000000000" pitchFamily="2" charset="-78"/>
              </a:rPr>
              <a:t>در </a:t>
            </a:r>
            <a:r>
              <a:rPr lang="fa-IR" sz="2800" b="1" i="0" u="none" strike="noStrike" kern="100" baseline="0" dirty="0" err="1">
                <a:solidFill>
                  <a:srgbClr val="FF0000"/>
                </a:solidFill>
                <a:cs typeface="B Nazanin" panose="00000400000000000000" pitchFamily="2" charset="-78"/>
              </a:rPr>
              <a:t>بريتانيا</a:t>
            </a:r>
            <a:r>
              <a:rPr lang="fa-IR" sz="2800" b="1" i="0" u="none" strike="noStrike" kern="100" baseline="0" dirty="0">
                <a:solidFill>
                  <a:srgbClr val="FF0000"/>
                </a:solidFill>
                <a:cs typeface="B Nazanin" panose="00000400000000000000" pitchFamily="2" charset="-78"/>
              </a:rPr>
              <a:t>:</a:t>
            </a:r>
          </a:p>
          <a:p>
            <a:pPr marR="0" lvl="0" rtl="1"/>
            <a:r>
              <a:rPr lang="fa-IR" sz="2800" i="0" u="none" strike="noStrike" kern="100" baseline="0" dirty="0">
                <a:cs typeface="B Nazanin" panose="00000400000000000000" pitchFamily="2" charset="-78"/>
              </a:rPr>
              <a:t> </a:t>
            </a:r>
            <a:r>
              <a:rPr lang="fa-IR" sz="2800" i="0" u="none" strike="noStrike" kern="100" baseline="0" dirty="0" err="1">
                <a:cs typeface="B Compset" panose="00000400000000000000" pitchFamily="2" charset="-78"/>
              </a:rPr>
              <a:t>تعريف</a:t>
            </a:r>
            <a:r>
              <a:rPr lang="fa-IR" sz="2800" i="0" u="none" strike="noStrike" kern="100" baseline="0" dirty="0">
                <a:cs typeface="B Compset" panose="00000400000000000000" pitchFamily="2" charset="-78"/>
              </a:rPr>
              <a:t> </a:t>
            </a:r>
            <a:r>
              <a:rPr lang="fa-IR" sz="2800" i="0" u="none" strike="noStrike" kern="100" baseline="0" dirty="0" err="1">
                <a:cs typeface="B Compset" panose="00000400000000000000" pitchFamily="2" charset="-78"/>
              </a:rPr>
              <a:t>مبتني</a:t>
            </a:r>
            <a:r>
              <a:rPr lang="fa-IR" sz="2800" i="0" u="none" strike="noStrike" kern="100" baseline="0" dirty="0">
                <a:cs typeface="B Compset" panose="00000400000000000000" pitchFamily="2" charset="-78"/>
              </a:rPr>
              <a:t> بر </a:t>
            </a:r>
            <a:r>
              <a:rPr lang="fa-IR" sz="2800" i="0" u="none" strike="noStrike" kern="100" baseline="0" dirty="0">
                <a:solidFill>
                  <a:srgbClr val="FF0000"/>
                </a:solidFill>
                <a:cs typeface="B Compset" panose="00000400000000000000" pitchFamily="2" charset="-78"/>
              </a:rPr>
              <a:t>ساقه ي مغز</a:t>
            </a:r>
            <a:r>
              <a:rPr lang="fa-IR" sz="2800" i="0" u="none" strike="noStrike" kern="100" baseline="0" dirty="0">
                <a:cs typeface="B Compset" panose="00000400000000000000" pitchFamily="2" charset="-78"/>
              </a:rPr>
              <a:t> </a:t>
            </a:r>
            <a:r>
              <a:rPr lang="fa-IR" sz="2800" i="0" u="none" strike="noStrike" kern="100" baseline="0" dirty="0">
                <a:cs typeface="B Nazanin" panose="00000400000000000000" pitchFamily="2" charset="-78"/>
              </a:rPr>
              <a:t>از مرگ مورد قبول قرار گرفته است.</a:t>
            </a:r>
          </a:p>
        </p:txBody>
      </p:sp>
      <p:sp>
        <p:nvSpPr>
          <p:cNvPr id="4" name="Footer Placeholder 3">
            <a:extLst>
              <a:ext uri="{FF2B5EF4-FFF2-40B4-BE49-F238E27FC236}">
                <a16:creationId xmlns:a16="http://schemas.microsoft.com/office/drawing/2014/main" id="{57203214-ABD0-D6A9-69CE-2B023DEEE9A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31629282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3841-7969-50A2-CE7E-33A108112172}"/>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ارزش معاینه بالینی</a:t>
            </a:r>
          </a:p>
        </p:txBody>
      </p:sp>
      <p:sp>
        <p:nvSpPr>
          <p:cNvPr id="3" name="Text Placeholder 2">
            <a:extLst>
              <a:ext uri="{FF2B5EF4-FFF2-40B4-BE49-F238E27FC236}">
                <a16:creationId xmlns:a16="http://schemas.microsoft.com/office/drawing/2014/main" id="{CD3D338E-0A5A-B14A-5CBA-E91119D6B0D9}"/>
              </a:ext>
            </a:extLst>
          </p:cNvPr>
          <p:cNvSpPr>
            <a:spLocks noGrp="1"/>
          </p:cNvSpPr>
          <p:nvPr>
            <p:ph type="body" idx="1"/>
          </p:nvPr>
        </p:nvSpPr>
        <p:spPr/>
        <p:txBody>
          <a:bodyPr>
            <a:normAutofit/>
          </a:bodyPr>
          <a:lstStyle/>
          <a:p>
            <a:pPr marR="0" lvl="0" rtl="1"/>
            <a:r>
              <a:rPr lang="fa-IR" sz="2400" b="1" i="0" u="none" strike="noStrike" kern="100" baseline="0" dirty="0" err="1">
                <a:solidFill>
                  <a:srgbClr val="FF0000"/>
                </a:solidFill>
                <a:cs typeface="B Nazanin" panose="00000400000000000000" pitchFamily="2" charset="-78"/>
              </a:rPr>
              <a:t>بايد</a:t>
            </a:r>
            <a:r>
              <a:rPr lang="fa-IR" sz="2400" b="1" i="0" u="none" strike="noStrike" kern="100" baseline="0" dirty="0">
                <a:solidFill>
                  <a:srgbClr val="FF0000"/>
                </a:solidFill>
                <a:cs typeface="B Nazanin" panose="00000400000000000000" pitchFamily="2" charset="-78"/>
              </a:rPr>
              <a:t> دانست </a:t>
            </a:r>
            <a:r>
              <a:rPr lang="fa-IR" sz="2400" b="1" i="0" u="none" strike="noStrike" kern="100" baseline="0" dirty="0" err="1">
                <a:solidFill>
                  <a:srgbClr val="FF0000"/>
                </a:solidFill>
                <a:cs typeface="B Nazanin" panose="00000400000000000000" pitchFamily="2" charset="-78"/>
              </a:rPr>
              <a:t>كه</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ارزيابي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باليني</a:t>
            </a:r>
            <a:r>
              <a:rPr lang="fa-IR" sz="2400" b="1" i="0" u="none" strike="noStrike" kern="100" baseline="0" dirty="0">
                <a:solidFill>
                  <a:srgbClr val="FF0000"/>
                </a:solidFill>
                <a:cs typeface="B Compset" panose="00000400000000000000" pitchFamily="2" charset="-78"/>
              </a:rPr>
              <a:t>:</a:t>
            </a:r>
          </a:p>
          <a:p>
            <a:pPr marR="0" lvl="0" rtl="1"/>
            <a:endParaRPr lang="fa-IR" sz="2400" b="1" i="0" u="none" strike="noStrike" kern="100" baseline="0" dirty="0">
              <a:solidFill>
                <a:srgbClr val="FF0000"/>
              </a:solidFill>
              <a:cs typeface="B Compset" panose="00000400000000000000" pitchFamily="2" charset="-78"/>
            </a:endParaRPr>
          </a:p>
          <a:p>
            <a:pPr marL="1371600" lvl="2" indent="-457200">
              <a:buFont typeface="+mj-lt"/>
              <a:buAutoNum type="arabicPeriod"/>
            </a:pPr>
            <a:r>
              <a:rPr lang="fa-IR" sz="2400" kern="100" dirty="0">
                <a:solidFill>
                  <a:srgbClr val="FF0000"/>
                </a:solidFill>
                <a:cs typeface="B Compset" panose="00000400000000000000" pitchFamily="2" charset="-78"/>
              </a:rPr>
              <a:t>صرفاً فقدان </a:t>
            </a:r>
            <a:r>
              <a:rPr lang="fa-IR" sz="2400" kern="100" dirty="0" err="1">
                <a:solidFill>
                  <a:srgbClr val="FF0000"/>
                </a:solidFill>
                <a:cs typeface="B Compset" panose="00000400000000000000" pitchFamily="2" charset="-78"/>
              </a:rPr>
              <a:t>عملكرد</a:t>
            </a:r>
            <a:r>
              <a:rPr lang="fa-IR" sz="2400" kern="100" dirty="0">
                <a:solidFill>
                  <a:srgbClr val="FF0000"/>
                </a:solidFill>
                <a:cs typeface="B Compset" panose="00000400000000000000" pitchFamily="2" charset="-78"/>
              </a:rPr>
              <a:t> ساقه ي مغز </a:t>
            </a:r>
            <a:r>
              <a:rPr lang="fa-IR" sz="2400" kern="100" dirty="0">
                <a:cs typeface="B Compset" panose="00000400000000000000" pitchFamily="2" charset="-78"/>
              </a:rPr>
              <a:t>را </a:t>
            </a:r>
            <a:r>
              <a:rPr lang="fa-IR" sz="2400" i="0" u="none" strike="noStrike" kern="100" baseline="0" dirty="0" err="1">
                <a:cs typeface="B Compset" panose="00000400000000000000" pitchFamily="2" charset="-78"/>
              </a:rPr>
              <a:t>شناسايي</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مي</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كند</a:t>
            </a:r>
            <a:r>
              <a:rPr lang="fa-IR" sz="2400" i="0" u="none" strike="noStrike" kern="100" baseline="0" dirty="0">
                <a:cs typeface="B Compset" panose="00000400000000000000" pitchFamily="2" charset="-78"/>
              </a:rPr>
              <a:t>. </a:t>
            </a:r>
          </a:p>
          <a:p>
            <a:pPr marL="1371600" lvl="2" indent="-457200">
              <a:buFont typeface="+mj-lt"/>
              <a:buAutoNum type="arabicPeriod"/>
            </a:pPr>
            <a:r>
              <a:rPr lang="fa-IR" sz="2400" i="0" u="none" strike="noStrike" kern="100" baseline="0" dirty="0" err="1">
                <a:cs typeface="B Compset" panose="00000400000000000000" pitchFamily="2" charset="-78"/>
              </a:rPr>
              <a:t>معاينه</a:t>
            </a:r>
            <a:r>
              <a:rPr lang="fa-IR" sz="2400" i="0" u="none" strike="noStrike" kern="100" baseline="0" dirty="0">
                <a:cs typeface="B Compset" panose="00000400000000000000" pitchFamily="2" charset="-78"/>
              </a:rPr>
              <a:t> ي </a:t>
            </a:r>
            <a:r>
              <a:rPr lang="fa-IR" sz="2400" i="0" u="none" strike="noStrike" kern="100" baseline="0" dirty="0" err="1">
                <a:cs typeface="B Compset" panose="00000400000000000000" pitchFamily="2" charset="-78"/>
              </a:rPr>
              <a:t>باليني</a:t>
            </a:r>
            <a:r>
              <a:rPr lang="fa-IR" sz="2400" i="0" u="none" strike="noStrike" kern="100" baseline="0" dirty="0">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نمي</a:t>
            </a:r>
            <a:r>
              <a:rPr lang="fa-IR" sz="2400" i="0" u="none" strike="noStrike" kern="100" baseline="0" dirty="0">
                <a:solidFill>
                  <a:srgbClr val="FF0000"/>
                </a:solidFill>
                <a:cs typeface="B Compset" panose="00000400000000000000" pitchFamily="2" charset="-78"/>
              </a:rPr>
              <a:t> تواند افتراق</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cs typeface="B Nazanin" panose="00000400000000000000" pitchFamily="2" charset="-78"/>
              </a:rPr>
              <a:t>بين</a:t>
            </a:r>
            <a:r>
              <a:rPr lang="fa-IR" sz="2400" i="0" u="none" strike="noStrike" kern="100" baseline="0" dirty="0">
                <a:cs typeface="B Nazanin" panose="00000400000000000000" pitchFamily="2" charset="-78"/>
              </a:rPr>
              <a:t> فقدان </a:t>
            </a:r>
            <a:r>
              <a:rPr lang="fa-IR" sz="2400" i="0" u="none" strike="noStrike" kern="100" baseline="0" dirty="0" err="1">
                <a:cs typeface="B Nazanin" panose="00000400000000000000" pitchFamily="2" charset="-78"/>
              </a:rPr>
              <a:t>كامل</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عملكرد</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تمامي</a:t>
            </a:r>
            <a:r>
              <a:rPr lang="fa-IR" sz="2400" i="0" u="none" strike="noStrike" kern="100" baseline="0" dirty="0">
                <a:cs typeface="B Nazanin" panose="00000400000000000000" pitchFamily="2" charset="-78"/>
              </a:rPr>
              <a:t> مغز و </a:t>
            </a:r>
            <a:r>
              <a:rPr lang="fa-IR" sz="2400" i="0" u="none" strike="noStrike" kern="100" baseline="0" dirty="0" err="1">
                <a:cs typeface="B Nazanin" panose="00000400000000000000" pitchFamily="2" charset="-78"/>
              </a:rPr>
              <a:t>عملكرد</a:t>
            </a:r>
            <a:r>
              <a:rPr lang="fa-IR" sz="2400" i="0" u="none" strike="noStrike" kern="100" baseline="0" dirty="0">
                <a:cs typeface="B Nazanin" panose="00000400000000000000" pitchFamily="2" charset="-78"/>
              </a:rPr>
              <a:t> ساقه ي مغز قائل شود.</a:t>
            </a:r>
          </a:p>
          <a:p>
            <a:pPr marR="0" lvl="0" rtl="1"/>
            <a:endParaRPr lang="fa-IR" sz="240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Nazanin" panose="00000400000000000000" pitchFamily="2" charset="-78"/>
              </a:rPr>
              <a:t>روش </a:t>
            </a:r>
            <a:r>
              <a:rPr lang="fa-IR" sz="2400" b="1" i="0" u="none" strike="noStrike" kern="100" baseline="0" dirty="0" err="1">
                <a:solidFill>
                  <a:srgbClr val="FF0000"/>
                </a:solidFill>
                <a:cs typeface="B Nazanin" panose="00000400000000000000" pitchFamily="2" charset="-78"/>
              </a:rPr>
              <a:t>تمايز</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ميان</a:t>
            </a:r>
            <a:r>
              <a:rPr lang="fa-IR" sz="2400" b="1" i="0" u="none" strike="noStrike" kern="100" baseline="0" dirty="0">
                <a:solidFill>
                  <a:srgbClr val="FF0000"/>
                </a:solidFill>
                <a:cs typeface="B Nazanin" panose="00000400000000000000" pitchFamily="2" charset="-78"/>
              </a:rPr>
              <a:t> مرگ تمام </a:t>
            </a:r>
            <a:r>
              <a:rPr lang="fa-IR" sz="2400" b="1" i="0" u="none" strike="noStrike" kern="100" baseline="0" dirty="0" err="1">
                <a:solidFill>
                  <a:srgbClr val="FF0000"/>
                </a:solidFill>
                <a:cs typeface="B Nazanin" panose="00000400000000000000" pitchFamily="2" charset="-78"/>
              </a:rPr>
              <a:t>مغزي</a:t>
            </a:r>
            <a:r>
              <a:rPr lang="fa-IR" sz="2400" b="1" i="0" u="none" strike="noStrike" kern="100" baseline="0" dirty="0">
                <a:solidFill>
                  <a:srgbClr val="FF0000"/>
                </a:solidFill>
                <a:cs typeface="B Nazanin" panose="00000400000000000000" pitchFamily="2" charset="-78"/>
              </a:rPr>
              <a:t> و مرگ ساقه ي </a:t>
            </a:r>
            <a:r>
              <a:rPr lang="fa-IR" sz="2400" b="1" i="0" u="none" strike="noStrike" kern="100" baseline="0" dirty="0" err="1">
                <a:solidFill>
                  <a:srgbClr val="FF0000"/>
                </a:solidFill>
                <a:cs typeface="B Nazanin" panose="00000400000000000000" pitchFamily="2" charset="-78"/>
              </a:rPr>
              <a:t>مغزي</a:t>
            </a:r>
            <a:r>
              <a:rPr lang="fa-IR" sz="2400" b="1" i="0" u="none" strike="noStrike" kern="100" baseline="0" dirty="0">
                <a:solidFill>
                  <a:srgbClr val="FF0000"/>
                </a:solidFill>
                <a:cs typeface="B Nazanin" panose="00000400000000000000" pitchFamily="2" charset="-78"/>
              </a:rPr>
              <a:t> براساس موارد زیر است :</a:t>
            </a:r>
            <a:endParaRPr lang="fa-IR" sz="2400" b="1" i="0" u="none" strike="noStrike" kern="100" baseline="0" dirty="0">
              <a:solidFill>
                <a:srgbClr val="FF0000"/>
              </a:solidFill>
              <a:cs typeface="B Compset" panose="00000400000000000000" pitchFamily="2" charset="-78"/>
            </a:endParaRPr>
          </a:p>
          <a:p>
            <a:pPr marL="1371600" lvl="3" indent="0">
              <a:buNone/>
            </a:pPr>
            <a:r>
              <a:rPr lang="fa-IR" sz="2400" i="0" u="none" strike="noStrike" kern="100" baseline="0" dirty="0">
                <a:cs typeface="B Compset" panose="00000400000000000000" pitchFamily="2" charset="-78"/>
              </a:rPr>
              <a:t>1) علت</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آسيب</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مغزي</a:t>
            </a:r>
            <a:endParaRPr lang="fa-IR" sz="2400" i="0" u="none" strike="noStrike" kern="100" baseline="0" dirty="0">
              <a:cs typeface="B Nazanin" panose="00000400000000000000" pitchFamily="2" charset="-78"/>
            </a:endParaRPr>
          </a:p>
          <a:p>
            <a:pPr marL="1371600" lvl="3" indent="0">
              <a:buNone/>
            </a:pPr>
            <a:r>
              <a:rPr lang="fa-IR" sz="2400" i="0" u="none" strike="noStrike" kern="100" baseline="0" dirty="0">
                <a:cs typeface="B Compset" panose="00000400000000000000" pitchFamily="2" charset="-78"/>
              </a:rPr>
              <a:t>2) </a:t>
            </a:r>
            <a:r>
              <a:rPr lang="fa-IR" sz="2400" i="0" u="none" strike="noStrike" kern="100" baseline="0" dirty="0" err="1">
                <a:cs typeface="B Compset" panose="00000400000000000000" pitchFamily="2" charset="-78"/>
              </a:rPr>
              <a:t>تصويربرداري</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عصبي</a:t>
            </a:r>
            <a:r>
              <a:rPr lang="fa-IR" sz="2400" i="0" u="none" strike="noStrike" kern="100" baseline="0" dirty="0">
                <a:cs typeface="B Nazanin" panose="00000400000000000000" pitchFamily="2" charset="-78"/>
              </a:rPr>
              <a:t> </a:t>
            </a:r>
          </a:p>
        </p:txBody>
      </p:sp>
      <p:sp>
        <p:nvSpPr>
          <p:cNvPr id="4" name="Footer Placeholder 3">
            <a:extLst>
              <a:ext uri="{FF2B5EF4-FFF2-40B4-BE49-F238E27FC236}">
                <a16:creationId xmlns:a16="http://schemas.microsoft.com/office/drawing/2014/main" id="{353A965D-3F8D-49D8-BB76-8D61F53BA30A}"/>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74819516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E807D-B1DE-A7A6-22E3-13C399A5C4C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آزمونهای کمکی</a:t>
            </a:r>
          </a:p>
        </p:txBody>
      </p:sp>
      <p:sp>
        <p:nvSpPr>
          <p:cNvPr id="3" name="Text Placeholder 2">
            <a:extLst>
              <a:ext uri="{FF2B5EF4-FFF2-40B4-BE49-F238E27FC236}">
                <a16:creationId xmlns:a16="http://schemas.microsoft.com/office/drawing/2014/main" id="{3E43E71D-C93E-81A9-E101-B96453A360BC}"/>
              </a:ext>
            </a:extLst>
          </p:cNvPr>
          <p:cNvSpPr>
            <a:spLocks noGrp="1"/>
          </p:cNvSpPr>
          <p:nvPr>
            <p:ph type="body" idx="1"/>
          </p:nvPr>
        </p:nvSpPr>
        <p:spPr/>
        <p:txBody>
          <a:bodyPr>
            <a:normAutofit/>
          </a:bodyPr>
          <a:lstStyle/>
          <a:p>
            <a:pPr marR="0" lvl="0" rtl="1"/>
            <a:r>
              <a:rPr lang="fa-IR" sz="2400" b="0" i="0" u="none" strike="noStrike" kern="100" baseline="0" dirty="0" err="1">
                <a:cs typeface="B Nazanin" panose="00000400000000000000" pitchFamily="2" charset="-78"/>
              </a:rPr>
              <a:t>تأييد</a:t>
            </a:r>
            <a:r>
              <a:rPr lang="fa-IR" sz="2400" b="0" i="0" u="none" strike="noStrike" kern="100" baseline="0" dirty="0">
                <a:cs typeface="B Nazanin" panose="00000400000000000000" pitchFamily="2" charset="-78"/>
              </a:rPr>
              <a:t> </a:t>
            </a:r>
            <a:r>
              <a:rPr lang="fa-IR" sz="2400" b="1" i="0" u="none" strike="noStrike" kern="100" baseline="0" dirty="0">
                <a:solidFill>
                  <a:srgbClr val="FF0000"/>
                </a:solidFill>
                <a:cs typeface="B Nazanin" panose="00000400000000000000" pitchFamily="2" charset="-78"/>
              </a:rPr>
              <a:t>مرگ تمام </a:t>
            </a:r>
            <a:r>
              <a:rPr lang="fa-IR" sz="2400" b="1" i="0" u="none" strike="noStrike" kern="100" baseline="0" dirty="0" err="1">
                <a:solidFill>
                  <a:srgbClr val="FF0000"/>
                </a:solidFill>
                <a:cs typeface="B Nazanin" panose="00000400000000000000" pitchFamily="2" charset="-78"/>
              </a:rPr>
              <a:t>مغزي</a:t>
            </a:r>
            <a:r>
              <a:rPr lang="fa-IR" sz="2400" b="1"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تنها با استفاده از </a:t>
            </a:r>
            <a:r>
              <a:rPr lang="fa-IR" sz="2400" b="1" i="0" u="none" strike="noStrike" kern="100" baseline="0" dirty="0">
                <a:solidFill>
                  <a:srgbClr val="FF0000"/>
                </a:solidFill>
                <a:cs typeface="B Compset" panose="00000400000000000000" pitchFamily="2" charset="-78"/>
              </a:rPr>
              <a:t>آزمون </a:t>
            </a:r>
            <a:r>
              <a:rPr lang="fa-IR" sz="2400" b="1" i="0" u="none" strike="noStrike" kern="100" baseline="0" dirty="0" err="1">
                <a:solidFill>
                  <a:srgbClr val="FF0000"/>
                </a:solidFill>
                <a:cs typeface="B Compset" panose="00000400000000000000" pitchFamily="2" charset="-78"/>
              </a:rPr>
              <a:t>كمكي</a:t>
            </a:r>
            <a:r>
              <a:rPr lang="fa-IR" sz="2400" b="0" i="0" u="none" strike="noStrike" kern="100" baseline="0" dirty="0">
                <a:solidFill>
                  <a:srgbClr val="FF0000"/>
                </a:solidFill>
                <a:cs typeface="B Nazanin" panose="00000400000000000000" pitchFamily="2" charset="-78"/>
              </a:rPr>
              <a:t> </a:t>
            </a:r>
            <a:r>
              <a:rPr lang="en-US" sz="2400" b="0" i="0" u="none" strike="noStrike" kern="100" baseline="0" dirty="0">
                <a:latin typeface="Aptos Display" panose="020B0004020202020204" pitchFamily="34" charset="0"/>
                <a:cs typeface="B Nazanin" panose="00000400000000000000" pitchFamily="2" charset="-78"/>
              </a:rPr>
              <a:t>(Ancillary test)</a:t>
            </a:r>
            <a:r>
              <a:rPr lang="fa-IR" sz="2400" b="0" i="0" u="none" strike="noStrike" kern="100" baseline="0" dirty="0">
                <a:latin typeface="Aptos Display" panose="020B0004020202020204" pitchFamily="34" charset="0"/>
                <a:cs typeface="B Nazanin" panose="00000400000000000000" pitchFamily="2" charset="-78"/>
              </a:rPr>
              <a:t>  انجام می شود که شامل :</a:t>
            </a:r>
          </a:p>
          <a:p>
            <a:pPr marR="0" lvl="0" rtl="1"/>
            <a:endParaRPr lang="fa-IR" sz="2400" b="0" i="0" u="none" strike="noStrike" kern="100" baseline="0" dirty="0">
              <a:latin typeface="Aptos Display" panose="020B0004020202020204" pitchFamily="34" charset="0"/>
              <a:cs typeface="B Nazanin" panose="00000400000000000000" pitchFamily="2" charset="-78"/>
            </a:endParaRPr>
          </a:p>
          <a:p>
            <a:pPr marL="1371600" lvl="2" indent="-457200">
              <a:buFont typeface="+mj-lt"/>
              <a:buAutoNum type="arabicPeriod"/>
            </a:pPr>
            <a:r>
              <a:rPr lang="fa-IR" sz="2400" b="0" i="0" u="none" strike="noStrike" kern="100" baseline="0" dirty="0">
                <a:latin typeface="Aptos Display" panose="020B0004020202020204" pitchFamily="34" charset="0"/>
                <a:cs typeface="B Nazanin" panose="00000400000000000000" pitchFamily="2" charset="-78"/>
              </a:rPr>
              <a:t>فقدان </a:t>
            </a:r>
            <a:r>
              <a:rPr lang="fa-IR" sz="2400" b="0" i="0" u="none" strike="noStrike" kern="100" baseline="0" dirty="0" err="1">
                <a:latin typeface="Aptos Display" panose="020B0004020202020204" pitchFamily="34" charset="0"/>
                <a:cs typeface="B Nazanin" panose="00000400000000000000" pitchFamily="2" charset="-78"/>
              </a:rPr>
              <a:t>فعاليت</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err="1">
                <a:latin typeface="Aptos Display" panose="020B0004020202020204" pitchFamily="34" charset="0"/>
                <a:cs typeface="B Nazanin" panose="00000400000000000000" pitchFamily="2" charset="-78"/>
              </a:rPr>
              <a:t>الكتروانسفالوگرافيك</a:t>
            </a:r>
            <a:r>
              <a:rPr lang="fa-IR" sz="2400" b="0" i="0" u="none" strike="noStrike" kern="100" baseline="0" dirty="0">
                <a:latin typeface="Aptos Display" panose="020B0004020202020204" pitchFamily="34" charset="0"/>
                <a:cs typeface="B Nazanin" panose="00000400000000000000" pitchFamily="2" charset="-78"/>
              </a:rPr>
              <a:t> </a:t>
            </a:r>
            <a:r>
              <a:rPr lang="en-US" sz="2400" b="0" i="0" u="none" strike="noStrike" kern="100" baseline="0" dirty="0">
                <a:latin typeface="Aptos Display" panose="020B0004020202020204" pitchFamily="34" charset="0"/>
                <a:cs typeface="B Nazanin" panose="00000400000000000000" pitchFamily="2" charset="-78"/>
              </a:rPr>
              <a:t>(Electroencephalographic activity)</a:t>
            </a:r>
            <a:r>
              <a:rPr lang="fa-IR" sz="2400" b="0" i="0" u="none" strike="noStrike" kern="100" baseline="0" dirty="0">
                <a:latin typeface="Aptos Display" panose="020B0004020202020204" pitchFamily="34" charset="0"/>
                <a:cs typeface="B Nazanin" panose="00000400000000000000" pitchFamily="2" charset="-78"/>
              </a:rPr>
              <a:t>، </a:t>
            </a:r>
          </a:p>
          <a:p>
            <a:pPr marL="1371600" lvl="2" indent="-457200">
              <a:buFont typeface="+mj-lt"/>
              <a:buAutoNum type="arabicPeriod"/>
            </a:pPr>
            <a:r>
              <a:rPr lang="fa-IR" sz="2400" b="0" i="0" u="none" strike="noStrike" kern="100" baseline="0" dirty="0">
                <a:latin typeface="Aptos Display" panose="020B0004020202020204" pitchFamily="34" charset="0"/>
                <a:cs typeface="B Nazanin" panose="00000400000000000000" pitchFamily="2" charset="-78"/>
              </a:rPr>
              <a:t>فقدان </a:t>
            </a:r>
            <a:r>
              <a:rPr lang="fa-IR" sz="2400" b="0" i="0" u="none" strike="noStrike" kern="100" baseline="0" dirty="0" err="1">
                <a:latin typeface="Aptos Display" panose="020B0004020202020204" pitchFamily="34" charset="0"/>
                <a:cs typeface="B Nazanin" panose="00000400000000000000" pitchFamily="2" charset="-78"/>
              </a:rPr>
              <a:t>جريان</a:t>
            </a:r>
            <a:r>
              <a:rPr lang="fa-IR" sz="2400" b="0" i="0" u="none" strike="noStrike" kern="100" baseline="0" dirty="0">
                <a:latin typeface="Aptos Display" panose="020B0004020202020204" pitchFamily="34" charset="0"/>
                <a:cs typeface="B Nazanin" panose="00000400000000000000" pitchFamily="2" charset="-78"/>
              </a:rPr>
              <a:t> خون مغز</a:t>
            </a:r>
            <a:r>
              <a:rPr lang="en-US" sz="2400" kern="100" dirty="0">
                <a:latin typeface="Aptos Display" panose="020B0004020202020204" pitchFamily="34" charset="0"/>
              </a:rPr>
              <a:t> (Brain blood flow) </a:t>
            </a:r>
            <a:endParaRPr lang="fa-IR" sz="2400" b="0" i="0" u="none" strike="noStrike" kern="100" baseline="0" dirty="0">
              <a:latin typeface="Aptos Display" panose="020B0004020202020204" pitchFamily="34" charset="0"/>
              <a:cs typeface="B Nazanin" panose="00000400000000000000" pitchFamily="2" charset="-78"/>
            </a:endParaRPr>
          </a:p>
          <a:p>
            <a:pPr marR="0" lvl="0" rtl="1"/>
            <a:endParaRPr lang="fa-IR" sz="2400" kern="100" dirty="0">
              <a:latin typeface="Aptos Display" panose="020B0004020202020204" pitchFamily="34" charset="0"/>
            </a:endParaRPr>
          </a:p>
          <a:p>
            <a:pPr marR="0" lvl="0" rtl="1"/>
            <a:r>
              <a:rPr lang="fa-IR" sz="2400" b="0" i="0" u="none" strike="noStrike" kern="100" baseline="0" dirty="0">
                <a:cs typeface="B Nazanin" panose="00000400000000000000" pitchFamily="2" charset="-78"/>
              </a:rPr>
              <a:t>آزمون </a:t>
            </a:r>
            <a:r>
              <a:rPr lang="fa-IR" sz="2400" b="0" i="0" u="none" strike="noStrike" kern="100" baseline="0" dirty="0" err="1">
                <a:cs typeface="B Nazanin" panose="00000400000000000000" pitchFamily="2" charset="-78"/>
              </a:rPr>
              <a:t>كمكي</a:t>
            </a:r>
            <a:r>
              <a:rPr lang="fa-IR" sz="2400" b="0" i="0" u="none" strike="noStrike" kern="100" baseline="0" dirty="0">
                <a:cs typeface="B Nazanin" panose="00000400000000000000" pitchFamily="2" charset="-78"/>
              </a:rPr>
              <a:t>  به نحو </a:t>
            </a:r>
            <a:r>
              <a:rPr lang="fa-IR" sz="2400" b="0" i="0" u="none" strike="noStrike" kern="100" baseline="0" dirty="0" err="1">
                <a:cs typeface="B Nazanin" panose="00000400000000000000" pitchFamily="2" charset="-78"/>
              </a:rPr>
              <a:t>شايعي</a:t>
            </a:r>
            <a:r>
              <a:rPr lang="fa-IR" sz="2400" b="0" i="0" u="none" strike="noStrike" kern="100" baseline="0" dirty="0">
                <a:cs typeface="B Nazanin" panose="00000400000000000000" pitchFamily="2" charset="-78"/>
              </a:rPr>
              <a:t> در </a:t>
            </a:r>
            <a:r>
              <a:rPr lang="fa-IR" sz="2400" b="0" i="0" u="none" strike="noStrike" kern="100" baseline="0" dirty="0" err="1">
                <a:cs typeface="B Nazanin" panose="00000400000000000000" pitchFamily="2" charset="-78"/>
              </a:rPr>
              <a:t>ايالات</a:t>
            </a:r>
            <a:r>
              <a:rPr lang="fa-IR" sz="2400" b="0" i="0" u="none" strike="noStrike" kern="100" baseline="0" dirty="0">
                <a:cs typeface="B Nazanin" panose="00000400000000000000" pitchFamily="2" charset="-78"/>
              </a:rPr>
              <a:t> متحده ي </a:t>
            </a:r>
            <a:r>
              <a:rPr lang="fa-IR" sz="2400" b="1" i="0" u="none" strike="noStrike" kern="100" baseline="0" dirty="0" err="1">
                <a:solidFill>
                  <a:srgbClr val="FF0000"/>
                </a:solidFill>
                <a:cs typeface="B Compset" panose="00000400000000000000" pitchFamily="2" charset="-78"/>
              </a:rPr>
              <a:t>آمريكا</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مورداستفاده</a:t>
            </a:r>
            <a:r>
              <a:rPr lang="fa-IR" sz="2400" b="0" i="0" u="none" strike="noStrike" kern="100" baseline="0" dirty="0">
                <a:cs typeface="B Nazanin" panose="00000400000000000000" pitchFamily="2" charset="-78"/>
              </a:rPr>
              <a:t> قرار  </a:t>
            </a:r>
            <a:r>
              <a:rPr lang="fa-IR" sz="2400" b="0" i="0" u="none" strike="noStrike" kern="100" baseline="0" dirty="0" err="1">
                <a:cs typeface="B Nazanin" panose="00000400000000000000" pitchFamily="2" charset="-78"/>
              </a:rPr>
              <a:t>ميگيرد</a:t>
            </a:r>
            <a:r>
              <a:rPr lang="fa-IR" sz="2400" b="0" i="0" u="none" strike="noStrike" kern="100" baseline="0" dirty="0">
                <a:cs typeface="B Nazanin" panose="00000400000000000000" pitchFamily="2" charset="-78"/>
              </a:rPr>
              <a:t> ( چون معیار تمام مغز را ملاک قرار داده </a:t>
            </a:r>
            <a:r>
              <a:rPr lang="fa-IR" sz="2400" b="0" i="0" u="none" strike="noStrike" kern="100" baseline="0" dirty="0" err="1">
                <a:cs typeface="B Nazanin" panose="00000400000000000000" pitchFamily="2" charset="-78"/>
              </a:rPr>
              <a:t>اند</a:t>
            </a:r>
            <a:r>
              <a:rPr lang="fa-IR" sz="2400" b="0" i="0" u="none" strike="noStrike" kern="100" baseline="0" dirty="0">
                <a:cs typeface="B Nazanin" panose="00000400000000000000" pitchFamily="2" charset="-78"/>
              </a:rPr>
              <a:t>) اما در</a:t>
            </a:r>
            <a:r>
              <a:rPr lang="fa-IR" sz="2400" b="1" i="0" u="none" strike="noStrike" kern="100" baseline="0" dirty="0">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بريتانيا</a:t>
            </a:r>
            <a:r>
              <a:rPr lang="fa-IR" sz="2400" b="0" i="0" u="none" strike="noStrike" kern="100" baseline="0" dirty="0">
                <a:cs typeface="B Nazanin" panose="00000400000000000000" pitchFamily="2" charset="-78"/>
              </a:rPr>
              <a:t> به ندرت از </a:t>
            </a:r>
            <a:r>
              <a:rPr lang="fa-IR" sz="2400" b="0" i="0" u="none" strike="noStrike" kern="100" baseline="0" dirty="0" err="1">
                <a:cs typeface="B Nazanin" panose="00000400000000000000" pitchFamily="2" charset="-78"/>
              </a:rPr>
              <a:t>اين</a:t>
            </a:r>
            <a:r>
              <a:rPr lang="fa-IR" sz="2400" b="0" i="0" u="none" strike="noStrike" kern="100" baseline="0" dirty="0">
                <a:cs typeface="B Nazanin" panose="00000400000000000000" pitchFamily="2" charset="-78"/>
              </a:rPr>
              <a:t> آزمون استفاده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شود.  </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03EB4C09-2C00-185B-CEA0-69A953A4BF0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24083978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F5573-DC8F-ED38-D9BB-ED0B484BEBC1}"/>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پس تشخیص مرگ مغزی</a:t>
            </a:r>
          </a:p>
        </p:txBody>
      </p:sp>
      <p:sp>
        <p:nvSpPr>
          <p:cNvPr id="3" name="Text Placeholder 2">
            <a:extLst>
              <a:ext uri="{FF2B5EF4-FFF2-40B4-BE49-F238E27FC236}">
                <a16:creationId xmlns:a16="http://schemas.microsoft.com/office/drawing/2014/main" id="{9B664ABC-323A-5C8B-471B-0CC2716F2D88}"/>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ملاحظات اخلاقی پس از تشخیص مرگ </a:t>
            </a:r>
            <a:r>
              <a:rPr lang="fa-IR" sz="2400" b="1" i="0" u="none" strike="noStrike" kern="100" baseline="0" dirty="0" err="1">
                <a:solidFill>
                  <a:srgbClr val="FF0000"/>
                </a:solidFill>
                <a:cs typeface="B Nazanin" panose="00000400000000000000" pitchFamily="2" charset="-78"/>
              </a:rPr>
              <a:t>مغزي</a:t>
            </a:r>
            <a:r>
              <a:rPr lang="fa-IR" sz="2400" b="1" kern="100" dirty="0">
                <a:solidFill>
                  <a:srgbClr val="FF0000"/>
                </a:solidFill>
              </a:rPr>
              <a:t>:</a:t>
            </a:r>
          </a:p>
          <a:p>
            <a:pPr marR="0" lvl="0" rtl="1"/>
            <a:endParaRPr lang="fa-IR" sz="2400" b="1" kern="100" dirty="0">
              <a:solidFill>
                <a:srgbClr val="FF0000"/>
              </a:solidFill>
            </a:endParaRPr>
          </a:p>
          <a:p>
            <a:pPr marL="1371600" lvl="2" indent="-457200">
              <a:buFont typeface="+mj-lt"/>
              <a:buAutoNum type="arabicPeriod"/>
            </a:pPr>
            <a:r>
              <a:rPr lang="fa-IR" sz="2400" kern="100" dirty="0"/>
              <a:t> </a:t>
            </a:r>
            <a:r>
              <a:rPr lang="fa-IR" sz="2400" kern="100" dirty="0" err="1">
                <a:solidFill>
                  <a:srgbClr val="FF0000"/>
                </a:solidFill>
              </a:rPr>
              <a:t>پزشكان</a:t>
            </a:r>
            <a:r>
              <a:rPr lang="fa-IR" sz="2400" kern="100" dirty="0">
                <a:solidFill>
                  <a:srgbClr val="FF0000"/>
                </a:solidFill>
              </a:rPr>
              <a:t> و خانواده ها </a:t>
            </a:r>
            <a:r>
              <a:rPr lang="fa-IR" sz="2400" kern="100" dirty="0" err="1"/>
              <a:t>بايد</a:t>
            </a:r>
            <a:r>
              <a:rPr lang="fa-IR" sz="2400" kern="100" dirty="0"/>
              <a:t>  بدانند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مرگ </a:t>
            </a:r>
            <a:r>
              <a:rPr lang="fa-IR" sz="2400" b="0" i="0" u="none" strike="noStrike" kern="100" baseline="0" dirty="0" err="1">
                <a:cs typeface="B Nazanin" panose="00000400000000000000" pitchFamily="2" charset="-78"/>
              </a:rPr>
              <a:t>مغزي</a:t>
            </a:r>
            <a:r>
              <a:rPr lang="fa-IR" sz="2400" b="0" i="0" u="none" strike="noStrike" kern="100" baseline="0" dirty="0">
                <a:cs typeface="B Nazanin" panose="00000400000000000000" pitchFamily="2" charset="-78"/>
              </a:rPr>
              <a:t> برابر است با مرگ بیمار</a:t>
            </a:r>
            <a:endParaRPr lang="fa-IR" sz="2400" kern="100" dirty="0"/>
          </a:p>
          <a:p>
            <a:pPr marL="1371600" lvl="2" indent="-457200">
              <a:buFont typeface="+mj-lt"/>
              <a:buAutoNum type="arabicPeriod"/>
            </a:pPr>
            <a:r>
              <a:rPr lang="fa-IR" sz="2400" b="0" i="0" u="none" strike="noStrike" kern="100" baseline="0" dirty="0" err="1">
                <a:cs typeface="B Nazanin" panose="00000400000000000000" pitchFamily="2" charset="-78"/>
              </a:rPr>
              <a:t>بايد</a:t>
            </a:r>
            <a:r>
              <a:rPr lang="fa-IR" sz="2400" b="0" i="0" u="none" strike="noStrike" kern="100" baseline="0" dirty="0">
                <a:cs typeface="B Nazanin" panose="00000400000000000000" pitchFamily="2" charset="-78"/>
              </a:rPr>
              <a:t> با </a:t>
            </a:r>
            <a:r>
              <a:rPr lang="fa-IR" sz="2400" b="0" i="0" u="none" strike="noStrike" kern="100" baseline="0" dirty="0" err="1">
                <a:cs typeface="B Nazanin" panose="00000400000000000000" pitchFamily="2" charset="-78"/>
              </a:rPr>
              <a:t>بياني</a:t>
            </a:r>
            <a:r>
              <a:rPr lang="fa-IR" sz="2400" b="0" i="0" u="none" strike="noStrike" kern="100" baseline="0" dirty="0">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بدون ابهام و </a:t>
            </a:r>
            <a:r>
              <a:rPr lang="fa-IR" sz="2400" b="1" i="0" u="none" strike="noStrike" kern="100" baseline="0" dirty="0" err="1">
                <a:solidFill>
                  <a:srgbClr val="FF0000"/>
                </a:solidFill>
                <a:cs typeface="B Compset" panose="00000400000000000000" pitchFamily="2" charset="-78"/>
              </a:rPr>
              <a:t>ترديد</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به خانواده گفته شود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بيمارشان</a:t>
            </a:r>
            <a:r>
              <a:rPr lang="fa-IR" sz="2400" b="0" i="0" u="none" strike="noStrike" kern="100" baseline="0" dirty="0">
                <a:cs typeface="B Nazanin" panose="00000400000000000000" pitchFamily="2" charset="-78"/>
              </a:rPr>
              <a:t> درگذشته است. </a:t>
            </a:r>
          </a:p>
          <a:p>
            <a:pPr marL="1371600" lvl="2" indent="-457200">
              <a:buFont typeface="+mj-lt"/>
              <a:buAutoNum type="arabicPeriod"/>
            </a:pPr>
            <a:endParaRPr lang="fa-IR" sz="2400" b="0" i="0" u="none" strike="noStrike" kern="100" baseline="0" dirty="0">
              <a:cs typeface="B Nazanin" panose="00000400000000000000" pitchFamily="2" charset="-78"/>
            </a:endParaRPr>
          </a:p>
          <a:p>
            <a:pPr marR="0" lvl="0" rtl="1"/>
            <a:r>
              <a:rPr lang="fa-IR" sz="2400" b="0" i="0" u="none" strike="noStrike" kern="100" baseline="0" dirty="0">
                <a:solidFill>
                  <a:srgbClr val="FF0000"/>
                </a:solidFill>
                <a:cs typeface="B Nazanin" panose="00000400000000000000" pitchFamily="2" charset="-78"/>
              </a:rPr>
              <a:t>موضوعاتی که پس از تشخیص مرگ مغزی می توان با خانواده مطرح کرد عبارتند از:</a:t>
            </a:r>
          </a:p>
          <a:p>
            <a:pPr marL="914400" lvl="2" indent="0">
              <a:buNone/>
            </a:pPr>
            <a:r>
              <a:rPr lang="fa-IR" sz="2400" b="0" i="0" u="none" strike="noStrike" kern="100" baseline="0" dirty="0">
                <a:cs typeface="B Nazanin" panose="00000400000000000000" pitchFamily="2" charset="-78"/>
              </a:rPr>
              <a:t>1)  </a:t>
            </a:r>
            <a:r>
              <a:rPr lang="fa-IR" sz="2400" b="0" i="0" u="none" strike="noStrike" kern="100" baseline="0" dirty="0" err="1">
                <a:cs typeface="B Nazanin" panose="00000400000000000000" pitchFamily="2" charset="-78"/>
              </a:rPr>
              <a:t>اهداي</a:t>
            </a:r>
            <a:r>
              <a:rPr lang="fa-IR" sz="2400" b="0" i="0" u="none" strike="noStrike" kern="100" baseline="0" dirty="0">
                <a:cs typeface="B Nazanin" panose="00000400000000000000" pitchFamily="2" charset="-78"/>
              </a:rPr>
              <a:t> عضو </a:t>
            </a:r>
            <a:r>
              <a:rPr lang="fa-IR" sz="2400" b="0" i="0" u="none" strike="noStrike" kern="100" baseline="0" dirty="0" err="1">
                <a:cs typeface="B Nazanin" panose="00000400000000000000" pitchFamily="2" charset="-78"/>
              </a:rPr>
              <a:t>يا</a:t>
            </a:r>
            <a:r>
              <a:rPr lang="fa-IR" sz="2400" b="0" i="0" u="none" strike="noStrike" kern="100" baseline="0" dirty="0">
                <a:cs typeface="B Nazanin" panose="00000400000000000000" pitchFamily="2" charset="-78"/>
              </a:rPr>
              <a:t> بافت</a:t>
            </a:r>
          </a:p>
          <a:p>
            <a:pPr marL="914400" lvl="2" indent="0">
              <a:buNone/>
            </a:pPr>
            <a:r>
              <a:rPr lang="fa-IR" sz="2400" b="0" i="0" u="none" strike="noStrike" kern="100" baseline="0" dirty="0">
                <a:cs typeface="B Nazanin" panose="00000400000000000000" pitchFamily="2" charset="-78"/>
              </a:rPr>
              <a:t>2) </a:t>
            </a:r>
            <a:r>
              <a:rPr lang="fa-IR" sz="2400" b="0" i="0" u="none" strike="noStrike" kern="100" baseline="0" dirty="0" err="1">
                <a:cs typeface="B Nazanin" panose="00000400000000000000" pitchFamily="2" charset="-78"/>
              </a:rPr>
              <a:t>معاينه</a:t>
            </a:r>
            <a:r>
              <a:rPr lang="fa-IR" sz="2400" b="0" i="0" u="none" strike="noStrike" kern="100" baseline="0" dirty="0">
                <a:cs typeface="B Nazanin" panose="00000400000000000000" pitchFamily="2" charset="-78"/>
              </a:rPr>
              <a:t> ي </a:t>
            </a:r>
            <a:r>
              <a:rPr lang="fa-IR" sz="2400" b="0" i="0" u="none" strike="noStrike" kern="100" baseline="0" dirty="0" err="1">
                <a:cs typeface="B Nazanin" panose="00000400000000000000" pitchFamily="2" charset="-78"/>
              </a:rPr>
              <a:t>كالبدگشايي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اتوپسي</a:t>
            </a:r>
            <a:r>
              <a:rPr lang="fa-IR" sz="2400" b="0" i="0" u="none" strike="noStrike" kern="100" baseline="0" dirty="0">
                <a:cs typeface="B Nazanin" panose="00000400000000000000" pitchFamily="2" charset="-78"/>
              </a:rPr>
              <a:t>)</a:t>
            </a:r>
          </a:p>
          <a:p>
            <a:pPr marL="914400" lvl="2" indent="0">
              <a:buNone/>
            </a:pPr>
            <a:r>
              <a:rPr lang="fa-IR" sz="2400" b="0" i="0" u="none" strike="noStrike" kern="100" baseline="0" dirty="0">
                <a:cs typeface="B Nazanin" panose="00000400000000000000" pitchFamily="2" charset="-78"/>
              </a:rPr>
              <a:t>3) برنامه ریزی مراسم </a:t>
            </a:r>
            <a:r>
              <a:rPr lang="fa-IR" sz="2400" b="0" i="0" u="none" strike="noStrike" kern="100" baseline="0" dirty="0" err="1">
                <a:cs typeface="B Nazanin" panose="00000400000000000000" pitchFamily="2" charset="-78"/>
              </a:rPr>
              <a:t>تدفين</a:t>
            </a:r>
            <a:r>
              <a:rPr lang="fa-IR" sz="2400"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40DBBDFC-1B55-3F46-06BE-A9C483A020D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82693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C766-A333-6258-5BD8-946D08C00223}"/>
              </a:ext>
            </a:extLst>
          </p:cNvPr>
          <p:cNvSpPr>
            <a:spLocks noGrp="1"/>
          </p:cNvSpPr>
          <p:nvPr>
            <p:ph type="title"/>
          </p:nvPr>
        </p:nvSpPr>
        <p:spPr>
          <a:xfrm>
            <a:off x="838199" y="346837"/>
            <a:ext cx="10515600" cy="5811838"/>
          </a:xfrm>
        </p:spPr>
        <p:txBody>
          <a:bodyPr>
            <a:normAutofit/>
          </a:bodyPr>
          <a:lstStyle/>
          <a:p>
            <a:pPr marR="0" rtl="1"/>
            <a:br>
              <a:rPr lang="fa-IR" sz="4400" b="0" i="0" u="none" strike="noStrike" kern="100" baseline="0" dirty="0">
                <a:solidFill>
                  <a:srgbClr val="7030A0"/>
                </a:solidFill>
                <a:cs typeface="B Titr" panose="00000700000000000000" pitchFamily="2" charset="-78"/>
              </a:rPr>
            </a:br>
            <a:br>
              <a:rPr lang="fa-IR" sz="4400" b="0" i="0" u="none" strike="noStrike" kern="100" baseline="0" dirty="0">
                <a:solidFill>
                  <a:srgbClr val="7030A0"/>
                </a:solidFill>
                <a:cs typeface="B Titr" panose="00000700000000000000" pitchFamily="2" charset="-78"/>
              </a:rPr>
            </a:br>
            <a:r>
              <a:rPr lang="fa-IR" sz="4400" b="0" i="0" u="none" strike="noStrike" kern="100" baseline="0" dirty="0">
                <a:solidFill>
                  <a:srgbClr val="7030A0"/>
                </a:solidFill>
                <a:cs typeface="B Titr" panose="00000700000000000000" pitchFamily="2" charset="-78"/>
              </a:rPr>
              <a:t>بخش اول</a:t>
            </a:r>
            <a:r>
              <a:rPr lang="fa-IR" sz="4400" kern="100" dirty="0">
                <a:solidFill>
                  <a:srgbClr val="7030A0"/>
                </a:solidFill>
              </a:rPr>
              <a:t> </a:t>
            </a:r>
            <a:r>
              <a:rPr lang="fa-IR" sz="4400" b="0" i="0" u="none" strike="noStrike" kern="100" baseline="0" dirty="0">
                <a:solidFill>
                  <a:srgbClr val="7030A0"/>
                </a:solidFill>
                <a:cs typeface="B Titr" panose="00000700000000000000" pitchFamily="2" charset="-78"/>
              </a:rPr>
              <a:t>تعیین مرگ</a:t>
            </a:r>
            <a:br>
              <a:rPr lang="fa-IR" sz="4400"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کتاب راهنمای بالینی حل مسائل اخلاق پزشکی </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فصل 21 </a:t>
            </a:r>
          </a:p>
        </p:txBody>
      </p:sp>
      <p:sp>
        <p:nvSpPr>
          <p:cNvPr id="3" name="Footer Placeholder 2">
            <a:extLst>
              <a:ext uri="{FF2B5EF4-FFF2-40B4-BE49-F238E27FC236}">
                <a16:creationId xmlns:a16="http://schemas.microsoft.com/office/drawing/2014/main" id="{46CDAC82-E3DC-D4FA-E671-82A098AD8C8A}"/>
              </a:ext>
            </a:extLst>
          </p:cNvPr>
          <p:cNvSpPr>
            <a:spLocks noGrp="1"/>
          </p:cNvSpPr>
          <p:nvPr>
            <p:ph type="ftr" sz="quarter" idx="11"/>
          </p:nvPr>
        </p:nvSpPr>
        <p:spPr/>
        <p:txBody>
          <a:bodyPr/>
          <a:lstStyle/>
          <a:p>
            <a:r>
              <a:rPr lang="fa-IR"/>
              <a:t>دانشگاه علوم پزشکی همدان</a:t>
            </a:r>
          </a:p>
        </p:txBody>
      </p:sp>
      <p:pic>
        <p:nvPicPr>
          <p:cNvPr id="4" name="Picture 3">
            <a:extLst>
              <a:ext uri="{FF2B5EF4-FFF2-40B4-BE49-F238E27FC236}">
                <a16:creationId xmlns:a16="http://schemas.microsoft.com/office/drawing/2014/main" id="{426500E7-B86C-5689-1C30-46168FF7E7A3}"/>
              </a:ext>
            </a:extLst>
          </p:cNvPr>
          <p:cNvPicPr>
            <a:picLocks noChangeAspect="1"/>
          </p:cNvPicPr>
          <p:nvPr/>
        </p:nvPicPr>
        <p:blipFill>
          <a:blip r:embed="rId2"/>
          <a:stretch>
            <a:fillRect/>
          </a:stretch>
        </p:blipFill>
        <p:spPr>
          <a:xfrm>
            <a:off x="5108362" y="466258"/>
            <a:ext cx="1975275" cy="1975275"/>
          </a:xfrm>
          <a:prstGeom prst="rect">
            <a:avLst/>
          </a:prstGeom>
        </p:spPr>
      </p:pic>
    </p:spTree>
    <p:extLst>
      <p:ext uri="{BB962C8B-B14F-4D97-AF65-F5344CB8AC3E}">
        <p14:creationId xmlns:p14="http://schemas.microsoft.com/office/powerpoint/2010/main" val="70362188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16951-2CC1-2BE4-729C-8A0D15FB690F}"/>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پس تشخیص مرگ مغزی</a:t>
            </a:r>
          </a:p>
        </p:txBody>
      </p:sp>
      <p:sp>
        <p:nvSpPr>
          <p:cNvPr id="3" name="Text Placeholder 2">
            <a:extLst>
              <a:ext uri="{FF2B5EF4-FFF2-40B4-BE49-F238E27FC236}">
                <a16:creationId xmlns:a16="http://schemas.microsoft.com/office/drawing/2014/main" id="{38EE32EC-F78A-AFC7-F4F8-5F7CA6C19F67}"/>
              </a:ext>
            </a:extLst>
          </p:cNvPr>
          <p:cNvSpPr>
            <a:spLocks noGrp="1"/>
          </p:cNvSpPr>
          <p:nvPr>
            <p:ph type="body" idx="1"/>
          </p:nvPr>
        </p:nvSpPr>
        <p:spPr/>
        <p:txBody>
          <a:bodyPr>
            <a:normAutofit/>
          </a:bodyPr>
          <a:lstStyle/>
          <a:p>
            <a:pPr marR="0" lvl="0" rtl="1"/>
            <a:r>
              <a:rPr lang="fa-IR" sz="2400" i="0" u="none" strike="noStrike" kern="100" baseline="0" dirty="0">
                <a:cs typeface="B Nazanin" panose="00000400000000000000" pitchFamily="2" charset="-78"/>
              </a:rPr>
              <a:t> تا </a:t>
            </a:r>
            <a:r>
              <a:rPr lang="fa-IR" sz="2400" i="0" u="none" strike="noStrike" kern="100" baseline="0" dirty="0" err="1">
                <a:cs typeface="B Nazanin" panose="00000400000000000000" pitchFamily="2" charset="-78"/>
              </a:rPr>
              <a:t>زماني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بررسي</a:t>
            </a:r>
            <a:r>
              <a:rPr lang="fa-IR" sz="2400" i="0" u="none" strike="noStrike" kern="100" baseline="0" dirty="0">
                <a:cs typeface="B Nazanin" panose="00000400000000000000" pitchFamily="2" charset="-78"/>
              </a:rPr>
              <a:t> </a:t>
            </a:r>
            <a:r>
              <a:rPr lang="fa-IR" sz="2400" i="0" u="none" strike="noStrike" kern="100" baseline="0" dirty="0">
                <a:solidFill>
                  <a:srgbClr val="FF0000"/>
                </a:solidFill>
                <a:cs typeface="B Compset" panose="00000400000000000000" pitchFamily="2" charset="-78"/>
              </a:rPr>
              <a:t>احتمال </a:t>
            </a:r>
            <a:r>
              <a:rPr lang="fa-IR" sz="2400" i="0" u="none" strike="noStrike" kern="100" baseline="0" dirty="0" err="1">
                <a:solidFill>
                  <a:srgbClr val="FF0000"/>
                </a:solidFill>
                <a:cs typeface="B Compset" panose="00000400000000000000" pitchFamily="2" charset="-78"/>
              </a:rPr>
              <a:t>اهداي</a:t>
            </a:r>
            <a:r>
              <a:rPr lang="fa-IR" sz="2400" i="0" u="none" strike="noStrike" kern="100" baseline="0" dirty="0">
                <a:solidFill>
                  <a:srgbClr val="FF0000"/>
                </a:solidFill>
                <a:cs typeface="B Compset" panose="00000400000000000000" pitchFamily="2" charset="-78"/>
              </a:rPr>
              <a:t> عضو</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به انجام </a:t>
            </a:r>
            <a:r>
              <a:rPr lang="fa-IR" sz="2400" i="0" u="none" strike="noStrike" kern="100" baseline="0" dirty="0" err="1">
                <a:cs typeface="B Nazanin" panose="00000400000000000000" pitchFamily="2" charset="-78"/>
              </a:rPr>
              <a:t>نرسيده</a:t>
            </a:r>
            <a:r>
              <a:rPr lang="fa-IR" sz="2400" i="0" u="none" strike="noStrike" kern="100" baseline="0" dirty="0">
                <a:cs typeface="B Nazanin" panose="00000400000000000000" pitchFamily="2" charset="-78"/>
              </a:rPr>
              <a:t> باشد، </a:t>
            </a:r>
            <a:r>
              <a:rPr lang="fa-IR" sz="2400" i="0" u="none" strike="noStrike" kern="100" baseline="0" dirty="0">
                <a:solidFill>
                  <a:srgbClr val="FF0000"/>
                </a:solidFill>
                <a:cs typeface="B Nazanin" panose="00000400000000000000" pitchFamily="2" charset="-78"/>
              </a:rPr>
              <a:t>فناوري </a:t>
            </a:r>
            <a:r>
              <a:rPr lang="fa-IR" sz="2400" i="0" u="none" strike="noStrike" kern="100" baseline="0" dirty="0" err="1">
                <a:solidFill>
                  <a:srgbClr val="FF0000"/>
                </a:solidFill>
                <a:cs typeface="B Nazanin" panose="00000400000000000000" pitchFamily="2" charset="-78"/>
              </a:rPr>
              <a:t>هاي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Nazanin" panose="00000400000000000000" pitchFamily="2" charset="-78"/>
              </a:rPr>
              <a:t>حمايت</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از اعضا </a:t>
            </a:r>
            <a:r>
              <a:rPr lang="fa-IR" sz="2400" i="0" u="none" strike="noStrike" kern="100" baseline="0" dirty="0" err="1">
                <a:solidFill>
                  <a:srgbClr val="FF0000"/>
                </a:solidFill>
                <a:cs typeface="B Compset" panose="00000400000000000000" pitchFamily="2" charset="-78"/>
              </a:rPr>
              <a:t>نبايد</a:t>
            </a:r>
            <a:r>
              <a:rPr lang="fa-IR" sz="2400" i="0" u="none" strike="noStrike" kern="100" baseline="0" dirty="0">
                <a:solidFill>
                  <a:srgbClr val="FF0000"/>
                </a:solidFill>
                <a:cs typeface="B Compset" panose="00000400000000000000" pitchFamily="2" charset="-78"/>
              </a:rPr>
              <a:t> قطع </a:t>
            </a:r>
            <a:r>
              <a:rPr lang="fa-IR" sz="2400" i="0" u="none" strike="noStrike" kern="100" baseline="0" dirty="0">
                <a:cs typeface="B Compset" panose="00000400000000000000" pitchFamily="2" charset="-78"/>
              </a:rPr>
              <a:t>شوند</a:t>
            </a:r>
            <a:r>
              <a:rPr lang="fa-IR" sz="2400" i="0" u="none" strike="noStrike" kern="100" baseline="0" dirty="0">
                <a:cs typeface="B Nazanin" panose="00000400000000000000" pitchFamily="2" charset="-78"/>
              </a:rPr>
              <a:t>.</a:t>
            </a:r>
          </a:p>
          <a:p>
            <a:pPr marR="0" lvl="0" rtl="1"/>
            <a:endParaRPr lang="fa-IR" sz="2400" i="0" u="none" strike="noStrike" kern="100" baseline="0" dirty="0">
              <a:cs typeface="B Nazanin" panose="00000400000000000000" pitchFamily="2" charset="-78"/>
            </a:endParaRPr>
          </a:p>
          <a:p>
            <a:pPr marR="0" lvl="0" rtl="1"/>
            <a:r>
              <a:rPr lang="fa-IR" sz="2400" b="1" kern="100" dirty="0">
                <a:solidFill>
                  <a:srgbClr val="FF0000"/>
                </a:solidFill>
              </a:rPr>
              <a:t>رفع تعارض میان خانواده و پزشک:</a:t>
            </a:r>
            <a:endParaRPr lang="fa-IR" sz="2400" b="1" i="0" u="none" strike="noStrike" kern="100" baseline="0" dirty="0">
              <a:solidFill>
                <a:srgbClr val="FF0000"/>
              </a:solidFill>
              <a:cs typeface="B Nazanin" panose="00000400000000000000" pitchFamily="2" charset="-78"/>
            </a:endParaRPr>
          </a:p>
          <a:p>
            <a:pPr marR="0" lvl="0" rtl="1"/>
            <a:r>
              <a:rPr lang="fa-IR" sz="2400" i="0" u="none" strike="noStrike" kern="100" baseline="0" dirty="0">
                <a:cs typeface="B Nazanin" panose="00000400000000000000" pitchFamily="2" charset="-78"/>
              </a:rPr>
              <a:t> اگر در مورد </a:t>
            </a:r>
            <a:r>
              <a:rPr lang="fa-IR" sz="2400" i="0" u="none" strike="noStrike" kern="100" baseline="0" dirty="0" err="1">
                <a:cs typeface="B Nazanin" panose="00000400000000000000" pitchFamily="2" charset="-78"/>
              </a:rPr>
              <a:t>تشخيص</a:t>
            </a:r>
            <a:r>
              <a:rPr lang="fa-IR" sz="2400" i="0" u="none" strike="noStrike" kern="100" baseline="0" dirty="0">
                <a:cs typeface="B Nazanin" panose="00000400000000000000" pitchFamily="2" charset="-78"/>
              </a:rPr>
              <a:t> مرگ </a:t>
            </a:r>
            <a:r>
              <a:rPr lang="fa-IR" sz="2400" i="0" u="none" strike="noStrike" kern="100" baseline="0" dirty="0" err="1">
                <a:cs typeface="B Nazanin" panose="00000400000000000000" pitchFamily="2" charset="-78"/>
              </a:rPr>
              <a:t>مغزي</a:t>
            </a:r>
            <a:r>
              <a:rPr lang="fa-IR" sz="2400" i="0" u="none" strike="noStrike" kern="100" baseline="0" dirty="0">
                <a:cs typeface="B Compset" panose="00000400000000000000" pitchFamily="2" charset="-78"/>
              </a:rPr>
              <a:t> </a:t>
            </a:r>
            <a:r>
              <a:rPr lang="fa-IR" sz="2400" i="0" u="none" strike="noStrike" kern="100" baseline="0" dirty="0">
                <a:solidFill>
                  <a:srgbClr val="FF0000"/>
                </a:solidFill>
                <a:cs typeface="B Compset" panose="00000400000000000000" pitchFamily="2" charset="-78"/>
              </a:rPr>
              <a:t>تعارض</a:t>
            </a:r>
            <a:r>
              <a:rPr lang="fa-IR" sz="2400" i="0" u="none" strike="noStrike" kern="100" baseline="0" dirty="0">
                <a:cs typeface="B Nazanin" panose="00000400000000000000" pitchFamily="2" charset="-78"/>
              </a:rPr>
              <a:t> بین </a:t>
            </a:r>
            <a:r>
              <a:rPr lang="fa-IR" sz="2400" i="0" u="none" strike="noStrike" kern="100" baseline="0" dirty="0" err="1">
                <a:solidFill>
                  <a:srgbClr val="FF0000"/>
                </a:solidFill>
                <a:cs typeface="B Nazanin" panose="00000400000000000000" pitchFamily="2" charset="-78"/>
              </a:rPr>
              <a:t>بالينگران</a:t>
            </a:r>
            <a:r>
              <a:rPr lang="fa-IR" sz="2400" i="0" u="none" strike="noStrike" kern="100" baseline="0" dirty="0">
                <a:solidFill>
                  <a:srgbClr val="FF0000"/>
                </a:solidFill>
                <a:cs typeface="B Nazanin" panose="00000400000000000000" pitchFamily="2" charset="-78"/>
              </a:rPr>
              <a:t> و خانواده </a:t>
            </a:r>
            <a:r>
              <a:rPr lang="fa-IR" sz="2400" i="0" u="none" strike="noStrike" kern="100" baseline="0" dirty="0">
                <a:cs typeface="B Nazanin" panose="00000400000000000000" pitchFamily="2" charset="-78"/>
              </a:rPr>
              <a:t> وجود داشته باشد،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توان از </a:t>
            </a:r>
            <a:r>
              <a:rPr lang="fa-IR" sz="2400" b="1" i="0" u="none" strike="noStrike" kern="100" baseline="0" dirty="0" err="1">
                <a:solidFill>
                  <a:srgbClr val="FF0000"/>
                </a:solidFill>
                <a:cs typeface="B Compset" panose="00000400000000000000" pitchFamily="2" charset="-78"/>
              </a:rPr>
              <a:t>پزشكي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قانوني</a:t>
            </a:r>
            <a:r>
              <a:rPr lang="fa-IR" sz="2400" b="1"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درخواست </a:t>
            </a:r>
            <a:r>
              <a:rPr lang="fa-IR" sz="2400" i="0" u="none" strike="noStrike" kern="100" baseline="0" dirty="0" err="1">
                <a:cs typeface="B Nazanin" panose="00000400000000000000" pitchFamily="2" charset="-78"/>
              </a:rPr>
              <a:t>كرد</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ارزيابي</a:t>
            </a:r>
            <a:r>
              <a:rPr lang="fa-IR" sz="2400" i="0" u="none" strike="noStrike" kern="100" baseline="0" dirty="0">
                <a:cs typeface="B Nazanin" panose="00000400000000000000" pitchFamily="2" charset="-78"/>
              </a:rPr>
              <a:t>   و احتمالاً </a:t>
            </a:r>
            <a:r>
              <a:rPr lang="fa-IR" sz="2400" i="0" u="none" strike="noStrike" kern="100" baseline="0" dirty="0" err="1">
                <a:cs typeface="B Nazanin" panose="00000400000000000000" pitchFamily="2" charset="-78"/>
              </a:rPr>
              <a:t>تكميل</a:t>
            </a:r>
            <a:r>
              <a:rPr lang="fa-IR" sz="2400" i="0" u="none" strike="noStrike" kern="100" baseline="0" dirty="0">
                <a:cs typeface="B Nazanin" panose="00000400000000000000" pitchFamily="2" charset="-78"/>
              </a:rPr>
              <a:t> صدور </a:t>
            </a:r>
            <a:r>
              <a:rPr lang="fa-IR" sz="2400" i="0" u="none" strike="noStrike" kern="100" baseline="0" dirty="0" err="1">
                <a:cs typeface="B Nazanin" panose="00000400000000000000" pitchFamily="2" charset="-78"/>
              </a:rPr>
              <a:t>گواهي</a:t>
            </a:r>
            <a:r>
              <a:rPr lang="fa-IR" sz="2400" i="0" u="none" strike="noStrike" kern="100" baseline="0" dirty="0">
                <a:cs typeface="B Nazanin" panose="00000400000000000000" pitchFamily="2" charset="-78"/>
              </a:rPr>
              <a:t> مرگ را به انجام رساند.  </a:t>
            </a:r>
          </a:p>
        </p:txBody>
      </p:sp>
      <p:sp>
        <p:nvSpPr>
          <p:cNvPr id="4" name="Footer Placeholder 3">
            <a:extLst>
              <a:ext uri="{FF2B5EF4-FFF2-40B4-BE49-F238E27FC236}">
                <a16:creationId xmlns:a16="http://schemas.microsoft.com/office/drawing/2014/main" id="{34CFEC80-C732-0786-8CFF-10A21D11235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93048147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4A3A6-59D9-E5C3-D26F-871BDD7C2DF3}"/>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دو استثنا برای منع قطع حمایت</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9483E102-51BE-8529-ACB4-46E91C06A407}"/>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دو </a:t>
            </a:r>
            <a:r>
              <a:rPr lang="fa-IR" sz="2400" b="1" i="0" u="none" strike="noStrike" kern="100" baseline="0" dirty="0" err="1">
                <a:solidFill>
                  <a:srgbClr val="FF0000"/>
                </a:solidFill>
                <a:cs typeface="B Nazanin" panose="00000400000000000000" pitchFamily="2" charset="-78"/>
              </a:rPr>
              <a:t>استثناي</a:t>
            </a:r>
            <a:r>
              <a:rPr lang="fa-IR" sz="2400" b="1" i="0" u="none" strike="noStrike" kern="100" baseline="0" dirty="0">
                <a:solidFill>
                  <a:srgbClr val="FF0000"/>
                </a:solidFill>
                <a:cs typeface="B Nazanin" panose="00000400000000000000" pitchFamily="2" charset="-78"/>
              </a:rPr>
              <a:t> برای عــدم قطع حمایت پس از مرگ مغزی و عدم تمایل به اهدا عضو:</a:t>
            </a:r>
          </a:p>
          <a:p>
            <a:pPr marR="0" lvl="0" rtl="1"/>
            <a:endParaRPr lang="fa-IR" sz="2400" b="1" i="0" u="none" strike="noStrike" kern="100" baseline="0" dirty="0">
              <a:solidFill>
                <a:srgbClr val="FF0000"/>
              </a:solidFill>
              <a:cs typeface="B Nazanin" panose="00000400000000000000" pitchFamily="2" charset="-78"/>
            </a:endParaRPr>
          </a:p>
          <a:p>
            <a:pPr marL="914400" lvl="1" indent="-457200">
              <a:buFont typeface="+mj-lt"/>
              <a:buAutoNum type="arabicPeriod"/>
            </a:pPr>
            <a:r>
              <a:rPr lang="fa-IR" sz="2400" b="1" i="0" u="none" strike="noStrike" kern="100" baseline="0" dirty="0">
                <a:solidFill>
                  <a:schemeClr val="accent6">
                    <a:lumMod val="50000"/>
                  </a:schemeClr>
                </a:solidFill>
                <a:cs typeface="B Nazanin" panose="00000400000000000000" pitchFamily="2" charset="-78"/>
              </a:rPr>
              <a:t>بارداری در زمان مرگ مغزی</a:t>
            </a:r>
          </a:p>
          <a:p>
            <a:pPr lvl="3"/>
            <a:r>
              <a:rPr lang="fa-IR" sz="2400" b="0" i="0" u="none" strike="noStrike" kern="100" baseline="0" dirty="0">
                <a:cs typeface="B Nazanin" panose="00000400000000000000" pitchFamily="2" charset="-78"/>
              </a:rPr>
              <a:t>البته اتفاق نظر وجود ندارد که تا وقتی </a:t>
            </a:r>
            <a:r>
              <a:rPr lang="fa-IR" sz="2400" b="0" i="0" u="none" strike="noStrike" kern="100" baseline="0" dirty="0" err="1">
                <a:cs typeface="B Nazanin" panose="00000400000000000000" pitchFamily="2" charset="-78"/>
              </a:rPr>
              <a:t>جنين</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قابليت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حيات</a:t>
            </a:r>
            <a:r>
              <a:rPr lang="fa-IR" sz="2400" b="0" i="0" u="none" strike="noStrike" kern="100" baseline="0" dirty="0">
                <a:cs typeface="B Nazanin" panose="00000400000000000000" pitchFamily="2" charset="-78"/>
              </a:rPr>
              <a:t> مستقل را </a:t>
            </a:r>
            <a:r>
              <a:rPr lang="fa-IR" sz="2400" b="0" i="0" u="none" strike="noStrike" kern="100" baseline="0" dirty="0" err="1">
                <a:cs typeface="B Nazanin" panose="00000400000000000000" pitchFamily="2" charset="-78"/>
              </a:rPr>
              <a:t>پيدا</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كند</a:t>
            </a:r>
            <a:r>
              <a:rPr lang="fa-IR" sz="2400" b="0" i="0" u="none" strike="noStrike" kern="100" baseline="0" dirty="0">
                <a:cs typeface="B Nazanin" panose="00000400000000000000" pitchFamily="2" charset="-78"/>
              </a:rPr>
              <a:t>، حمایت حفظ شود</a:t>
            </a:r>
            <a:r>
              <a:rPr lang="fa-IR" sz="2400" b="0" i="0" u="none" strike="noStrike" kern="100" baseline="0" dirty="0">
                <a:latin typeface="Arial" panose="020B0604020202020204" pitchFamily="34" charset="0"/>
                <a:cs typeface="B Nazanin" panose="00000400000000000000" pitchFamily="2" charset="-78"/>
              </a:rPr>
              <a:t>. </a:t>
            </a:r>
            <a:endParaRPr lang="fa-IR" sz="2400" kern="100" dirty="0">
              <a:latin typeface="Arial" panose="020B0604020202020204" pitchFamily="34" charset="0"/>
            </a:endParaRPr>
          </a:p>
          <a:p>
            <a:pPr marL="914400" lvl="1" indent="-457200">
              <a:buFont typeface="+mj-lt"/>
              <a:buAutoNum type="arabicPeriod"/>
            </a:pPr>
            <a:r>
              <a:rPr lang="fa-IR" sz="2400" b="1" i="0" u="none" strike="noStrike" kern="100" baseline="0" dirty="0">
                <a:solidFill>
                  <a:schemeClr val="accent6">
                    <a:lumMod val="50000"/>
                  </a:schemeClr>
                </a:solidFill>
                <a:cs typeface="B Compset" panose="00000400000000000000" pitchFamily="2" charset="-78"/>
              </a:rPr>
              <a:t>مخالفت </a:t>
            </a:r>
            <a:r>
              <a:rPr lang="fa-IR" sz="2400" b="1" i="0" u="none" strike="noStrike" kern="100" baseline="0" dirty="0" err="1">
                <a:solidFill>
                  <a:schemeClr val="accent6">
                    <a:lumMod val="50000"/>
                  </a:schemeClr>
                </a:solidFill>
                <a:cs typeface="B Compset" panose="00000400000000000000" pitchFamily="2" charset="-78"/>
              </a:rPr>
              <a:t>هاي</a:t>
            </a:r>
            <a:r>
              <a:rPr lang="fa-IR" sz="2400" b="1" i="0" u="none" strike="noStrike" kern="100" baseline="0" dirty="0">
                <a:solidFill>
                  <a:schemeClr val="accent6">
                    <a:lumMod val="50000"/>
                  </a:schemeClr>
                </a:solidFill>
                <a:cs typeface="B Compset" panose="00000400000000000000" pitchFamily="2" charset="-78"/>
              </a:rPr>
              <a:t> </a:t>
            </a:r>
            <a:r>
              <a:rPr lang="fa-IR" sz="2400" b="1" i="0" u="none" strike="noStrike" kern="100" baseline="0" dirty="0" err="1">
                <a:solidFill>
                  <a:schemeClr val="accent6">
                    <a:lumMod val="50000"/>
                  </a:schemeClr>
                </a:solidFill>
                <a:cs typeface="B Compset" panose="00000400000000000000" pitchFamily="2" charset="-78"/>
              </a:rPr>
              <a:t>ديني</a:t>
            </a:r>
            <a:r>
              <a:rPr lang="fa-IR" sz="2400" b="1" i="0" u="none" strike="noStrike" kern="100" baseline="0" dirty="0">
                <a:solidFill>
                  <a:schemeClr val="accent6">
                    <a:lumMod val="50000"/>
                  </a:schemeClr>
                </a:solidFill>
                <a:cs typeface="B Nazanin" panose="00000400000000000000" pitchFamily="2" charset="-78"/>
              </a:rPr>
              <a:t> در برابر </a:t>
            </a:r>
            <a:r>
              <a:rPr lang="fa-IR" sz="2400" b="1" i="0" u="none" strike="noStrike" kern="100" baseline="0" dirty="0" err="1">
                <a:solidFill>
                  <a:schemeClr val="accent6">
                    <a:lumMod val="50000"/>
                  </a:schemeClr>
                </a:solidFill>
                <a:cs typeface="B Nazanin" panose="00000400000000000000" pitchFamily="2" charset="-78"/>
              </a:rPr>
              <a:t>پذيرش</a:t>
            </a:r>
            <a:r>
              <a:rPr lang="fa-IR" sz="2400" b="1" i="0" u="none" strike="noStrike" kern="100" baseline="0" dirty="0">
                <a:solidFill>
                  <a:schemeClr val="accent6">
                    <a:lumMod val="50000"/>
                  </a:schemeClr>
                </a:solidFill>
                <a:cs typeface="B Nazanin" panose="00000400000000000000" pitchFamily="2" charset="-78"/>
              </a:rPr>
              <a:t> </a:t>
            </a:r>
            <a:r>
              <a:rPr lang="fa-IR" sz="2400" b="1" i="0" u="none" strike="noStrike" kern="100" baseline="0" dirty="0">
                <a:solidFill>
                  <a:schemeClr val="accent6">
                    <a:lumMod val="50000"/>
                  </a:schemeClr>
                </a:solidFill>
                <a:cs typeface="B Compset" panose="00000400000000000000" pitchFamily="2" charset="-78"/>
              </a:rPr>
              <a:t>مرگ </a:t>
            </a:r>
            <a:r>
              <a:rPr lang="fa-IR" sz="2400" b="1" i="0" u="none" strike="noStrike" kern="100" baseline="0" dirty="0" err="1">
                <a:solidFill>
                  <a:schemeClr val="accent6">
                    <a:lumMod val="50000"/>
                  </a:schemeClr>
                </a:solidFill>
                <a:cs typeface="B Compset" panose="00000400000000000000" pitchFamily="2" charset="-78"/>
              </a:rPr>
              <a:t>مغزي</a:t>
            </a:r>
            <a:endParaRPr lang="fa-IR" sz="2400" b="1" i="0" u="none" strike="noStrike" kern="100" baseline="0" dirty="0">
              <a:solidFill>
                <a:schemeClr val="accent6">
                  <a:lumMod val="50000"/>
                </a:schemeClr>
              </a:solidFill>
              <a:cs typeface="B Compset" panose="00000400000000000000" pitchFamily="2" charset="-78"/>
            </a:endParaRPr>
          </a:p>
          <a:p>
            <a:pPr lvl="3"/>
            <a:r>
              <a:rPr lang="fa-IR" sz="2400" b="0" i="0" u="none" strike="noStrike" kern="100" baseline="0" dirty="0" err="1">
                <a:cs typeface="B Nazanin" panose="00000400000000000000" pitchFamily="2" charset="-78"/>
              </a:rPr>
              <a:t>ايالت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نيويورك</a:t>
            </a:r>
            <a:r>
              <a:rPr lang="fa-IR" sz="2400" b="0" i="0" u="none" strike="noStrike" kern="100" baseline="0" dirty="0">
                <a:cs typeface="B Nazanin" panose="00000400000000000000" pitchFamily="2" charset="-78"/>
              </a:rPr>
              <a:t> در سال </a:t>
            </a:r>
            <a:r>
              <a:rPr lang="fa-IR" sz="2400" b="0" i="0" u="none" strike="noStrike" kern="100" baseline="0" dirty="0">
                <a:latin typeface="Arial" panose="020B0604020202020204" pitchFamily="34" charset="0"/>
                <a:cs typeface="B Nazanin" panose="00000400000000000000" pitchFamily="2" charset="-78"/>
              </a:rPr>
              <a:t>۱۹۸۷ و </a:t>
            </a:r>
            <a:r>
              <a:rPr lang="fa-IR" sz="2400" b="0" i="0" u="none" strike="noStrike" kern="100" baseline="0" dirty="0" err="1">
                <a:latin typeface="Arial" panose="020B0604020202020204" pitchFamily="34" charset="0"/>
                <a:cs typeface="B Nazanin" panose="00000400000000000000" pitchFamily="2" charset="-78"/>
              </a:rPr>
              <a:t>ايالت</a:t>
            </a:r>
            <a:r>
              <a:rPr lang="fa-IR" sz="2400" b="0" i="0" u="none" strike="noStrike" kern="100" baseline="0" dirty="0">
                <a:latin typeface="Arial" panose="020B0604020202020204" pitchFamily="34" charset="0"/>
                <a:cs typeface="B Nazanin" panose="00000400000000000000" pitchFamily="2" charset="-78"/>
              </a:rPr>
              <a:t> </a:t>
            </a:r>
            <a:r>
              <a:rPr lang="fa-IR" sz="2400" b="0" i="0" u="none" strike="noStrike" kern="100" baseline="0" dirty="0" err="1">
                <a:latin typeface="Arial" panose="020B0604020202020204" pitchFamily="34" charset="0"/>
                <a:cs typeface="B Nazanin" panose="00000400000000000000" pitchFamily="2" charset="-78"/>
              </a:rPr>
              <a:t>نيوجرسي</a:t>
            </a:r>
            <a:r>
              <a:rPr lang="fa-IR" sz="2400" b="0" i="0" u="none" strike="noStrike" kern="100" baseline="0" dirty="0">
                <a:latin typeface="Arial" panose="020B0604020202020204" pitchFamily="34" charset="0"/>
                <a:cs typeface="B Nazanin" panose="00000400000000000000" pitchFamily="2" charset="-78"/>
              </a:rPr>
              <a:t> در سال ۱۹۹۱ </a:t>
            </a:r>
            <a:r>
              <a:rPr lang="fa-IR" sz="2400" b="0" i="0" u="none" strike="noStrike" kern="100" baseline="0" dirty="0" err="1">
                <a:latin typeface="Arial" panose="020B0604020202020204" pitchFamily="34" charset="0"/>
                <a:cs typeface="B Nazanin" panose="00000400000000000000" pitchFamily="2" charset="-78"/>
              </a:rPr>
              <a:t>استثنايي</a:t>
            </a:r>
            <a:r>
              <a:rPr lang="fa-IR" sz="2400" b="0" i="0" u="none" strike="noStrike" kern="100" baseline="0" dirty="0">
                <a:latin typeface="Arial" panose="020B0604020202020204" pitchFamily="34" charset="0"/>
                <a:cs typeface="B Nazanin" panose="00000400000000000000" pitchFamily="2" charset="-78"/>
              </a:rPr>
              <a:t> </a:t>
            </a:r>
            <a:r>
              <a:rPr lang="fa-IR" sz="2400" b="0" i="0" u="none" strike="noStrike" kern="100" baseline="0" dirty="0" err="1">
                <a:latin typeface="Arial" panose="020B0604020202020204" pitchFamily="34" charset="0"/>
                <a:cs typeface="B Nazanin" panose="00000400000000000000" pitchFamily="2" charset="-78"/>
              </a:rPr>
              <a:t>ديني</a:t>
            </a:r>
            <a:r>
              <a:rPr lang="fa-IR" sz="2400" b="0" i="0" u="none" strike="noStrike" kern="100" baseline="0" dirty="0">
                <a:latin typeface="Arial" panose="020B0604020202020204" pitchFamily="34" charset="0"/>
                <a:cs typeface="B Nazanin" panose="00000400000000000000" pitchFamily="2" charset="-78"/>
              </a:rPr>
              <a:t> را </a:t>
            </a:r>
            <a:r>
              <a:rPr lang="fa-IR" sz="2400" b="0" i="0" u="none" strike="noStrike" kern="100" baseline="0" dirty="0" err="1">
                <a:latin typeface="Arial" panose="020B0604020202020204" pitchFamily="34" charset="0"/>
                <a:cs typeface="B Nazanin" panose="00000400000000000000" pitchFamily="2" charset="-78"/>
              </a:rPr>
              <a:t>براي</a:t>
            </a:r>
            <a:r>
              <a:rPr lang="fa-IR" sz="2400" b="0" i="0" u="none" strike="noStrike" kern="100" baseline="0" dirty="0">
                <a:latin typeface="Arial" panose="020B0604020202020204" pitchFamily="34" charset="0"/>
                <a:cs typeface="B Nazanin" panose="00000400000000000000" pitchFamily="2" charset="-78"/>
              </a:rPr>
              <a:t> مرگ </a:t>
            </a:r>
            <a:r>
              <a:rPr lang="fa-IR" sz="2400" b="0" i="0" u="none" strike="noStrike" kern="100" baseline="0" dirty="0" err="1">
                <a:latin typeface="Arial" panose="020B0604020202020204" pitchFamily="34" charset="0"/>
                <a:cs typeface="B Nazanin" panose="00000400000000000000" pitchFamily="2" charset="-78"/>
              </a:rPr>
              <a:t>مغزي</a:t>
            </a:r>
            <a:r>
              <a:rPr lang="fa-IR" sz="2400" b="0" i="0" u="none" strike="noStrike" kern="100" baseline="0" dirty="0">
                <a:latin typeface="Arial" panose="020B0604020202020204" pitchFamily="34" charset="0"/>
                <a:cs typeface="B Nazanin" panose="00000400000000000000" pitchFamily="2" charset="-78"/>
              </a:rPr>
              <a:t> </a:t>
            </a:r>
            <a:r>
              <a:rPr lang="fa-IR" sz="2400" b="0" i="0" u="none" strike="noStrike" kern="100" baseline="0" dirty="0" err="1">
                <a:latin typeface="Arial" panose="020B0604020202020204" pitchFamily="34" charset="0"/>
                <a:cs typeface="B Nazanin" panose="00000400000000000000" pitchFamily="2" charset="-78"/>
              </a:rPr>
              <a:t>پذيرفتند</a:t>
            </a:r>
            <a:r>
              <a:rPr lang="fa-IR" sz="2400" b="0" i="0" u="none" strike="noStrike" kern="100" baseline="0" dirty="0">
                <a:latin typeface="Arial" panose="020B0604020202020204" pitchFamily="34" charset="0"/>
                <a:cs typeface="B Nazanin" panose="00000400000000000000" pitchFamily="2" charset="-78"/>
              </a:rPr>
              <a:t>. </a:t>
            </a:r>
          </a:p>
          <a:p>
            <a:pPr marL="1371600" lvl="3" indent="0">
              <a:buNone/>
            </a:pPr>
            <a:endParaRPr lang="fa-IR" sz="2400" b="0" i="0" u="none" strike="noStrike" kern="100" baseline="0" dirty="0">
              <a:latin typeface="Arial" panose="020B0604020202020204" pitchFamily="34" charset="0"/>
              <a:cs typeface="B Nazanin" panose="00000400000000000000" pitchFamily="2" charset="-78"/>
            </a:endParaRPr>
          </a:p>
          <a:p>
            <a:r>
              <a:rPr lang="fa-IR" sz="2400" b="1" i="0" u="none" strike="noStrike" kern="100" baseline="0" dirty="0">
                <a:solidFill>
                  <a:srgbClr val="FF0000"/>
                </a:solidFill>
                <a:cs typeface="B Compset" panose="00000400000000000000" pitchFamily="2" charset="-78"/>
              </a:rPr>
              <a:t>محدود ساختن مداخلات </a:t>
            </a:r>
            <a:r>
              <a:rPr lang="fa-IR" sz="2400" b="1" i="0" u="none" strike="noStrike" kern="100" baseline="0" dirty="0" err="1">
                <a:solidFill>
                  <a:srgbClr val="FF0000"/>
                </a:solidFill>
                <a:cs typeface="B Compset" panose="00000400000000000000" pitchFamily="2" charset="-78"/>
              </a:rPr>
              <a:t>حمايت</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كننده</a:t>
            </a:r>
            <a:r>
              <a:rPr lang="fa-IR" sz="2400" b="1" i="0" u="none" strike="noStrike" kern="100" baseline="0" dirty="0">
                <a:solidFill>
                  <a:srgbClr val="FF0000"/>
                </a:solidFill>
                <a:cs typeface="B Nazanin" panose="00000400000000000000" pitchFamily="2" charset="-78"/>
              </a:rPr>
              <a:t>، به </a:t>
            </a:r>
            <a:r>
              <a:rPr lang="fa-IR" sz="2400" b="1" i="0" u="none" strike="noStrike" kern="100" baseline="0" dirty="0" err="1">
                <a:solidFill>
                  <a:srgbClr val="FF0000"/>
                </a:solidFill>
                <a:cs typeface="B Nazanin" panose="00000400000000000000" pitchFamily="2" charset="-78"/>
              </a:rPr>
              <a:t>جاي</a:t>
            </a:r>
            <a:r>
              <a:rPr lang="fa-IR" sz="2400" b="1" i="0" u="none" strike="noStrike" kern="100" baseline="0" dirty="0">
                <a:solidFill>
                  <a:srgbClr val="FF0000"/>
                </a:solidFill>
                <a:cs typeface="B Nazanin" panose="00000400000000000000" pitchFamily="2" charset="-78"/>
              </a:rPr>
              <a:t> قطع آن ها</a:t>
            </a:r>
            <a:r>
              <a:rPr lang="fa-IR" sz="2400" b="0" i="0" u="none" strike="noStrike" kern="100" baseline="0" dirty="0">
                <a:cs typeface="B Nazanin" panose="00000400000000000000" pitchFamily="2" charset="-78"/>
              </a:rPr>
              <a:t>، به طور </a:t>
            </a:r>
            <a:r>
              <a:rPr lang="fa-IR" sz="2400" b="0" i="0" u="none" strike="noStrike" kern="100" baseline="0" dirty="0" err="1">
                <a:cs typeface="B Nazanin" panose="00000400000000000000" pitchFamily="2" charset="-78"/>
              </a:rPr>
              <a:t>طبيعي</a:t>
            </a:r>
            <a:r>
              <a:rPr lang="fa-IR" sz="2400" b="0" i="0" u="none" strike="noStrike" kern="100" baseline="0" dirty="0">
                <a:cs typeface="B Nazanin" panose="00000400000000000000" pitchFamily="2" charset="-78"/>
              </a:rPr>
              <a:t> قابل </a:t>
            </a:r>
            <a:r>
              <a:rPr lang="fa-IR" sz="2400" b="0" i="0" u="none" strike="noStrike" kern="100" baseline="0" dirty="0" err="1">
                <a:cs typeface="B Nazanin" panose="00000400000000000000" pitchFamily="2" charset="-78"/>
              </a:rPr>
              <a:t>پذيرش</a:t>
            </a:r>
            <a:r>
              <a:rPr lang="fa-IR" sz="2400" b="0" i="0" u="none" strike="noStrike" kern="100" baseline="0" dirty="0">
                <a:cs typeface="B Nazanin" panose="00000400000000000000" pitchFamily="2" charset="-78"/>
              </a:rPr>
              <a:t> است و معمولا به </a:t>
            </a:r>
            <a:r>
              <a:rPr lang="fa-IR" sz="2400" b="0" i="0" u="none" strike="noStrike" kern="100" baseline="0" dirty="0" err="1">
                <a:cs typeface="B Nazanin" panose="00000400000000000000" pitchFamily="2" charset="-78"/>
              </a:rPr>
              <a:t>ناپايداري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قلبي</a:t>
            </a:r>
            <a:r>
              <a:rPr lang="fa-IR" sz="2400" b="0" i="0" u="none" strike="noStrike" kern="100" baseline="0" dirty="0">
                <a:cs typeface="B Nazanin" panose="00000400000000000000" pitchFamily="2" charset="-78"/>
              </a:rPr>
              <a:t> - </a:t>
            </a:r>
            <a:r>
              <a:rPr lang="fa-IR" sz="2400" b="0" i="0" u="none" strike="noStrike" kern="100" baseline="0" dirty="0" err="1">
                <a:cs typeface="B Nazanin" panose="00000400000000000000" pitchFamily="2" charset="-78"/>
              </a:rPr>
              <a:t>عروقي</a:t>
            </a:r>
            <a:r>
              <a:rPr lang="fa-IR" sz="2400" b="0" i="0" u="none" strike="noStrike" kern="100" baseline="0" dirty="0">
                <a:cs typeface="B Nazanin" panose="00000400000000000000" pitchFamily="2" charset="-78"/>
              </a:rPr>
              <a:t> و مرگ در ظرف چند روز منجر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گردد.</a:t>
            </a:r>
            <a:endParaRPr lang="en-US"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CCDA0EC4-46EC-B1C9-B4AC-85867D36054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25631148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9C8FD-04D9-2473-D809-9F5314011FE6}"/>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بحث موارد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6DA2EBD5-3920-BA07-844C-5CD2A28C5DF2}"/>
              </a:ext>
            </a:extLst>
          </p:cNvPr>
          <p:cNvSpPr>
            <a:spLocks noGrp="1"/>
          </p:cNvSpPr>
          <p:nvPr>
            <p:ph type="body" idx="1"/>
          </p:nvPr>
        </p:nvSpPr>
        <p:spPr/>
        <p:txBody>
          <a:bodyPr>
            <a:normAutofit/>
          </a:bodyPr>
          <a:lstStyle/>
          <a:p>
            <a:pPr marR="0" lvl="0" rtl="1"/>
            <a:r>
              <a:rPr lang="fa-IR" sz="2400" i="0" u="none" strike="noStrike" kern="100" baseline="0" dirty="0" err="1">
                <a:cs typeface="B Nazanin" panose="00000400000000000000" pitchFamily="2" charset="-78"/>
              </a:rPr>
              <a:t>آقاي</a:t>
            </a:r>
            <a:r>
              <a:rPr lang="fa-IR" sz="2400" i="0" u="none" strike="noStrike" kern="100" baseline="0" dirty="0">
                <a:cs typeface="B Nazanin" panose="00000400000000000000" pitchFamily="2" charset="-78"/>
              </a:rPr>
              <a:t> </a:t>
            </a:r>
            <a:r>
              <a:rPr lang="fa-IR" sz="2400" i="0" u="none" strike="noStrike" kern="100" baseline="0" dirty="0">
                <a:latin typeface="Calibri" panose="020F0502020204030204" pitchFamily="34" charset="0"/>
                <a:cs typeface="B Nazanin" panose="00000400000000000000" pitchFamily="2" charset="-78"/>
              </a:rPr>
              <a:t>"</a:t>
            </a:r>
            <a:r>
              <a:rPr lang="fa-IR" sz="2400" i="0" u="none" strike="noStrike" kern="100" baseline="0" dirty="0" err="1">
                <a:latin typeface="Calibri" panose="020F0502020204030204" pitchFamily="34" charset="0"/>
                <a:cs typeface="B Nazanin" panose="00000400000000000000" pitchFamily="2" charset="-78"/>
              </a:rPr>
              <a:t>ال</a:t>
            </a:r>
            <a:r>
              <a:rPr lang="fa-IR" sz="2400" i="0" u="none" strike="noStrike" kern="100" baseline="0" dirty="0">
                <a:latin typeface="Calibri" panose="020F0502020204030204" pitchFamily="34" charset="0"/>
                <a:cs typeface="B Nazanin" panose="00000400000000000000" pitchFamily="2" charset="-78"/>
              </a:rPr>
              <a:t>" احتمالاً دچار مرگ </a:t>
            </a:r>
            <a:r>
              <a:rPr lang="fa-IR" sz="2400" i="0" u="none" strike="noStrike" kern="100" baseline="0" dirty="0" err="1">
                <a:latin typeface="Calibri" panose="020F0502020204030204" pitchFamily="34" charset="0"/>
                <a:cs typeface="B Nazanin" panose="00000400000000000000" pitchFamily="2" charset="-78"/>
              </a:rPr>
              <a:t>مغزي</a:t>
            </a:r>
            <a:r>
              <a:rPr lang="fa-IR" sz="2400" i="0" u="none" strike="noStrike" kern="100" baseline="0" dirty="0">
                <a:latin typeface="Calibri" panose="020F0502020204030204" pitchFamily="34" charset="0"/>
                <a:cs typeface="B Nazanin" panose="00000400000000000000" pitchFamily="2" charset="-78"/>
              </a:rPr>
              <a:t> شده است.</a:t>
            </a:r>
          </a:p>
          <a:p>
            <a:pPr lvl="1"/>
            <a:r>
              <a:rPr lang="fa-IR" sz="2400" i="0" u="none" strike="noStrike" kern="100" baseline="0" dirty="0">
                <a:cs typeface="B Nazanin" panose="00000400000000000000" pitchFamily="2" charset="-78"/>
              </a:rPr>
              <a:t>پزشکان </a:t>
            </a:r>
            <a:r>
              <a:rPr lang="fa-IR" sz="2400" i="0" u="none" strike="noStrike" kern="100" baseline="0" dirty="0" err="1">
                <a:cs typeface="B Nazanin" panose="00000400000000000000" pitchFamily="2" charset="-78"/>
              </a:rPr>
              <a:t>بايد</a:t>
            </a:r>
            <a:r>
              <a:rPr lang="fa-IR" sz="2400" i="0" u="none" strike="noStrike" kern="100" baseline="0" dirty="0">
                <a:cs typeface="B Nazanin" panose="00000400000000000000" pitchFamily="2" charset="-78"/>
              </a:rPr>
              <a:t> </a:t>
            </a:r>
            <a:r>
              <a:rPr lang="fa-IR" sz="2400" i="0" u="none" strike="noStrike" kern="100" baseline="0" dirty="0" err="1">
                <a:cs typeface="B Compset" panose="00000400000000000000" pitchFamily="2" charset="-78"/>
              </a:rPr>
              <a:t>ارزيابيهاي</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رسمي</a:t>
            </a:r>
            <a:r>
              <a:rPr lang="fa-IR" sz="2400" i="0" u="none" strike="noStrike" kern="100" baseline="0" dirty="0">
                <a:cs typeface="B Nazanin" panose="00000400000000000000" pitchFamily="2" charset="-78"/>
              </a:rPr>
              <a:t> را در </a:t>
            </a:r>
            <a:r>
              <a:rPr lang="fa-IR" sz="2400" i="0" u="none" strike="noStrike" kern="100" baseline="0" dirty="0" err="1">
                <a:cs typeface="B Nazanin" panose="00000400000000000000" pitchFamily="2" charset="-78"/>
              </a:rPr>
              <a:t>بالين</a:t>
            </a:r>
            <a:r>
              <a:rPr lang="fa-IR" sz="2400" i="0" u="none" strike="noStrike" kern="100" baseline="0" dirty="0">
                <a:cs typeface="B Nazanin" panose="00000400000000000000" pitchFamily="2" charset="-78"/>
              </a:rPr>
              <a:t> انجام دهند تا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وضعيت را </a:t>
            </a:r>
            <a:r>
              <a:rPr lang="fa-IR" sz="2400" i="0" u="none" strike="noStrike" kern="100" baseline="0" dirty="0" err="1">
                <a:cs typeface="B Nazanin" panose="00000400000000000000" pitchFamily="2" charset="-78"/>
              </a:rPr>
              <a:t>تشخيص</a:t>
            </a:r>
            <a:r>
              <a:rPr lang="fa-IR" sz="2400" i="0" u="none" strike="noStrike" kern="100" baseline="0" dirty="0">
                <a:cs typeface="B Nazanin" panose="00000400000000000000" pitchFamily="2" charset="-78"/>
              </a:rPr>
              <a:t> دهند.</a:t>
            </a:r>
          </a:p>
          <a:p>
            <a:pPr lvl="1"/>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FF0000"/>
                </a:solidFill>
                <a:cs typeface="B Nazanin" panose="00000400000000000000" pitchFamily="2" charset="-78"/>
              </a:rPr>
              <a:t>مستندسازی</a:t>
            </a:r>
            <a:r>
              <a:rPr lang="fa-IR" sz="2400" i="0" u="none" strike="noStrike" kern="100" baseline="0" dirty="0">
                <a:solidFill>
                  <a:srgbClr val="FF0000"/>
                </a:solidFill>
                <a:cs typeface="B Nazanin" panose="00000400000000000000" pitchFamily="2" charset="-78"/>
              </a:rPr>
              <a:t>:</a:t>
            </a:r>
          </a:p>
          <a:p>
            <a:pPr marL="1828800" lvl="3" indent="-457200">
              <a:buFont typeface="+mj-lt"/>
              <a:buAutoNum type="arabicPeriod"/>
            </a:pPr>
            <a:r>
              <a:rPr lang="fa-IR" sz="2400" i="0" u="none" strike="noStrike" kern="100" baseline="0" dirty="0">
                <a:cs typeface="B Nazanin" panose="00000400000000000000" pitchFamily="2" charset="-78"/>
              </a:rPr>
              <a:t>عدم مصرف </a:t>
            </a:r>
            <a:r>
              <a:rPr lang="fa-IR" sz="2400" i="0" u="none" strike="noStrike" kern="100" baseline="0" dirty="0" err="1">
                <a:cs typeface="B Nazanin" panose="00000400000000000000" pitchFamily="2" charset="-78"/>
              </a:rPr>
              <a:t>داروي</a:t>
            </a:r>
            <a:r>
              <a:rPr lang="fa-IR" sz="2400" i="0" u="none" strike="noStrike" kern="100" baseline="0" dirty="0">
                <a:cs typeface="B Nazanin" panose="00000400000000000000" pitchFamily="2" charset="-78"/>
              </a:rPr>
              <a:t> آرام بخش </a:t>
            </a:r>
            <a:r>
              <a:rPr lang="fa-IR" sz="2400" i="0" u="none" strike="noStrike" kern="100" baseline="0" dirty="0" err="1">
                <a:cs typeface="B Nazanin" panose="00000400000000000000" pitchFamily="2" charset="-78"/>
              </a:rPr>
              <a:t>يا</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مسدودكننده</a:t>
            </a:r>
            <a:r>
              <a:rPr lang="fa-IR" sz="2400" i="0" u="none" strike="noStrike" kern="100" baseline="0" dirty="0">
                <a:cs typeface="B Nazanin" panose="00000400000000000000" pitchFamily="2" charset="-78"/>
              </a:rPr>
              <a:t> ي </a:t>
            </a:r>
            <a:r>
              <a:rPr lang="fa-IR" sz="2400" i="0" u="none" strike="noStrike" kern="100" baseline="0" dirty="0" err="1">
                <a:cs typeface="B Nazanin" panose="00000400000000000000" pitchFamily="2" charset="-78"/>
              </a:rPr>
              <a:t>عصبي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عضلاني</a:t>
            </a:r>
            <a:r>
              <a:rPr lang="fa-IR" sz="2400" i="0" u="none" strike="noStrike" kern="100" baseline="0" dirty="0">
                <a:cs typeface="B Nazanin" panose="00000400000000000000" pitchFamily="2" charset="-78"/>
              </a:rPr>
              <a:t> </a:t>
            </a:r>
          </a:p>
          <a:p>
            <a:pPr marL="1828800" lvl="3" indent="-457200">
              <a:buFont typeface="+mj-lt"/>
              <a:buAutoNum type="arabicPeriod"/>
            </a:pPr>
            <a:r>
              <a:rPr lang="fa-IR" sz="2400" i="0" u="none" strike="noStrike" kern="100" baseline="0" dirty="0">
                <a:cs typeface="B Nazanin" panose="00000400000000000000" pitchFamily="2" charset="-78"/>
              </a:rPr>
              <a:t>عدم </a:t>
            </a:r>
            <a:r>
              <a:rPr lang="fa-IR" sz="2400" i="0" u="none" strike="noStrike" kern="100" baseline="0" dirty="0" err="1">
                <a:cs typeface="B Nazanin" panose="00000400000000000000" pitchFamily="2" charset="-78"/>
              </a:rPr>
              <a:t>هیپوترمی</a:t>
            </a:r>
            <a:endParaRPr lang="fa-IR" sz="2400" i="0" u="none" strike="noStrike" kern="100" baseline="0" dirty="0">
              <a:cs typeface="B Nazanin" panose="00000400000000000000" pitchFamily="2" charset="-78"/>
            </a:endParaRPr>
          </a:p>
          <a:p>
            <a:pPr marL="1828800" lvl="3" indent="-457200">
              <a:buFont typeface="+mj-lt"/>
              <a:buAutoNum type="arabicPeriod"/>
            </a:pPr>
            <a:r>
              <a:rPr lang="fa-IR" sz="2400" i="0" u="none" strike="noStrike" kern="100" baseline="0" dirty="0">
                <a:cs typeface="B Nazanin" panose="00000400000000000000" pitchFamily="2" charset="-78"/>
              </a:rPr>
              <a:t>عدم پاسخ به تحریکات به جز بازتاب </a:t>
            </a:r>
            <a:r>
              <a:rPr lang="fa-IR" sz="2400" i="0" u="none" strike="noStrike" kern="100" baseline="0" dirty="0" err="1">
                <a:cs typeface="B Nazanin" panose="00000400000000000000" pitchFamily="2" charset="-78"/>
              </a:rPr>
              <a:t>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نخاعي</a:t>
            </a:r>
            <a:r>
              <a:rPr lang="fa-IR" sz="2400" i="0" u="none" strike="noStrike" kern="100" baseline="0" dirty="0">
                <a:cs typeface="B Nazanin" panose="00000400000000000000" pitchFamily="2" charset="-78"/>
              </a:rPr>
              <a:t> اندام </a:t>
            </a:r>
            <a:r>
              <a:rPr lang="fa-IR" sz="2400" i="0" u="none" strike="noStrike" kern="100" baseline="0" dirty="0" err="1">
                <a:cs typeface="B Nazanin" panose="00000400000000000000" pitchFamily="2" charset="-78"/>
              </a:rPr>
              <a:t>هاي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تحتاني</a:t>
            </a:r>
            <a:r>
              <a:rPr lang="fa-IR" sz="2400" i="0" u="none" strike="noStrike" kern="100" baseline="0" dirty="0">
                <a:cs typeface="B Nazanin" panose="00000400000000000000" pitchFamily="2" charset="-78"/>
              </a:rPr>
              <a:t>.</a:t>
            </a:r>
            <a:endParaRPr lang="fa-IR" sz="2400" kern="100" dirty="0"/>
          </a:p>
          <a:p>
            <a:pPr marL="1828800" lvl="3" indent="-457200">
              <a:buFont typeface="+mj-lt"/>
              <a:buAutoNum type="arabicPeriod"/>
            </a:pPr>
            <a:r>
              <a:rPr lang="fa-IR" sz="2400" b="0" i="0" u="none" strike="noStrike" kern="100" baseline="0" dirty="0">
                <a:cs typeface="B Nazanin" panose="00000400000000000000" pitchFamily="2" charset="-78"/>
              </a:rPr>
              <a:t>با آزمودن </a:t>
            </a:r>
            <a:r>
              <a:rPr lang="fa-IR" sz="2400" b="0" i="0" u="none" strike="noStrike" kern="100" baseline="0" dirty="0" err="1">
                <a:cs typeface="B Nazanin" panose="00000400000000000000" pitchFamily="2" charset="-78"/>
              </a:rPr>
              <a:t>يا</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تحريكات</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كافي</a:t>
            </a:r>
            <a:r>
              <a:rPr lang="fa-IR" sz="2400" b="0" i="0" u="none" strike="noStrike" kern="100" baseline="0" dirty="0">
                <a:cs typeface="B Nazanin" panose="00000400000000000000" pitchFamily="2" charset="-78"/>
              </a:rPr>
              <a:t> مشخص </a:t>
            </a:r>
            <a:r>
              <a:rPr lang="fa-IR" sz="2400" b="0" i="0" u="none" strike="noStrike" kern="100" baseline="0" dirty="0" err="1">
                <a:cs typeface="B Nazanin" panose="00000400000000000000" pitchFamily="2" charset="-78"/>
              </a:rPr>
              <a:t>مي</a:t>
            </a:r>
            <a:r>
              <a:rPr lang="fa-IR" sz="2400" b="0" i="0" u="none" strike="noStrike" kern="100" baseline="0" dirty="0">
                <a:cs typeface="B Nazanin" panose="00000400000000000000" pitchFamily="2" charset="-78"/>
              </a:rPr>
              <a:t> شود </a:t>
            </a:r>
            <a:r>
              <a:rPr lang="fa-IR" sz="2400" b="0" i="0" u="none" strike="noStrike" kern="100" baseline="0" dirty="0" err="1">
                <a:cs typeface="B Nazanin" panose="00000400000000000000" pitchFamily="2" charset="-78"/>
              </a:rPr>
              <a:t>كه</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تمامي</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بازتابهاي</a:t>
            </a:r>
            <a:r>
              <a:rPr lang="fa-IR" sz="2400" b="0" i="0" u="none" strike="noStrike" kern="100" baseline="0" dirty="0">
                <a:cs typeface="B Nazanin" panose="00000400000000000000" pitchFamily="2" charset="-78"/>
              </a:rPr>
              <a:t> ساقه ي مغز از </a:t>
            </a:r>
            <a:r>
              <a:rPr lang="fa-IR" sz="2400" b="0" i="0" u="none" strike="noStrike" kern="100" baseline="0" dirty="0" err="1">
                <a:cs typeface="B Nazanin" panose="00000400000000000000" pitchFamily="2" charset="-78"/>
              </a:rPr>
              <a:t>بين</a:t>
            </a:r>
            <a:r>
              <a:rPr lang="fa-IR" sz="2400" b="0" i="0" u="none" strike="noStrike" kern="100" baseline="0" dirty="0">
                <a:cs typeface="B Nazanin" panose="00000400000000000000" pitchFamily="2" charset="-78"/>
              </a:rPr>
              <a:t> رفته </a:t>
            </a:r>
            <a:r>
              <a:rPr lang="fa-IR" sz="2400" b="0" i="0" u="none" strike="noStrike" kern="100" baseline="0" dirty="0" err="1">
                <a:cs typeface="B Nazanin" panose="00000400000000000000" pitchFamily="2" charset="-78"/>
              </a:rPr>
              <a:t>اند</a:t>
            </a:r>
            <a:r>
              <a:rPr lang="fa-IR" sz="2400" kern="100" dirty="0"/>
              <a:t>. </a:t>
            </a:r>
          </a:p>
          <a:p>
            <a:pPr marL="1828800" lvl="3" indent="-457200">
              <a:buFont typeface="+mj-lt"/>
              <a:buAutoNum type="arabicPeriod"/>
            </a:pPr>
            <a:r>
              <a:rPr lang="fa-IR" sz="2400" kern="100" dirty="0">
                <a:latin typeface="Calibri" panose="020F0502020204030204" pitchFamily="34" charset="0"/>
              </a:rPr>
              <a:t>رسماً توسط دو </a:t>
            </a:r>
            <a:r>
              <a:rPr lang="fa-IR" sz="2400" kern="100" dirty="0" err="1">
                <a:latin typeface="Calibri" panose="020F0502020204030204" pitchFamily="34" charset="0"/>
              </a:rPr>
              <a:t>پزشك</a:t>
            </a:r>
            <a:r>
              <a:rPr lang="fa-IR" sz="2400" kern="100" dirty="0">
                <a:latin typeface="Calibri" panose="020F0502020204030204" pitchFamily="34" charset="0"/>
              </a:rPr>
              <a:t> </a:t>
            </a:r>
            <a:r>
              <a:rPr lang="fa-IR" sz="2400" kern="100" dirty="0" err="1">
                <a:latin typeface="Calibri" panose="020F0502020204030204" pitchFamily="34" charset="0"/>
              </a:rPr>
              <a:t>داراي</a:t>
            </a:r>
            <a:r>
              <a:rPr lang="fa-IR" sz="2400" kern="100" dirty="0">
                <a:latin typeface="Calibri" panose="020F0502020204030204" pitchFamily="34" charset="0"/>
              </a:rPr>
              <a:t> </a:t>
            </a:r>
            <a:r>
              <a:rPr lang="fa-IR" sz="2400" kern="100" dirty="0" err="1">
                <a:latin typeface="Calibri" panose="020F0502020204030204" pitchFamily="34" charset="0"/>
              </a:rPr>
              <a:t>صلاحيت</a:t>
            </a:r>
            <a:r>
              <a:rPr lang="fa-IR" sz="2400" kern="100" dirty="0">
                <a:latin typeface="Calibri" panose="020F0502020204030204" pitchFamily="34" charset="0"/>
              </a:rPr>
              <a:t>، مرده ي </a:t>
            </a:r>
            <a:r>
              <a:rPr lang="fa-IR" sz="2400" kern="100" dirty="0" err="1">
                <a:latin typeface="Calibri" panose="020F0502020204030204" pitchFamily="34" charset="0"/>
              </a:rPr>
              <a:t>مغزي</a:t>
            </a:r>
            <a:r>
              <a:rPr lang="fa-IR" sz="2400" kern="100" dirty="0">
                <a:latin typeface="Calibri" panose="020F0502020204030204" pitchFamily="34" charset="0"/>
              </a:rPr>
              <a:t> اعلام </a:t>
            </a:r>
            <a:r>
              <a:rPr lang="fa-IR" sz="2400" kern="100" dirty="0" err="1">
                <a:latin typeface="Calibri" panose="020F0502020204030204" pitchFamily="34" charset="0"/>
              </a:rPr>
              <a:t>مي</a:t>
            </a:r>
            <a:r>
              <a:rPr lang="fa-IR" sz="2400" kern="100" dirty="0">
                <a:latin typeface="Calibri" panose="020F0502020204030204" pitchFamily="34" charset="0"/>
              </a:rPr>
              <a:t> شود. </a:t>
            </a:r>
          </a:p>
          <a:p>
            <a:pPr marL="1828800" lvl="3" indent="-457200">
              <a:buFont typeface="+mj-lt"/>
              <a:buAutoNum type="arabicPeriod"/>
            </a:pPr>
            <a:endParaRPr lang="fa-IR" sz="240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912576F8-24F8-BDB3-52FD-30E23A0B2F9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67638425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9CFF9-9240-8D81-E37C-7CFAF8C0877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بحث موارد  </a:t>
            </a:r>
          </a:p>
        </p:txBody>
      </p:sp>
      <p:sp>
        <p:nvSpPr>
          <p:cNvPr id="3" name="Text Placeholder 2">
            <a:extLst>
              <a:ext uri="{FF2B5EF4-FFF2-40B4-BE49-F238E27FC236}">
                <a16:creationId xmlns:a16="http://schemas.microsoft.com/office/drawing/2014/main" id="{E294589A-A4E6-AAA9-1BD1-5E1B50E50996}"/>
              </a:ext>
            </a:extLst>
          </p:cNvPr>
          <p:cNvSpPr>
            <a:spLocks noGrp="1"/>
          </p:cNvSpPr>
          <p:nvPr>
            <p:ph type="body" idx="1"/>
          </p:nvPr>
        </p:nvSpPr>
        <p:spPr/>
        <p:txBody>
          <a:bodyPr/>
          <a:lstStyle/>
          <a:p>
            <a:pPr marL="1828800" lvl="3" indent="-457200">
              <a:buFont typeface="+mj-lt"/>
              <a:buAutoNum type="arabicPeriod"/>
            </a:pPr>
            <a:endParaRPr lang="fa-IR" sz="2400" b="0" i="0" u="none" strike="noStrike" kern="100" baseline="0" dirty="0">
              <a:cs typeface="B Nazanin" panose="00000400000000000000" pitchFamily="2" charset="-78"/>
            </a:endParaRPr>
          </a:p>
          <a:p>
            <a:pPr marL="0" indent="0">
              <a:buNone/>
            </a:pPr>
            <a:r>
              <a:rPr lang="fa-IR" sz="2400" b="1" i="0" u="none" strike="noStrike" kern="100" baseline="0" dirty="0">
                <a:solidFill>
                  <a:srgbClr val="FF0000"/>
                </a:solidFill>
                <a:cs typeface="B Nazanin" panose="00000400000000000000" pitchFamily="2" charset="-78"/>
              </a:rPr>
              <a:t>پس از اثبات مرگ مغزی:</a:t>
            </a:r>
          </a:p>
          <a:p>
            <a:pPr lvl="2"/>
            <a:r>
              <a:rPr lang="fa-IR" sz="2400" i="0" u="none" strike="noStrike" kern="100" baseline="0" dirty="0">
                <a:cs typeface="B Nazanin" panose="00000400000000000000" pitchFamily="2" charset="-78"/>
              </a:rPr>
              <a:t>خانواده ي او از </a:t>
            </a:r>
            <a:r>
              <a:rPr lang="fa-IR" sz="2400" i="0" u="none" strike="noStrike" kern="100" baseline="0" dirty="0" err="1">
                <a:cs typeface="B Nazanin" panose="00000400000000000000" pitchFamily="2" charset="-78"/>
              </a:rPr>
              <a:t>نتايج</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آزمونها مطلع  </a:t>
            </a:r>
            <a:r>
              <a:rPr lang="fa-IR" sz="2400" i="0" u="none" strike="noStrike" kern="100" baseline="0" dirty="0" err="1">
                <a:cs typeface="B Nazanin" panose="00000400000000000000" pitchFamily="2" charset="-78"/>
              </a:rPr>
              <a:t>ميشوند</a:t>
            </a:r>
            <a:r>
              <a:rPr lang="fa-IR" sz="2400" i="0" u="none" strike="noStrike" kern="100" baseline="0" dirty="0">
                <a:cs typeface="B Nazanin" panose="00000400000000000000" pitchFamily="2" charset="-78"/>
              </a:rPr>
              <a:t>.</a:t>
            </a:r>
          </a:p>
          <a:p>
            <a:pPr lvl="2"/>
            <a:r>
              <a:rPr lang="fa-IR" sz="2400" i="0" u="none" strike="noStrike" kern="100" baseline="0" dirty="0">
                <a:cs typeface="B Compset" panose="00000400000000000000" pitchFamily="2" charset="-78"/>
              </a:rPr>
              <a:t>از آن ها </a:t>
            </a:r>
            <a:r>
              <a:rPr lang="fa-IR" sz="2400" i="0" u="none" strike="noStrike" kern="100" baseline="0" dirty="0" err="1">
                <a:cs typeface="B Compset" panose="00000400000000000000" pitchFamily="2" charset="-78"/>
              </a:rPr>
              <a:t>پرسيده</a:t>
            </a:r>
            <a:r>
              <a:rPr lang="fa-IR" sz="2400" i="0" u="none" strike="noStrike" kern="100" baseline="0" dirty="0">
                <a:cs typeface="B Compset" panose="00000400000000000000" pitchFamily="2" charset="-78"/>
              </a:rPr>
              <a:t> </a:t>
            </a:r>
            <a:r>
              <a:rPr lang="fa-IR" sz="2400" i="0" u="none" strike="noStrike" kern="100" baseline="0" dirty="0" err="1">
                <a:cs typeface="B Compset" panose="00000400000000000000" pitchFamily="2" charset="-78"/>
              </a:rPr>
              <a:t>مي</a:t>
            </a:r>
            <a:r>
              <a:rPr lang="fa-IR" sz="2400" i="0" u="none" strike="noStrike" kern="100" baseline="0" dirty="0">
                <a:cs typeface="B Compset" panose="00000400000000000000" pitchFamily="2" charset="-78"/>
              </a:rPr>
              <a:t> شود</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آيا</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آقاي</a:t>
            </a:r>
            <a:r>
              <a:rPr lang="fa-IR" sz="2400" i="0" u="none" strike="noStrike" kern="100" baseline="0" dirty="0" err="1">
                <a:latin typeface="Calibri" panose="020F0502020204030204" pitchFamily="34" charset="0"/>
                <a:cs typeface="B Nazanin" panose="00000400000000000000" pitchFamily="2" charset="-78"/>
              </a:rPr>
              <a:t>"ال</a:t>
            </a:r>
            <a:r>
              <a:rPr lang="fa-IR" sz="2400" i="0" u="none" strike="noStrike" kern="100" baseline="0" dirty="0">
                <a:latin typeface="Calibri" panose="020F0502020204030204" pitchFamily="34" charset="0"/>
                <a:cs typeface="B Nazanin" panose="00000400000000000000" pitchFamily="2" charset="-78"/>
              </a:rPr>
              <a:t>" با </a:t>
            </a:r>
            <a:r>
              <a:rPr lang="fa-IR" sz="2400" i="0" u="none" strike="noStrike" kern="100" baseline="0" dirty="0" err="1">
                <a:latin typeface="Calibri" panose="020F0502020204030204" pitchFamily="34" charset="0"/>
                <a:cs typeface="B Compset" panose="00000400000000000000" pitchFamily="2" charset="-78"/>
              </a:rPr>
              <a:t>اهداي</a:t>
            </a:r>
            <a:r>
              <a:rPr lang="fa-IR" sz="2400" i="0" u="none" strike="noStrike" kern="100" baseline="0" dirty="0">
                <a:latin typeface="Calibri" panose="020F0502020204030204" pitchFamily="34" charset="0"/>
                <a:cs typeface="B Compset" panose="00000400000000000000" pitchFamily="2" charset="-78"/>
              </a:rPr>
              <a:t> اعضا موافق</a:t>
            </a:r>
            <a:r>
              <a:rPr lang="fa-IR" sz="2400" i="0" u="none" strike="noStrike" kern="100" baseline="0" dirty="0">
                <a:latin typeface="Calibri" panose="020F0502020204030204" pitchFamily="34" charset="0"/>
                <a:cs typeface="B Nazanin" panose="00000400000000000000" pitchFamily="2" charset="-78"/>
              </a:rPr>
              <a:t> بود؟</a:t>
            </a:r>
          </a:p>
          <a:p>
            <a:pPr lvl="3"/>
            <a:r>
              <a:rPr lang="fa-IR" sz="2400" i="0" u="none" strike="noStrike" kern="100" baseline="0" dirty="0">
                <a:cs typeface="B Nazanin" panose="00000400000000000000" pitchFamily="2" charset="-78"/>
              </a:rPr>
              <a:t> اعضا خانواده با در نظر گرفتن </a:t>
            </a:r>
            <a:r>
              <a:rPr lang="fa-IR" sz="2400" i="0" u="none" strike="noStrike" kern="100" baseline="0" dirty="0" err="1">
                <a:cs typeface="B Nazanin" panose="00000400000000000000" pitchFamily="2" charset="-78"/>
              </a:rPr>
              <a:t>اهداي</a:t>
            </a:r>
            <a:r>
              <a:rPr lang="fa-IR" sz="2400" i="0" u="none" strike="noStrike" kern="100" baseline="0" dirty="0">
                <a:cs typeface="B Nazanin" panose="00000400000000000000" pitchFamily="2" charset="-78"/>
              </a:rPr>
              <a:t> عضو موافقت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كنند</a:t>
            </a:r>
            <a:r>
              <a:rPr lang="fa-IR" sz="2400" i="0" u="none" strike="noStrike" kern="100" baseline="0" dirty="0">
                <a:cs typeface="B Nazanin" panose="00000400000000000000" pitchFamily="2" charset="-78"/>
              </a:rPr>
              <a:t>. </a:t>
            </a:r>
          </a:p>
          <a:p>
            <a:pPr lvl="3"/>
            <a:r>
              <a:rPr lang="fa-IR" sz="2400" i="0" u="none" strike="noStrike" kern="100" baseline="0" dirty="0" err="1">
                <a:latin typeface="Arial" panose="020B0604020202020204" pitchFamily="34" charset="0"/>
                <a:cs typeface="B Nazanin" panose="00000400000000000000" pitchFamily="2" charset="-78"/>
              </a:rPr>
              <a:t>ﹸنه</a:t>
            </a:r>
            <a:r>
              <a:rPr lang="fa-IR" sz="2400" i="0" u="none" strike="noStrike" kern="100" baseline="0" dirty="0">
                <a:latin typeface="Arial" panose="020B0604020202020204" pitchFamily="34" charset="0"/>
                <a:cs typeface="B Nazanin" panose="00000400000000000000" pitchFamily="2" charset="-78"/>
              </a:rPr>
              <a:t> </a:t>
            </a:r>
            <a:r>
              <a:rPr lang="fa-IR" sz="2400" i="0" u="none" strike="noStrike" kern="100" baseline="0" dirty="0" err="1">
                <a:latin typeface="Arial" panose="020B0604020202020204" pitchFamily="34" charset="0"/>
                <a:cs typeface="B Nazanin" panose="00000400000000000000" pitchFamily="2" charset="-78"/>
              </a:rPr>
              <a:t>بيمار</a:t>
            </a:r>
            <a:r>
              <a:rPr lang="fa-IR" sz="2400" i="0" u="none" strike="noStrike" kern="100" baseline="0" dirty="0">
                <a:latin typeface="Arial" panose="020B0604020202020204" pitchFamily="34" charset="0"/>
                <a:cs typeface="B Nazanin" panose="00000400000000000000" pitchFamily="2" charset="-78"/>
              </a:rPr>
              <a:t> </a:t>
            </a:r>
            <a:r>
              <a:rPr lang="fa-IR" sz="2400" i="0" u="none" strike="noStrike" kern="100" baseline="0" dirty="0" err="1">
                <a:latin typeface="Arial" panose="020B0604020202020204" pitchFamily="34" charset="0"/>
                <a:cs typeface="B Nazanin" panose="00000400000000000000" pitchFamily="2" charset="-78"/>
              </a:rPr>
              <a:t>ديگر</a:t>
            </a:r>
            <a:r>
              <a:rPr lang="fa-IR" sz="2400" i="0" u="none" strike="noStrike" kern="100" baseline="0" dirty="0">
                <a:latin typeface="Arial" panose="020B0604020202020204" pitchFamily="34" charset="0"/>
                <a:cs typeface="B Nazanin" panose="00000400000000000000" pitchFamily="2" charset="-78"/>
              </a:rPr>
              <a:t> از </a:t>
            </a:r>
            <a:r>
              <a:rPr lang="fa-IR" sz="2400" i="0" u="none" strike="noStrike" kern="100" baseline="0" dirty="0" err="1">
                <a:latin typeface="Arial" panose="020B0604020202020204" pitchFamily="34" charset="0"/>
                <a:cs typeface="B Nazanin" panose="00000400000000000000" pitchFamily="2" charset="-78"/>
              </a:rPr>
              <a:t>دريافت</a:t>
            </a:r>
            <a:r>
              <a:rPr lang="fa-IR" sz="2400" i="0" u="none" strike="noStrike" kern="100" baseline="0" dirty="0">
                <a:latin typeface="Arial" panose="020B0604020202020204" pitchFamily="34" charset="0"/>
                <a:cs typeface="B Nazanin" panose="00000400000000000000" pitchFamily="2" charset="-78"/>
              </a:rPr>
              <a:t> پيوند </a:t>
            </a:r>
            <a:r>
              <a:rPr lang="fa-IR" sz="2400" i="0" u="none" strike="noStrike" kern="100" baseline="0" dirty="0" err="1">
                <a:latin typeface="Arial" panose="020B0604020202020204" pitchFamily="34" charset="0"/>
                <a:cs typeface="B Nazanin" panose="00000400000000000000" pitchFamily="2" charset="-78"/>
              </a:rPr>
              <a:t>اعضاي</a:t>
            </a:r>
            <a:r>
              <a:rPr lang="fa-IR" sz="2400" i="0" u="none" strike="noStrike" kern="100" baseline="0" dirty="0">
                <a:latin typeface="Arial" panose="020B0604020202020204" pitchFamily="34" charset="0"/>
                <a:cs typeface="B Nazanin" panose="00000400000000000000" pitchFamily="2" charset="-78"/>
              </a:rPr>
              <a:t> او </a:t>
            </a:r>
            <a:r>
              <a:rPr lang="fa-IR" sz="2400" i="0" u="none" strike="noStrike" kern="100" baseline="0" dirty="0" err="1">
                <a:latin typeface="Arial" panose="020B0604020202020204" pitchFamily="34" charset="0"/>
                <a:cs typeface="B Nazanin" panose="00000400000000000000" pitchFamily="2" charset="-78"/>
              </a:rPr>
              <a:t>منتفع</a:t>
            </a:r>
            <a:r>
              <a:rPr lang="fa-IR" sz="2400" i="0" u="none" strike="noStrike" kern="100" baseline="0" dirty="0">
                <a:latin typeface="Arial" panose="020B0604020202020204" pitchFamily="34" charset="0"/>
                <a:cs typeface="B Nazanin" panose="00000400000000000000" pitchFamily="2" charset="-78"/>
              </a:rPr>
              <a:t> </a:t>
            </a:r>
            <a:r>
              <a:rPr lang="fa-IR" sz="2400" i="0" u="none" strike="noStrike" kern="100" baseline="0" dirty="0" err="1">
                <a:latin typeface="Arial" panose="020B0604020202020204" pitchFamily="34" charset="0"/>
                <a:cs typeface="B Nazanin" panose="00000400000000000000" pitchFamily="2" charset="-78"/>
              </a:rPr>
              <a:t>مي</a:t>
            </a:r>
            <a:r>
              <a:rPr lang="fa-IR" sz="2400" i="0" u="none" strike="noStrike" kern="100" baseline="0" dirty="0">
                <a:latin typeface="Arial" panose="020B0604020202020204" pitchFamily="34" charset="0"/>
                <a:cs typeface="B Nazanin" panose="00000400000000000000" pitchFamily="2" charset="-78"/>
              </a:rPr>
              <a:t> شوند. </a:t>
            </a:r>
          </a:p>
          <a:p>
            <a:pPr marR="0" lvl="0" rtl="1"/>
            <a:endParaRPr lang="fa-IR" b="0" i="0" u="none" strike="noStrike" kern="100" baseline="0" dirty="0">
              <a:latin typeface="Arial" panose="020B0604020202020204" pitchFamily="34" charset="0"/>
              <a:cs typeface="B Nazanin" panose="00000400000000000000" pitchFamily="2" charset="-78"/>
            </a:endParaRPr>
          </a:p>
        </p:txBody>
      </p:sp>
      <p:sp>
        <p:nvSpPr>
          <p:cNvPr id="4" name="Footer Placeholder 3">
            <a:extLst>
              <a:ext uri="{FF2B5EF4-FFF2-40B4-BE49-F238E27FC236}">
                <a16:creationId xmlns:a16="http://schemas.microsoft.com/office/drawing/2014/main" id="{A94DA8E2-DA31-096D-F79E-943271B226F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3345659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1265-82A8-0E5E-0B4E-E89E42B58658}"/>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بحث موارد  </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BD4B80A-9D66-B336-E3A6-20A69B3DEDCD}"/>
              </a:ext>
            </a:extLst>
          </p:cNvPr>
          <p:cNvSpPr>
            <a:spLocks noGrp="1"/>
          </p:cNvSpPr>
          <p:nvPr>
            <p:ph type="body" idx="1"/>
          </p:nvPr>
        </p:nvSpPr>
        <p:spPr/>
        <p:txBody>
          <a:bodyPr>
            <a:normAutofit/>
          </a:bodyPr>
          <a:lstStyle/>
          <a:p>
            <a:pPr marR="0" lvl="0" rtl="1"/>
            <a:r>
              <a:rPr lang="fa-IR" sz="2400" i="0" u="none" strike="noStrike" kern="100" baseline="0" dirty="0" err="1">
                <a:cs typeface="B Nazanin" panose="00000400000000000000" pitchFamily="2" charset="-78"/>
              </a:rPr>
              <a:t>پسري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نامش</a:t>
            </a:r>
            <a:r>
              <a:rPr lang="fa-IR" sz="2400" i="0" u="none" strike="noStrike" kern="100" baseline="0" dirty="0" err="1">
                <a:latin typeface="Calibri" panose="020F0502020204030204" pitchFamily="34" charset="0"/>
                <a:cs typeface="B Nazanin" panose="00000400000000000000" pitchFamily="2" charset="-78"/>
              </a:rPr>
              <a:t>"ام</a:t>
            </a:r>
            <a:r>
              <a:rPr lang="fa-IR" sz="2400" i="0" u="none" strike="noStrike" kern="100" baseline="0" dirty="0">
                <a:latin typeface="Calibri" panose="020F0502020204030204" pitchFamily="34" charset="0"/>
                <a:cs typeface="B Nazanin" panose="00000400000000000000" pitchFamily="2" charset="-78"/>
              </a:rPr>
              <a:t>" است، ظرف </a:t>
            </a:r>
            <a:r>
              <a:rPr lang="fa-IR" sz="2400" i="0" u="none" strike="noStrike" kern="100" baseline="0" dirty="0">
                <a:latin typeface="Arial" panose="020B0604020202020204" pitchFamily="34" charset="0"/>
                <a:cs typeface="B Nazanin" panose="00000400000000000000" pitchFamily="2" charset="-78"/>
              </a:rPr>
              <a:t>۴۸ ساعت </a:t>
            </a:r>
            <a:r>
              <a:rPr lang="fa-IR" sz="2400" i="0" u="none" strike="noStrike" kern="100" baseline="0" dirty="0">
                <a:latin typeface="Arial" panose="020B0604020202020204" pitchFamily="34" charset="0"/>
                <a:cs typeface="B Compset" panose="00000400000000000000" pitchFamily="2" charset="-78"/>
              </a:rPr>
              <a:t>وضعیت </a:t>
            </a:r>
            <a:r>
              <a:rPr lang="fa-IR" sz="2400" i="0" u="none" strike="noStrike" kern="100" baseline="0" dirty="0" err="1">
                <a:latin typeface="Arial" panose="020B0604020202020204" pitchFamily="34" charset="0"/>
                <a:cs typeface="B Compset" panose="00000400000000000000" pitchFamily="2" charset="-78"/>
              </a:rPr>
              <a:t>اش</a:t>
            </a:r>
            <a:r>
              <a:rPr lang="fa-IR" sz="2400" i="0" u="none" strike="noStrike" kern="100" baseline="0" dirty="0">
                <a:latin typeface="Arial" panose="020B0604020202020204" pitchFamily="34" charset="0"/>
                <a:cs typeface="B Compset" panose="00000400000000000000" pitchFamily="2" charset="-78"/>
              </a:rPr>
              <a:t> </a:t>
            </a:r>
            <a:r>
              <a:rPr lang="fa-IR" sz="2400" i="0" u="none" strike="noStrike" kern="100" baseline="0" dirty="0" err="1">
                <a:latin typeface="Arial" panose="020B0604020202020204" pitchFamily="34" charset="0"/>
                <a:cs typeface="B Compset" panose="00000400000000000000" pitchFamily="2" charset="-78"/>
              </a:rPr>
              <a:t>بسيار</a:t>
            </a:r>
            <a:r>
              <a:rPr lang="fa-IR" sz="2400" i="0" u="none" strike="noStrike" kern="100" baseline="0" dirty="0">
                <a:latin typeface="Arial" panose="020B0604020202020204" pitchFamily="34" charset="0"/>
                <a:cs typeface="B Compset" panose="00000400000000000000" pitchFamily="2" charset="-78"/>
              </a:rPr>
              <a:t> بد </a:t>
            </a:r>
            <a:r>
              <a:rPr lang="fa-IR" sz="2400" i="0" u="none" strike="noStrike" kern="100" baseline="0" dirty="0" err="1">
                <a:latin typeface="Arial" panose="020B0604020202020204" pitchFamily="34" charset="0"/>
                <a:cs typeface="B Compset" panose="00000400000000000000" pitchFamily="2" charset="-78"/>
              </a:rPr>
              <a:t>ميشود</a:t>
            </a:r>
            <a:r>
              <a:rPr lang="fa-IR" sz="2400" i="0" u="none" strike="noStrike" kern="100" baseline="0" dirty="0">
                <a:latin typeface="Arial" panose="020B0604020202020204" pitchFamily="34" charset="0"/>
                <a:cs typeface="B Nazanin" panose="00000400000000000000" pitchFamily="2" charset="-78"/>
              </a:rPr>
              <a:t> و نشانه </a:t>
            </a:r>
            <a:r>
              <a:rPr lang="fa-IR" sz="2400" i="0" u="none" strike="noStrike" kern="100" baseline="0" dirty="0" err="1">
                <a:latin typeface="Arial" panose="020B0604020202020204" pitchFamily="34" charset="0"/>
                <a:cs typeface="B Nazanin" panose="00000400000000000000" pitchFamily="2" charset="-78"/>
              </a:rPr>
              <a:t>هاي</a:t>
            </a:r>
            <a:r>
              <a:rPr lang="fa-IR" sz="2400" i="0" u="none" strike="noStrike" kern="100" baseline="0" dirty="0">
                <a:latin typeface="Arial" panose="020B0604020202020204" pitchFamily="34" charset="0"/>
                <a:cs typeface="B Nazanin" panose="00000400000000000000" pitchFamily="2" charset="-78"/>
              </a:rPr>
              <a:t> فتق ساقه ي مغز، در او </a:t>
            </a:r>
            <a:r>
              <a:rPr lang="fa-IR" sz="2400" i="0" u="none" strike="noStrike" kern="100" baseline="0" dirty="0" err="1">
                <a:latin typeface="Arial" panose="020B0604020202020204" pitchFamily="34" charset="0"/>
                <a:cs typeface="B Nazanin" panose="00000400000000000000" pitchFamily="2" charset="-78"/>
              </a:rPr>
              <a:t>پديد</a:t>
            </a:r>
            <a:r>
              <a:rPr lang="fa-IR" sz="2400" i="0" u="none" strike="noStrike" kern="100" baseline="0" dirty="0">
                <a:latin typeface="Arial" panose="020B0604020202020204" pitchFamily="34" charset="0"/>
                <a:cs typeface="B Nazanin" panose="00000400000000000000" pitchFamily="2" charset="-78"/>
              </a:rPr>
              <a:t> </a:t>
            </a:r>
            <a:r>
              <a:rPr lang="fa-IR" sz="2400" i="0" u="none" strike="noStrike" kern="100" baseline="0" dirty="0" err="1">
                <a:latin typeface="Arial" panose="020B0604020202020204" pitchFamily="34" charset="0"/>
                <a:cs typeface="B Nazanin" panose="00000400000000000000" pitchFamily="2" charset="-78"/>
              </a:rPr>
              <a:t>مي</a:t>
            </a:r>
            <a:r>
              <a:rPr lang="fa-IR" sz="2400" i="0" u="none" strike="noStrike" kern="100" baseline="0" dirty="0">
                <a:latin typeface="Arial" panose="020B0604020202020204" pitchFamily="34" charset="0"/>
                <a:cs typeface="B Nazanin" panose="00000400000000000000" pitchFamily="2" charset="-78"/>
              </a:rPr>
              <a:t> </a:t>
            </a:r>
            <a:r>
              <a:rPr lang="fa-IR" sz="2400" i="0" u="none" strike="noStrike" kern="100" baseline="0" dirty="0" err="1">
                <a:latin typeface="Arial" panose="020B0604020202020204" pitchFamily="34" charset="0"/>
                <a:cs typeface="B Nazanin" panose="00000400000000000000" pitchFamily="2" charset="-78"/>
              </a:rPr>
              <a:t>آيد</a:t>
            </a:r>
            <a:r>
              <a:rPr lang="fa-IR" sz="2400" i="0" u="none" strike="noStrike" kern="100" baseline="0" dirty="0">
                <a:latin typeface="Arial" panose="020B0604020202020204" pitchFamily="34" charset="0"/>
                <a:cs typeface="B Nazanin" panose="00000400000000000000" pitchFamily="2" charset="-78"/>
              </a:rPr>
              <a:t>، شامل </a:t>
            </a:r>
            <a:r>
              <a:rPr lang="fa-IR" sz="2400" i="0" u="none" strike="noStrike" kern="100" baseline="0" dirty="0" err="1">
                <a:latin typeface="Arial" panose="020B0604020202020204" pitchFamily="34" charset="0"/>
                <a:cs typeface="B Nazanin" panose="00000400000000000000" pitchFamily="2" charset="-78"/>
              </a:rPr>
              <a:t>مردمك</a:t>
            </a:r>
            <a:r>
              <a:rPr lang="fa-IR" sz="2400" i="0" u="none" strike="noStrike" kern="100" baseline="0" dirty="0">
                <a:latin typeface="Arial" panose="020B0604020202020204" pitchFamily="34" charset="0"/>
                <a:cs typeface="B Nazanin" panose="00000400000000000000" pitchFamily="2" charset="-78"/>
              </a:rPr>
              <a:t> </a:t>
            </a:r>
            <a:r>
              <a:rPr lang="fa-IR" sz="2400" i="0" u="none" strike="noStrike" kern="100" baseline="0" dirty="0" err="1">
                <a:latin typeface="Arial" panose="020B0604020202020204" pitchFamily="34" charset="0"/>
                <a:cs typeface="B Nazanin" panose="00000400000000000000" pitchFamily="2" charset="-78"/>
              </a:rPr>
              <a:t>هاي</a:t>
            </a:r>
            <a:r>
              <a:rPr lang="fa-IR" sz="2400" i="0" u="none" strike="noStrike" kern="100" baseline="0" dirty="0">
                <a:latin typeface="Arial" panose="020B0604020202020204" pitchFamily="34" charset="0"/>
                <a:cs typeface="B Nazanin" panose="00000400000000000000" pitchFamily="2" charset="-78"/>
              </a:rPr>
              <a:t> ثابت و </a:t>
            </a:r>
            <a:r>
              <a:rPr lang="fa-IR" sz="2400" i="0" u="none" strike="noStrike" kern="100" baseline="0" dirty="0" err="1">
                <a:latin typeface="Arial" panose="020B0604020202020204" pitchFamily="34" charset="0"/>
                <a:cs typeface="B Nazanin" panose="00000400000000000000" pitchFamily="2" charset="-78"/>
              </a:rPr>
              <a:t>متسع</a:t>
            </a:r>
            <a:r>
              <a:rPr lang="fa-IR" sz="2400" i="0" u="none" strike="noStrike" kern="100" baseline="0" dirty="0">
                <a:latin typeface="Arial" panose="020B0604020202020204" pitchFamily="34" charset="0"/>
                <a:cs typeface="B Nazanin" panose="00000400000000000000" pitchFamily="2" charset="-78"/>
              </a:rPr>
              <a:t>، </a:t>
            </a:r>
            <a:r>
              <a:rPr lang="fa-IR" sz="2400" i="0" u="none" strike="noStrike" kern="100" baseline="0" dirty="0" err="1">
                <a:latin typeface="Arial" panose="020B0604020202020204" pitchFamily="34" charset="0"/>
                <a:cs typeface="B Nazanin" panose="00000400000000000000" pitchFamily="2" charset="-78"/>
              </a:rPr>
              <a:t>ديابت</a:t>
            </a:r>
            <a:r>
              <a:rPr lang="fa-IR" sz="2400" i="0" u="none" strike="noStrike" kern="100" baseline="0" dirty="0">
                <a:latin typeface="Arial" panose="020B0604020202020204" pitchFamily="34" charset="0"/>
                <a:cs typeface="B Nazanin" panose="00000400000000000000" pitchFamily="2" charset="-78"/>
              </a:rPr>
              <a:t> </a:t>
            </a:r>
            <a:r>
              <a:rPr lang="fa-IR" sz="2400" i="0" u="none" strike="noStrike" kern="100" baseline="0" dirty="0" err="1">
                <a:latin typeface="Arial" panose="020B0604020202020204" pitchFamily="34" charset="0"/>
                <a:cs typeface="B Nazanin" panose="00000400000000000000" pitchFamily="2" charset="-78"/>
              </a:rPr>
              <a:t>بي</a:t>
            </a:r>
            <a:r>
              <a:rPr lang="fa-IR" sz="2400" i="0" u="none" strike="noStrike" kern="100" baseline="0" dirty="0">
                <a:latin typeface="Arial" panose="020B0604020202020204" pitchFamily="34" charset="0"/>
                <a:cs typeface="B Nazanin" panose="00000400000000000000" pitchFamily="2" charset="-78"/>
              </a:rPr>
              <a:t> مزه، و اختلال در </a:t>
            </a:r>
            <a:r>
              <a:rPr lang="fa-IR" sz="2400" i="0" u="none" strike="noStrike" kern="100" baseline="0" dirty="0" err="1">
                <a:latin typeface="Arial" panose="020B0604020202020204" pitchFamily="34" charset="0"/>
                <a:cs typeface="B Nazanin" panose="00000400000000000000" pitchFamily="2" charset="-78"/>
              </a:rPr>
              <a:t>تنظيم</a:t>
            </a:r>
            <a:r>
              <a:rPr lang="fa-IR" sz="2400" i="0" u="none" strike="noStrike" kern="100" baseline="0" dirty="0">
                <a:latin typeface="Arial" panose="020B0604020202020204" pitchFamily="34" charset="0"/>
                <a:cs typeface="B Nazanin" panose="00000400000000000000" pitchFamily="2" charset="-78"/>
              </a:rPr>
              <a:t> حرارت بدن. </a:t>
            </a:r>
          </a:p>
          <a:p>
            <a:pPr marR="0" lvl="0" rtl="1"/>
            <a:r>
              <a:rPr lang="fa-IR" sz="2400" i="0" u="none" strike="noStrike" kern="100" baseline="0" dirty="0" err="1">
                <a:cs typeface="B Nazanin" panose="00000400000000000000" pitchFamily="2" charset="-78"/>
              </a:rPr>
              <a:t>سي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تي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اسكن</a:t>
            </a:r>
            <a:r>
              <a:rPr lang="fa-IR" sz="2400" i="0" u="none" strike="noStrike" kern="100" baseline="0" dirty="0">
                <a:cs typeface="B Nazanin" panose="00000400000000000000" pitchFamily="2" charset="-78"/>
              </a:rPr>
              <a:t> سر، </a:t>
            </a:r>
            <a:r>
              <a:rPr lang="fa-IR" sz="2400" i="0" u="none" strike="noStrike" kern="100" baseline="0" dirty="0" err="1">
                <a:cs typeface="B Nazanin" panose="00000400000000000000" pitchFamily="2" charset="-78"/>
              </a:rPr>
              <a:t>ادم</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شديد</a:t>
            </a:r>
            <a:r>
              <a:rPr lang="fa-IR" sz="2400" i="0" u="none" strike="noStrike" kern="100" baseline="0" dirty="0">
                <a:cs typeface="B Nazanin" panose="00000400000000000000" pitchFamily="2" charset="-78"/>
              </a:rPr>
              <a:t> مخ را نشان  </a:t>
            </a:r>
            <a:r>
              <a:rPr lang="fa-IR" sz="2400" i="0" u="none" strike="noStrike" kern="100" baseline="0" dirty="0" err="1">
                <a:cs typeface="B Nazanin" panose="00000400000000000000" pitchFamily="2" charset="-78"/>
              </a:rPr>
              <a:t>ميدهد</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كه</a:t>
            </a:r>
            <a:r>
              <a:rPr lang="fa-IR" sz="2400" i="0" u="none" strike="noStrike" kern="100" baseline="0" dirty="0">
                <a:cs typeface="B Nazanin" panose="00000400000000000000" pitchFamily="2" charset="-78"/>
              </a:rPr>
              <a:t> با </a:t>
            </a:r>
            <a:r>
              <a:rPr lang="fa-IR" sz="2400" i="0" u="none" strike="noStrike" kern="100" baseline="0" dirty="0" err="1">
                <a:cs typeface="B Nazanin" panose="00000400000000000000" pitchFamily="2" charset="-78"/>
              </a:rPr>
              <a:t>آسيب</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هيپوكسيك</a:t>
            </a:r>
            <a:r>
              <a:rPr lang="fa-IR" sz="2400" i="0" u="none" strike="noStrike" kern="100" baseline="0" dirty="0">
                <a:cs typeface="B Nazanin" panose="00000400000000000000" pitchFamily="2" charset="-78"/>
              </a:rPr>
              <a:t> - </a:t>
            </a:r>
            <a:r>
              <a:rPr lang="fa-IR" sz="2400" i="0" u="none" strike="noStrike" kern="100" baseline="0" dirty="0" err="1">
                <a:cs typeface="B Nazanin" panose="00000400000000000000" pitchFamily="2" charset="-78"/>
              </a:rPr>
              <a:t>ايسكميك</a:t>
            </a:r>
            <a:r>
              <a:rPr lang="fa-IR" sz="2400" i="0" u="none" strike="noStrike" kern="100" baseline="0" dirty="0">
                <a:cs typeface="B Nazanin" panose="00000400000000000000" pitchFamily="2" charset="-78"/>
              </a:rPr>
              <a:t> سازگار است.</a:t>
            </a:r>
          </a:p>
          <a:p>
            <a:pPr marR="0" lvl="0" rtl="1"/>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معاينه</a:t>
            </a:r>
            <a:r>
              <a:rPr lang="fa-IR" sz="2400" i="0" u="none" strike="noStrike" kern="100" baseline="0" dirty="0">
                <a:cs typeface="B Nazanin" panose="00000400000000000000" pitchFamily="2" charset="-78"/>
              </a:rPr>
              <a:t> </a:t>
            </a:r>
            <a:r>
              <a:rPr lang="fa-IR" sz="2400" i="0" u="none" strike="noStrike" kern="100" baseline="0" dirty="0">
                <a:solidFill>
                  <a:srgbClr val="FF0000"/>
                </a:solidFill>
                <a:cs typeface="B Nazanin" panose="00000400000000000000" pitchFamily="2" charset="-78"/>
              </a:rPr>
              <a:t>توسط دو متخصص </a:t>
            </a:r>
            <a:r>
              <a:rPr lang="fa-IR" sz="2400" i="0" u="none" strike="noStrike" kern="100" baseline="0" dirty="0">
                <a:cs typeface="B Nazanin" panose="00000400000000000000" pitchFamily="2" charset="-78"/>
              </a:rPr>
              <a:t>مستقل در دو نوبت جداگانه، </a:t>
            </a:r>
            <a:r>
              <a:rPr lang="fa-IR" sz="2400" i="0" u="none" strike="noStrike" kern="100" baseline="0" dirty="0" err="1">
                <a:solidFill>
                  <a:srgbClr val="FF0000"/>
                </a:solidFill>
                <a:cs typeface="B Compset" panose="00000400000000000000" pitchFamily="2" charset="-78"/>
              </a:rPr>
              <a:t>تشخيص</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باليني</a:t>
            </a:r>
            <a:r>
              <a:rPr lang="fa-IR" sz="2400" i="0" u="none" strike="noStrike" kern="100" baseline="0" dirty="0">
                <a:solidFill>
                  <a:srgbClr val="FF0000"/>
                </a:solidFill>
                <a:cs typeface="B Compset" panose="00000400000000000000" pitchFamily="2" charset="-78"/>
              </a:rPr>
              <a:t> مرگ </a:t>
            </a:r>
            <a:r>
              <a:rPr lang="fa-IR" sz="2400" i="0" u="none" strike="noStrike" kern="100" baseline="0" dirty="0" err="1">
                <a:solidFill>
                  <a:srgbClr val="FF0000"/>
                </a:solidFill>
                <a:cs typeface="B Compset" panose="00000400000000000000" pitchFamily="2" charset="-78"/>
              </a:rPr>
              <a:t>مغزي</a:t>
            </a:r>
            <a:r>
              <a:rPr lang="fa-IR" sz="2400" i="0" u="none" strike="noStrike" kern="100" baseline="0" dirty="0">
                <a:solidFill>
                  <a:srgbClr val="FF0000"/>
                </a:solidFill>
                <a:cs typeface="B Nazanin" panose="00000400000000000000" pitchFamily="2" charset="-78"/>
              </a:rPr>
              <a:t> </a:t>
            </a:r>
            <a:r>
              <a:rPr lang="fa-IR" sz="2400" i="0" u="none" strike="noStrike" kern="100" baseline="0" dirty="0">
                <a:cs typeface="B Nazanin" panose="00000400000000000000" pitchFamily="2" charset="-78"/>
              </a:rPr>
              <a:t>را تأييد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كند</a:t>
            </a:r>
            <a:r>
              <a:rPr lang="fa-IR" sz="2400" i="0" u="none" strike="noStrike" kern="100" baseline="0" dirty="0">
                <a:cs typeface="B Nazanin" panose="00000400000000000000" pitchFamily="2" charset="-78"/>
              </a:rPr>
              <a:t>.</a:t>
            </a:r>
          </a:p>
          <a:p>
            <a:pPr marR="0" lvl="0" rtl="1"/>
            <a:r>
              <a:rPr lang="fa-IR" sz="2400" i="0" u="none" strike="noStrike" kern="100" baseline="0" dirty="0">
                <a:cs typeface="B Nazanin" panose="00000400000000000000" pitchFamily="2" charset="-78"/>
              </a:rPr>
              <a:t>در </a:t>
            </a:r>
            <a:r>
              <a:rPr lang="fa-IR" sz="2400" i="0" u="none" strike="noStrike" kern="100" baseline="0" dirty="0" err="1">
                <a:cs typeface="B Nazanin" panose="00000400000000000000" pitchFamily="2" charset="-78"/>
              </a:rPr>
              <a:t>چندين</a:t>
            </a:r>
            <a:r>
              <a:rPr lang="fa-IR" sz="2400" i="0" u="none" strike="noStrike" kern="100" baseline="0" dirty="0">
                <a:cs typeface="B Nazanin" panose="00000400000000000000" pitchFamily="2" charset="-78"/>
              </a:rPr>
              <a:t> نوبت با خانواده در مورد </a:t>
            </a:r>
            <a:r>
              <a:rPr lang="fa-IR" sz="2400" i="0" u="none" strike="noStrike" kern="100" baseline="0" dirty="0" err="1">
                <a:solidFill>
                  <a:srgbClr val="FF0000"/>
                </a:solidFill>
                <a:cs typeface="B Nazanin" panose="00000400000000000000" pitchFamily="2" charset="-78"/>
              </a:rPr>
              <a:t>تشخيص</a:t>
            </a:r>
            <a:r>
              <a:rPr lang="fa-IR" sz="2400" i="0" u="none" strike="noStrike" kern="100" baseline="0" dirty="0">
                <a:solidFill>
                  <a:srgbClr val="FF0000"/>
                </a:solidFill>
                <a:cs typeface="B Nazanin" panose="00000400000000000000" pitchFamily="2" charset="-78"/>
              </a:rPr>
              <a:t> مرگ </a:t>
            </a:r>
            <a:r>
              <a:rPr lang="fa-IR" sz="2400" i="0" u="none" strike="noStrike" kern="100" baseline="0" dirty="0" err="1">
                <a:solidFill>
                  <a:srgbClr val="FF0000"/>
                </a:solidFill>
                <a:cs typeface="B Nazanin" panose="00000400000000000000" pitchFamily="2" charset="-78"/>
              </a:rPr>
              <a:t>مغزي</a:t>
            </a:r>
            <a:r>
              <a:rPr lang="fa-IR" sz="2400" i="0" u="none" strike="noStrike" kern="100" baseline="0" dirty="0">
                <a:solidFill>
                  <a:srgbClr val="FF0000"/>
                </a:solidFill>
                <a:cs typeface="B Nazanin" panose="00000400000000000000" pitchFamily="2" charset="-78"/>
              </a:rPr>
              <a:t> و </a:t>
            </a:r>
            <a:r>
              <a:rPr lang="fa-IR" sz="2400" i="0" u="none" strike="noStrike" kern="100" baseline="0" dirty="0" err="1">
                <a:solidFill>
                  <a:srgbClr val="FF0000"/>
                </a:solidFill>
                <a:cs typeface="B Compset" panose="00000400000000000000" pitchFamily="2" charset="-78"/>
              </a:rPr>
              <a:t>رضايت</a:t>
            </a:r>
            <a:r>
              <a:rPr lang="fa-IR" sz="2400" i="0" u="none" strike="noStrike" kern="100" baseline="0" dirty="0">
                <a:solidFill>
                  <a:srgbClr val="FF0000"/>
                </a:solidFill>
                <a:cs typeface="B Compset" panose="00000400000000000000" pitchFamily="2" charset="-78"/>
              </a:rPr>
              <a:t> به </a:t>
            </a:r>
            <a:r>
              <a:rPr lang="fa-IR" sz="2400" i="0" u="none" strike="noStrike" kern="100" baseline="0" dirty="0" err="1">
                <a:solidFill>
                  <a:srgbClr val="FF0000"/>
                </a:solidFill>
                <a:cs typeface="B Compset" panose="00000400000000000000" pitchFamily="2" charset="-78"/>
              </a:rPr>
              <a:t>اهداي</a:t>
            </a:r>
            <a:r>
              <a:rPr lang="fa-IR" sz="2400" i="0" u="none" strike="noStrike" kern="100" baseline="0" dirty="0">
                <a:solidFill>
                  <a:srgbClr val="FF0000"/>
                </a:solidFill>
                <a:cs typeface="B Compset" panose="00000400000000000000" pitchFamily="2" charset="-78"/>
              </a:rPr>
              <a:t> عضو </a:t>
            </a:r>
            <a:r>
              <a:rPr lang="fa-IR" sz="2400" i="0" u="none" strike="noStrike" kern="100" baseline="0" dirty="0">
                <a:cs typeface="B Compset" panose="00000400000000000000" pitchFamily="2" charset="-78"/>
              </a:rPr>
              <a:t>مشاوره</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شود.</a:t>
            </a:r>
          </a:p>
          <a:p>
            <a:pPr lvl="1"/>
            <a:r>
              <a:rPr lang="fa-IR" sz="2400" i="0" u="none" strike="noStrike" kern="100" baseline="0" dirty="0">
                <a:cs typeface="B Nazanin" panose="00000400000000000000" pitchFamily="2" charset="-78"/>
              </a:rPr>
              <a:t>هفت </a:t>
            </a:r>
            <a:r>
              <a:rPr lang="fa-IR" sz="2400" i="0" u="none" strike="noStrike" kern="100" baseline="0" dirty="0" err="1">
                <a:cs typeface="B Nazanin" panose="00000400000000000000" pitchFamily="2" charset="-78"/>
              </a:rPr>
              <a:t>بيمار</a:t>
            </a:r>
            <a:r>
              <a:rPr lang="fa-IR" sz="2400" i="0" u="none" strike="noStrike" kern="100" baseline="0" dirty="0">
                <a:cs typeface="B Nazanin" panose="00000400000000000000" pitchFamily="2" charset="-78"/>
              </a:rPr>
              <a:t> از پيوند </a:t>
            </a:r>
            <a:r>
              <a:rPr lang="fa-IR" sz="2400" i="0" u="none" strike="noStrike" kern="100" baseline="0" dirty="0" err="1">
                <a:cs typeface="B Nazanin" panose="00000400000000000000" pitchFamily="2" charset="-78"/>
              </a:rPr>
              <a:t>اعضاي</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اين</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كودك</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منتفع</a:t>
            </a:r>
            <a:r>
              <a:rPr lang="fa-IR" sz="2400" i="0" u="none" strike="noStrike" kern="100" baseline="0" dirty="0">
                <a:cs typeface="B Nazanin" panose="00000400000000000000" pitchFamily="2" charset="-78"/>
              </a:rPr>
              <a:t> </a:t>
            </a:r>
            <a:r>
              <a:rPr lang="fa-IR" sz="2400" i="0" u="none" strike="noStrike" kern="100" baseline="0" dirty="0" err="1">
                <a:cs typeface="B Nazanin" panose="00000400000000000000" pitchFamily="2" charset="-78"/>
              </a:rPr>
              <a:t>مي</a:t>
            </a:r>
            <a:r>
              <a:rPr lang="fa-IR" sz="2400" i="0" u="none" strike="noStrike" kern="100" baseline="0" dirty="0">
                <a:cs typeface="B Nazanin" panose="00000400000000000000" pitchFamily="2" charset="-78"/>
              </a:rPr>
              <a:t> شوند.</a:t>
            </a:r>
            <a:endParaRPr lang="en-US" sz="240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B98EB3E2-E3E7-9EB3-1DF5-4DF0D7F61CD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6141299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EFF3F-2040-0A0D-BA4D-83B7BB3A1EF0}"/>
              </a:ext>
            </a:extLst>
          </p:cNvPr>
          <p:cNvSpPr>
            <a:spLocks noGrp="1"/>
          </p:cNvSpPr>
          <p:nvPr>
            <p:ph type="title"/>
          </p:nvPr>
        </p:nvSpPr>
        <p:spPr>
          <a:xfrm>
            <a:off x="838200" y="365125"/>
            <a:ext cx="10515600" cy="6081395"/>
          </a:xfrm>
        </p:spPr>
        <p:txBody>
          <a:bodyPr/>
          <a:lstStyle/>
          <a:p>
            <a:pPr marR="0" rtl="1"/>
            <a:r>
              <a:rPr lang="fa-IR" b="0" i="0" u="none" strike="noStrike" kern="100" baseline="0" dirty="0">
                <a:solidFill>
                  <a:srgbClr val="7030A0"/>
                </a:solidFill>
                <a:cs typeface="B Titr" panose="00000700000000000000" pitchFamily="2" charset="-78"/>
              </a:rPr>
              <a:t>بخش ششم</a:t>
            </a: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قوانین اهدای عضو در ایران</a:t>
            </a:r>
            <a:endParaRPr lang="en-US" b="0" i="0" u="none" strike="noStrike" kern="100" baseline="0" dirty="0">
              <a:solidFill>
                <a:srgbClr val="7030A0"/>
              </a:solidFill>
              <a:cs typeface="B Titr" panose="00000700000000000000" pitchFamily="2" charset="-78"/>
            </a:endParaRPr>
          </a:p>
        </p:txBody>
      </p:sp>
      <p:sp>
        <p:nvSpPr>
          <p:cNvPr id="4" name="Footer Placeholder 3">
            <a:extLst>
              <a:ext uri="{FF2B5EF4-FFF2-40B4-BE49-F238E27FC236}">
                <a16:creationId xmlns:a16="http://schemas.microsoft.com/office/drawing/2014/main" id="{668CABAD-96CB-7EFC-BB95-7B522D55374F}"/>
              </a:ext>
            </a:extLst>
          </p:cNvPr>
          <p:cNvSpPr>
            <a:spLocks noGrp="1"/>
          </p:cNvSpPr>
          <p:nvPr>
            <p:ph type="ftr" sz="quarter" idx="11"/>
          </p:nvPr>
        </p:nvSpPr>
        <p:spPr/>
        <p:txBody>
          <a:bodyPr/>
          <a:lstStyle/>
          <a:p>
            <a:r>
              <a:rPr lang="fa-IR"/>
              <a:t>دانشگاه علوم پزشکی همدان</a:t>
            </a:r>
          </a:p>
        </p:txBody>
      </p:sp>
      <p:pic>
        <p:nvPicPr>
          <p:cNvPr id="5" name="Picture 4">
            <a:extLst>
              <a:ext uri="{FF2B5EF4-FFF2-40B4-BE49-F238E27FC236}">
                <a16:creationId xmlns:a16="http://schemas.microsoft.com/office/drawing/2014/main" id="{70B96655-015C-181F-BC00-D097EC62785E}"/>
              </a:ext>
            </a:extLst>
          </p:cNvPr>
          <p:cNvPicPr>
            <a:picLocks noChangeAspect="1"/>
          </p:cNvPicPr>
          <p:nvPr/>
        </p:nvPicPr>
        <p:blipFill>
          <a:blip r:embed="rId2"/>
          <a:stretch>
            <a:fillRect/>
          </a:stretch>
        </p:blipFill>
        <p:spPr>
          <a:xfrm>
            <a:off x="5108362" y="694858"/>
            <a:ext cx="1975275" cy="1975275"/>
          </a:xfrm>
          <a:prstGeom prst="rect">
            <a:avLst/>
          </a:prstGeom>
        </p:spPr>
      </p:pic>
    </p:spTree>
    <p:extLst>
      <p:ext uri="{BB962C8B-B14F-4D97-AF65-F5344CB8AC3E}">
        <p14:creationId xmlns:p14="http://schemas.microsoft.com/office/powerpoint/2010/main" val="395212961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E9DC-2547-2E16-124E-8558D0858655}"/>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قوانین اهدای عضو در ایران</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BCA37E8E-2B8E-E888-8FAA-08DAD338BBC0}"/>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قانون پیوند اعضا در مجلس شورای اسلامی در تاریخ 17/1/1379 به تصویب رسید.</a:t>
            </a:r>
          </a:p>
          <a:p>
            <a:pPr marR="0" lvl="0" rtl="1"/>
            <a:r>
              <a:rPr lang="fa-IR" sz="2800" b="0" i="0" u="none" strike="noStrike" kern="100" baseline="0" dirty="0" err="1">
                <a:cs typeface="B Nazanin" panose="00000400000000000000" pitchFamily="2" charset="-78"/>
              </a:rPr>
              <a:t>آئین‌نامه</a:t>
            </a:r>
            <a:r>
              <a:rPr lang="fa-IR" sz="2800" b="0" i="0" u="none" strike="noStrike" kern="100" baseline="0" dirty="0">
                <a:cs typeface="B Nazanin" panose="00000400000000000000" pitchFamily="2" charset="-78"/>
              </a:rPr>
              <a:t> اجرایی این قانون در جلسه مورخ 25/2/1381هیأت محترم وزیران به تصویب رسید</a:t>
            </a:r>
          </a:p>
          <a:p>
            <a:pPr marR="0" lvl="0" rtl="1"/>
            <a:r>
              <a:rPr lang="fa-IR" sz="2800" b="0" i="0" u="none" strike="noStrike" kern="100" baseline="0" dirty="0">
                <a:cs typeface="B Nazanin" panose="00000400000000000000" pitchFamily="2" charset="-78"/>
              </a:rPr>
              <a:t>در جلسه 10/7/1381 این هیأت اصلاح شد</a:t>
            </a:r>
            <a:r>
              <a:rPr lang="en-US" sz="2800"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3F64E228-3984-6BB0-483F-7F332C62B45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60567449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C9DC-2166-5B93-B62D-8C277A43F457}"/>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قانون پیوند اعضای بیماران فوت شده یا بیمارانی که مرگ مغزی آنان مسلم است.</a:t>
            </a:r>
          </a:p>
        </p:txBody>
      </p:sp>
      <p:sp>
        <p:nvSpPr>
          <p:cNvPr id="3" name="Text Placeholder 2">
            <a:extLst>
              <a:ext uri="{FF2B5EF4-FFF2-40B4-BE49-F238E27FC236}">
                <a16:creationId xmlns:a16="http://schemas.microsoft.com/office/drawing/2014/main" id="{A6588590-3407-6096-18D7-D6FDCEE02B12}"/>
              </a:ext>
            </a:extLst>
          </p:cNvPr>
          <p:cNvSpPr>
            <a:spLocks noGrp="1"/>
          </p:cNvSpPr>
          <p:nvPr>
            <p:ph type="body" idx="1"/>
          </p:nvPr>
        </p:nvSpPr>
        <p:spPr/>
        <p:txBody>
          <a:bodyPr/>
          <a:lstStyle/>
          <a:p>
            <a:pPr marR="0" lvl="0" rtl="1"/>
            <a:endParaRPr lang="fa-IR" b="1" i="0" u="none" strike="noStrike" kern="100" baseline="0" dirty="0">
              <a:cs typeface="B Nazanin" panose="00000400000000000000" pitchFamily="2" charset="-78"/>
            </a:endParaRPr>
          </a:p>
          <a:p>
            <a:pPr marR="0" lvl="0" rtl="1"/>
            <a:r>
              <a:rPr lang="fa-IR" sz="2400" b="1" i="0" u="none" strike="noStrike" kern="100" baseline="0" dirty="0">
                <a:cs typeface="B Nazanin" panose="00000400000000000000" pitchFamily="2" charset="-78"/>
              </a:rPr>
              <a:t>ماده واحده</a:t>
            </a:r>
            <a:r>
              <a:rPr lang="en-US" sz="2400" b="1" i="0" u="none" strike="noStrike" kern="100" baseline="0" dirty="0">
                <a:cs typeface="B Nazanin" panose="00000400000000000000" pitchFamily="2" charset="-78"/>
              </a:rPr>
              <a:t>:</a:t>
            </a:r>
            <a:r>
              <a:rPr lang="en-US" sz="2400" b="0" i="0" u="none" strike="noStrike" kern="100" baseline="0" dirty="0">
                <a:cs typeface="B Nazanin" panose="00000400000000000000" pitchFamily="2" charset="-78"/>
              </a:rPr>
              <a:t> </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بیمارستان‌های</a:t>
            </a:r>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مجهز</a:t>
            </a:r>
            <a:r>
              <a:rPr lang="fa-IR" sz="2400" b="0" i="0" u="none" strike="noStrike" kern="100" baseline="0" dirty="0">
                <a:cs typeface="B Nazanin" panose="00000400000000000000" pitchFamily="2" charset="-78"/>
              </a:rPr>
              <a:t> برای پیوند اعضاء، پس از کسب </a:t>
            </a:r>
            <a:r>
              <a:rPr lang="fa-IR" sz="2400" b="0" i="0" u="none" strike="noStrike" kern="100" baseline="0" dirty="0">
                <a:solidFill>
                  <a:srgbClr val="FF0000"/>
                </a:solidFill>
                <a:cs typeface="B Nazanin" panose="00000400000000000000" pitchFamily="2" charset="-78"/>
              </a:rPr>
              <a:t>اجازه کتبی </a:t>
            </a:r>
            <a:r>
              <a:rPr lang="fa-IR" sz="2400" b="0" i="0" u="none" strike="noStrike" kern="100" baseline="0" dirty="0">
                <a:cs typeface="B Nazanin" panose="00000400000000000000" pitchFamily="2" charset="-78"/>
              </a:rPr>
              <a:t>از وزارت بهداشت، درمان و آموزش پزشکی، </a:t>
            </a:r>
            <a:r>
              <a:rPr lang="fa-IR" sz="2400" b="0" i="0" u="none" strike="noStrike" kern="100" baseline="0" dirty="0" err="1">
                <a:cs typeface="B Nazanin" panose="00000400000000000000" pitchFamily="2" charset="-78"/>
              </a:rPr>
              <a:t>می‌توانند</a:t>
            </a:r>
            <a:r>
              <a:rPr lang="fa-IR" sz="2400" b="0" i="0" u="none" strike="noStrike" kern="100" baseline="0" dirty="0">
                <a:cs typeface="B Nazanin" panose="00000400000000000000" pitchFamily="2" charset="-78"/>
              </a:rPr>
              <a:t> از اعضای سالم بیماران </a:t>
            </a:r>
            <a:r>
              <a:rPr lang="fa-IR" sz="2400" b="0" i="0" u="none" strike="noStrike" kern="100" baseline="0" dirty="0">
                <a:solidFill>
                  <a:srgbClr val="FF0000"/>
                </a:solidFill>
                <a:cs typeface="B Nazanin" panose="00000400000000000000" pitchFamily="2" charset="-78"/>
              </a:rPr>
              <a:t>فوت شده </a:t>
            </a:r>
            <a:r>
              <a:rPr lang="fa-IR" sz="2400" b="0" i="0" u="none" strike="noStrike" kern="100" baseline="0" dirty="0">
                <a:cs typeface="B Nazanin" panose="00000400000000000000" pitchFamily="2" charset="-78"/>
              </a:rPr>
              <a:t>یا بیمارانی که </a:t>
            </a:r>
            <a:r>
              <a:rPr lang="fa-IR" sz="2400" b="0" i="0" u="none" strike="noStrike" kern="100" baseline="0" dirty="0">
                <a:solidFill>
                  <a:srgbClr val="FF0000"/>
                </a:solidFill>
                <a:cs typeface="B Nazanin" panose="00000400000000000000" pitchFamily="2" charset="-78"/>
              </a:rPr>
              <a:t>مرگ مغزی </a:t>
            </a:r>
            <a:r>
              <a:rPr lang="fa-IR" sz="2400" b="0" i="0" u="none" strike="noStrike" kern="100" baseline="0" dirty="0">
                <a:cs typeface="B Nazanin" panose="00000400000000000000" pitchFamily="2" charset="-78"/>
              </a:rPr>
              <a:t>آنان </a:t>
            </a:r>
            <a:r>
              <a:rPr lang="fa-IR" sz="2400" b="0" i="0" u="none" strike="noStrike" kern="100" baseline="0" dirty="0" err="1">
                <a:cs typeface="B Nazanin" panose="00000400000000000000" pitchFamily="2" charset="-78"/>
              </a:rPr>
              <a:t>برطبق</a:t>
            </a:r>
            <a:r>
              <a:rPr lang="fa-IR" sz="2400" b="0" i="0" u="none" strike="noStrike" kern="100" baseline="0" dirty="0">
                <a:cs typeface="B Nazanin" panose="00000400000000000000" pitchFamily="2" charset="-78"/>
              </a:rPr>
              <a:t> نظر کارشناسان </a:t>
            </a:r>
            <a:r>
              <a:rPr lang="fa-IR" sz="2400" b="0" i="0" u="none" strike="noStrike" kern="100" baseline="0" dirty="0" err="1">
                <a:cs typeface="B Nazanin" panose="00000400000000000000" pitchFamily="2" charset="-78"/>
              </a:rPr>
              <a:t>خُبره</a:t>
            </a:r>
            <a:r>
              <a:rPr lang="fa-IR" sz="2400" b="0" i="0" u="none" strike="noStrike" kern="100" baseline="0" dirty="0">
                <a:cs typeface="B Nazanin" panose="00000400000000000000" pitchFamily="2" charset="-78"/>
              </a:rPr>
              <a:t> مسلم باشد، </a:t>
            </a:r>
            <a:r>
              <a:rPr lang="fa-IR" sz="2400" b="0" i="0" u="none" strike="noStrike" kern="100" baseline="0" dirty="0">
                <a:solidFill>
                  <a:srgbClr val="FF0000"/>
                </a:solidFill>
                <a:cs typeface="B Nazanin" panose="00000400000000000000" pitchFamily="2" charset="-78"/>
              </a:rPr>
              <a:t>به شرط </a:t>
            </a:r>
            <a:r>
              <a:rPr lang="fa-IR" sz="2400" b="0" i="0" u="none" strike="noStrike" kern="100" baseline="0" dirty="0" err="1">
                <a:solidFill>
                  <a:srgbClr val="FF0000"/>
                </a:solidFill>
                <a:cs typeface="B Nazanin" panose="00000400000000000000" pitchFamily="2" charset="-78"/>
              </a:rPr>
              <a:t>وصیت</a:t>
            </a:r>
            <a:r>
              <a:rPr lang="fa-IR" sz="2400" b="0" i="0" u="none" strike="noStrike" kern="100" baseline="0" dirty="0">
                <a:solidFill>
                  <a:srgbClr val="FF0000"/>
                </a:solidFill>
                <a:cs typeface="B Nazanin" panose="00000400000000000000" pitchFamily="2" charset="-78"/>
              </a:rPr>
              <a:t> بیمار یا موافقت ولی </a:t>
            </a:r>
            <a:r>
              <a:rPr lang="fa-IR" sz="2400" b="0" i="0" u="none" strike="noStrike" kern="100" baseline="0" dirty="0" err="1">
                <a:solidFill>
                  <a:srgbClr val="FF0000"/>
                </a:solidFill>
                <a:cs typeface="B Nazanin" panose="00000400000000000000" pitchFamily="2" charset="-78"/>
              </a:rPr>
              <a:t>میّت</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جهت پیوند ‌به بیمارانی که ادامه حیاتشان به پیوند عضو یا اعضای فوق بستگی دارد استفاده نمایند</a:t>
            </a:r>
            <a:r>
              <a:rPr lang="en-US" sz="2400" b="0" i="0" u="none" strike="noStrike" kern="100" baseline="0" dirty="0">
                <a:cs typeface="B Nazanin" panose="00000400000000000000" pitchFamily="2" charset="-78"/>
              </a:rPr>
              <a:t>.</a:t>
            </a:r>
          </a:p>
          <a:p>
            <a:pPr marR="0" lvl="0" rtl="1"/>
            <a:r>
              <a:rPr lang="fa-IR" sz="2400" b="1" i="0" u="none" strike="noStrike" kern="100" baseline="0" dirty="0">
                <a:cs typeface="B Nazanin" panose="00000400000000000000" pitchFamily="2" charset="-78"/>
              </a:rPr>
              <a:t>دارای 3 تبصره</a:t>
            </a:r>
          </a:p>
          <a:p>
            <a:pPr marR="0" lvl="0" rtl="1"/>
            <a:r>
              <a:rPr lang="fa-IR" sz="2400" b="0" i="0" u="none" strike="noStrike" baseline="0" dirty="0">
                <a:cs typeface="B Nazanin" panose="00000400000000000000" pitchFamily="2" charset="-78"/>
              </a:rPr>
              <a:t> </a:t>
            </a:r>
            <a:r>
              <a:rPr lang="fa-IR" sz="2400" b="1" i="0" u="none" strike="noStrike" kern="100" baseline="0" dirty="0">
                <a:cs typeface="B Nazanin" panose="00000400000000000000" pitchFamily="2" charset="-78"/>
              </a:rPr>
              <a:t>‌</a:t>
            </a:r>
            <a:r>
              <a:rPr lang="fa-IR" sz="2400" b="1" i="0" u="none" strike="noStrike" kern="100" baseline="0" dirty="0" err="1">
                <a:cs typeface="B Nazanin" panose="00000400000000000000" pitchFamily="2" charset="-78"/>
              </a:rPr>
              <a:t>آیین‌نامه</a:t>
            </a:r>
            <a:r>
              <a:rPr lang="fa-IR" sz="2400" b="1" i="0" u="none" strike="noStrike" kern="100" baseline="0" dirty="0">
                <a:cs typeface="B Nazanin" panose="00000400000000000000" pitchFamily="2" charset="-78"/>
              </a:rPr>
              <a:t> اجرائی</a:t>
            </a:r>
            <a:r>
              <a:rPr lang="fa-IR" sz="2400" b="0" i="0" u="none" strike="noStrike" kern="100" baseline="0" dirty="0">
                <a:cs typeface="B Nazanin" panose="00000400000000000000" pitchFamily="2" charset="-78"/>
              </a:rPr>
              <a:t> این قانون به وسیله </a:t>
            </a:r>
            <a:r>
              <a:rPr lang="fa-IR" sz="2400" b="1" i="0" u="none" strike="noStrike" kern="100" baseline="0" dirty="0">
                <a:solidFill>
                  <a:srgbClr val="FF0000"/>
                </a:solidFill>
                <a:cs typeface="B Compset" panose="00000400000000000000" pitchFamily="2" charset="-78"/>
              </a:rPr>
              <a:t>وزارت بهداشت</a:t>
            </a:r>
            <a:r>
              <a:rPr lang="fa-IR" sz="2400" b="0" i="0" u="none" strike="noStrike" kern="100" baseline="0" dirty="0">
                <a:cs typeface="B Nazanin" panose="00000400000000000000" pitchFamily="2" charset="-78"/>
              </a:rPr>
              <a:t>، درمان و آموزش پزشکی و نماینده </a:t>
            </a:r>
            <a:r>
              <a:rPr lang="fa-IR" sz="2400" b="1" i="0" u="none" strike="noStrike" kern="100" baseline="0" dirty="0">
                <a:solidFill>
                  <a:srgbClr val="FF0000"/>
                </a:solidFill>
                <a:cs typeface="B Compset" panose="00000400000000000000" pitchFamily="2" charset="-78"/>
              </a:rPr>
              <a:t>قوه قضائیه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با هماهنگی سازمان </a:t>
            </a:r>
            <a:r>
              <a:rPr lang="fa-IR" sz="2400" b="1" i="0" u="none" strike="noStrike" kern="100" baseline="0" dirty="0">
                <a:solidFill>
                  <a:srgbClr val="FF0000"/>
                </a:solidFill>
                <a:cs typeface="B Compset" panose="00000400000000000000" pitchFamily="2" charset="-78"/>
              </a:rPr>
              <a:t>نظام پزشکی</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جمهوری اسلامی ایران و </a:t>
            </a:r>
            <a:r>
              <a:rPr lang="fa-IR" sz="2400" b="1" i="0" u="none" strike="noStrike" kern="100" baseline="0" dirty="0">
                <a:solidFill>
                  <a:srgbClr val="FF0000"/>
                </a:solidFill>
                <a:cs typeface="B Compset" panose="00000400000000000000" pitchFamily="2" charset="-78"/>
              </a:rPr>
              <a:t>بنیاد امور </a:t>
            </a:r>
            <a:r>
              <a:rPr lang="fa-IR" sz="2400" b="1" i="0" u="none" strike="noStrike" kern="100" baseline="0" dirty="0" err="1">
                <a:solidFill>
                  <a:srgbClr val="FF0000"/>
                </a:solidFill>
                <a:cs typeface="B Compset" panose="00000400000000000000" pitchFamily="2" charset="-78"/>
              </a:rPr>
              <a:t>بیماری‌های</a:t>
            </a:r>
            <a:r>
              <a:rPr lang="fa-IR" sz="2400" b="1" i="0" u="none" strike="noStrike" kern="100" baseline="0" dirty="0">
                <a:solidFill>
                  <a:srgbClr val="FF0000"/>
                </a:solidFill>
                <a:cs typeface="B Compset" panose="00000400000000000000" pitchFamily="2" charset="-78"/>
              </a:rPr>
              <a:t> خاص</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ظرف سه ماه از تاریخ ابلاغ این قانون تهیه و به تصویب هیأت وزیران خواهد رسید</a:t>
            </a:r>
            <a:r>
              <a:rPr lang="en-US" sz="2400" b="0" i="0" u="none" strike="noStrike" kern="100" baseline="0" dirty="0">
                <a:solidFill>
                  <a:srgbClr val="515D7A"/>
                </a:solidFill>
                <a:latin typeface="Times New Roman" panose="02020603050405020304" pitchFamily="18" charset="0"/>
                <a:cs typeface="B Nazanin" panose="00000400000000000000" pitchFamily="2" charset="-78"/>
              </a:rPr>
              <a:t>.</a:t>
            </a:r>
            <a:endParaRPr lang="fa-IR" sz="2400" b="0" i="0" u="none" strike="noStrike" kern="100" baseline="0" dirty="0">
              <a:solidFill>
                <a:srgbClr val="515D7A"/>
              </a:solidFill>
              <a:latin typeface="Times New Roman" panose="02020603050405020304" pitchFamily="18" charset="0"/>
              <a:cs typeface="B Nazanin" panose="00000400000000000000" pitchFamily="2" charset="-78"/>
            </a:endParaRPr>
          </a:p>
        </p:txBody>
      </p:sp>
      <p:sp>
        <p:nvSpPr>
          <p:cNvPr id="4" name="Footer Placeholder 3">
            <a:extLst>
              <a:ext uri="{FF2B5EF4-FFF2-40B4-BE49-F238E27FC236}">
                <a16:creationId xmlns:a16="http://schemas.microsoft.com/office/drawing/2014/main" id="{20BE5477-C999-D2E0-E4C4-A6665263B2C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6223042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91D8E-2E7A-7418-C22B-A175C825E830}"/>
              </a:ext>
            </a:extLst>
          </p:cNvPr>
          <p:cNvSpPr>
            <a:spLocks noGrp="1"/>
          </p:cNvSpPr>
          <p:nvPr>
            <p:ph type="title"/>
          </p:nvPr>
        </p:nvSpPr>
        <p:spPr/>
        <p:txBody>
          <a:bodyPr/>
          <a:lstStyle/>
          <a:p>
            <a:pPr marR="0" rtl="1"/>
            <a:r>
              <a:rPr lang="fa-IR" b="0" i="0" u="none" strike="noStrike" kern="100" baseline="0" dirty="0" err="1">
                <a:solidFill>
                  <a:srgbClr val="7030A0"/>
                </a:solidFill>
                <a:cs typeface="B Titr" panose="00000700000000000000" pitchFamily="2" charset="-78"/>
              </a:rPr>
              <a:t>تبصرهای</a:t>
            </a:r>
            <a:r>
              <a:rPr lang="fa-IR" b="0" i="0" u="none" strike="noStrike" kern="100" baseline="0" dirty="0">
                <a:solidFill>
                  <a:srgbClr val="7030A0"/>
                </a:solidFill>
                <a:cs typeface="B Titr" panose="00000700000000000000" pitchFamily="2" charset="-78"/>
              </a:rPr>
              <a:t> ماده واحده</a:t>
            </a:r>
            <a:endParaRPr lang="en-US"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016A63E7-17DB-8172-60E2-3E6F7CF13C95}"/>
              </a:ext>
            </a:extLst>
          </p:cNvPr>
          <p:cNvSpPr>
            <a:spLocks noGrp="1"/>
          </p:cNvSpPr>
          <p:nvPr>
            <p:ph type="body" idx="1"/>
          </p:nvPr>
        </p:nvSpPr>
        <p:spPr/>
        <p:txBody>
          <a:bodyPr/>
          <a:lstStyle/>
          <a:p>
            <a:pPr marR="0" lvl="0" rtl="1"/>
            <a:r>
              <a:rPr lang="en-US" b="0" i="0" u="none" strike="noStrike" kern="100" baseline="0" dirty="0">
                <a:cs typeface="B Nazanin" panose="00000400000000000000" pitchFamily="2" charset="-78"/>
              </a:rPr>
              <a:t>‌</a:t>
            </a:r>
            <a:r>
              <a:rPr lang="fa-IR" sz="2800" b="1" i="0" u="none" strike="noStrike" kern="100" baseline="0" dirty="0">
                <a:cs typeface="B Nazanin" panose="00000400000000000000" pitchFamily="2" charset="-78"/>
              </a:rPr>
              <a:t>تبصره 1</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تشخیص مرگ مغزی </a:t>
            </a:r>
            <a:r>
              <a:rPr lang="fa-IR" sz="2800" b="0" i="0" u="none" strike="noStrike" kern="100" baseline="0" dirty="0">
                <a:cs typeface="B Nazanin" panose="00000400000000000000" pitchFamily="2" charset="-78"/>
              </a:rPr>
              <a:t>توسط </a:t>
            </a:r>
            <a:r>
              <a:rPr lang="fa-IR" sz="2800" b="1" i="0" u="none" strike="noStrike" kern="100" baseline="0" dirty="0">
                <a:solidFill>
                  <a:srgbClr val="FF0000"/>
                </a:solidFill>
                <a:cs typeface="B Compset" panose="00000400000000000000" pitchFamily="2" charset="-78"/>
              </a:rPr>
              <a:t>کارشناسان خبره</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در </a:t>
            </a:r>
            <a:r>
              <a:rPr lang="fa-IR" sz="2800" b="0" i="0" u="none" strike="noStrike" kern="100" baseline="0" dirty="0" err="1">
                <a:cs typeface="B Nazanin" panose="00000400000000000000" pitchFamily="2" charset="-78"/>
              </a:rPr>
              <a:t>بیمارستان‌های</a:t>
            </a:r>
            <a:r>
              <a:rPr lang="fa-IR" sz="2800" b="1" i="0" u="none" strike="noStrike" kern="100" baseline="0" dirty="0">
                <a:solidFill>
                  <a:srgbClr val="FF0000"/>
                </a:solidFill>
                <a:cs typeface="B Compset" panose="00000400000000000000" pitchFamily="2" charset="-78"/>
              </a:rPr>
              <a:t> مجهز</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cs typeface="B Nazanin" panose="00000400000000000000" pitchFamily="2" charset="-78"/>
              </a:rPr>
              <a:t>دانشگاه‌های</a:t>
            </a:r>
            <a:r>
              <a:rPr lang="fa-IR" sz="2800" b="0" i="0" u="none" strike="noStrike" kern="100" baseline="0" dirty="0">
                <a:cs typeface="B Nazanin" panose="00000400000000000000" pitchFamily="2" charset="-78"/>
              </a:rPr>
              <a:t> </a:t>
            </a:r>
            <a:r>
              <a:rPr lang="fa-IR" sz="2800" b="1" i="0" u="none" strike="noStrike" kern="100" baseline="0" dirty="0">
                <a:solidFill>
                  <a:srgbClr val="FF0000"/>
                </a:solidFill>
                <a:cs typeface="B Compset" panose="00000400000000000000" pitchFamily="2" charset="-78"/>
              </a:rPr>
              <a:t>دولتی</a:t>
            </a:r>
            <a:r>
              <a:rPr lang="fa-IR" sz="2800" b="0" i="0" u="none" strike="noStrike" kern="100" baseline="0" dirty="0">
                <a:cs typeface="B Nazanin" panose="00000400000000000000" pitchFamily="2" charset="-78"/>
              </a:rPr>
              <a:t> صورت </a:t>
            </a:r>
            <a:r>
              <a:rPr lang="fa-IR" sz="2800" b="0" i="0" u="none" strike="noStrike" kern="100" baseline="0" dirty="0" err="1">
                <a:cs typeface="B Nazanin" panose="00000400000000000000" pitchFamily="2" charset="-78"/>
              </a:rPr>
              <a:t>می‌گیرد</a:t>
            </a:r>
            <a:r>
              <a:rPr lang="fa-IR" sz="2800" b="0" i="0" u="none" strike="noStrike" kern="100" baseline="0" dirty="0">
                <a:cs typeface="B Nazanin" panose="00000400000000000000" pitchFamily="2" charset="-78"/>
              </a:rPr>
              <a:t>. این کارشناسان با </a:t>
            </a:r>
            <a:r>
              <a:rPr lang="fa-IR" sz="2800" b="0" i="0" u="none" strike="noStrike" kern="100" baseline="0" dirty="0">
                <a:solidFill>
                  <a:srgbClr val="FF0000"/>
                </a:solidFill>
                <a:cs typeface="B Nazanin" panose="00000400000000000000" pitchFamily="2" charset="-78"/>
              </a:rPr>
              <a:t>حکم وزیر‌ </a:t>
            </a:r>
            <a:r>
              <a:rPr lang="fa-IR" sz="2800" b="0" i="0" u="none" strike="noStrike" kern="100" baseline="0" dirty="0">
                <a:cs typeface="B Nazanin" panose="00000400000000000000" pitchFamily="2" charset="-78"/>
              </a:rPr>
              <a:t>بهداشت، درمان و آموزش پزشکی به مدت </a:t>
            </a:r>
            <a:r>
              <a:rPr lang="fa-IR" sz="2800" b="0" i="0" u="none" strike="noStrike" kern="100" baseline="0" dirty="0">
                <a:solidFill>
                  <a:srgbClr val="FF0000"/>
                </a:solidFill>
                <a:cs typeface="B Nazanin" panose="00000400000000000000" pitchFamily="2" charset="-78"/>
              </a:rPr>
              <a:t>چهار سال </a:t>
            </a:r>
            <a:r>
              <a:rPr lang="fa-IR" sz="2800" b="0" i="0" u="none" strike="noStrike" kern="100" baseline="0" dirty="0">
                <a:cs typeface="B Nazanin" panose="00000400000000000000" pitchFamily="2" charset="-78"/>
              </a:rPr>
              <a:t>منصوب </a:t>
            </a:r>
            <a:r>
              <a:rPr lang="fa-IR" sz="2800" b="0" i="0" u="none" strike="noStrike" kern="100" baseline="0" dirty="0" err="1">
                <a:cs typeface="B Nazanin" panose="00000400000000000000" pitchFamily="2" charset="-78"/>
              </a:rPr>
              <a:t>می‌شوند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a:p>
            <a:pPr marR="0" lvl="0" rtl="1"/>
            <a:endParaRPr lang="en-US" sz="2800" b="0" i="0" u="none" strike="noStrike" kern="100" baseline="0" dirty="0">
              <a:cs typeface="B Nazanin" panose="00000400000000000000" pitchFamily="2" charset="-78"/>
            </a:endParaRPr>
          </a:p>
          <a:p>
            <a:pPr marR="0" lvl="0" rtl="1"/>
            <a:r>
              <a:rPr lang="en-US" sz="2800" b="0" i="0" u="none" strike="noStrike" kern="100" baseline="0" dirty="0">
                <a:cs typeface="B Nazanin" panose="00000400000000000000" pitchFamily="2" charset="-78"/>
              </a:rPr>
              <a:t>‌</a:t>
            </a:r>
            <a:r>
              <a:rPr lang="fa-IR" sz="2800" b="1" i="0" u="none" strike="noStrike" kern="100" baseline="0" dirty="0">
                <a:cs typeface="B Nazanin" panose="00000400000000000000" pitchFamily="2" charset="-78"/>
              </a:rPr>
              <a:t>تبصره 2</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اعضای </a:t>
            </a:r>
            <a:r>
              <a:rPr lang="fa-IR" sz="2800" b="1" i="0" u="none" strike="noStrike" kern="100" baseline="0" dirty="0" err="1">
                <a:solidFill>
                  <a:srgbClr val="FF0000"/>
                </a:solidFill>
                <a:cs typeface="B Compset" panose="00000400000000000000" pitchFamily="2" charset="-78"/>
              </a:rPr>
              <a:t>تیم‌های</a:t>
            </a:r>
            <a:r>
              <a:rPr lang="fa-IR" sz="2800" b="1" i="0" u="none" strike="noStrike" kern="100" baseline="0" dirty="0">
                <a:solidFill>
                  <a:srgbClr val="FF0000"/>
                </a:solidFill>
                <a:cs typeface="B Compset" panose="00000400000000000000" pitchFamily="2" charset="-78"/>
              </a:rPr>
              <a:t> تشخیص</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مرگ مغزی نبایستی عضویت </a:t>
            </a:r>
            <a:r>
              <a:rPr lang="fa-IR" sz="2800" b="1" i="0" u="none" strike="noStrike" kern="100" baseline="0" dirty="0" err="1">
                <a:solidFill>
                  <a:srgbClr val="FF0000"/>
                </a:solidFill>
                <a:cs typeface="B Compset" panose="00000400000000000000" pitchFamily="2" charset="-78"/>
              </a:rPr>
              <a:t>تیم‌های</a:t>
            </a:r>
            <a:r>
              <a:rPr lang="fa-IR" sz="2800" b="1" i="0" u="none" strike="noStrike" kern="100" baseline="0" dirty="0">
                <a:solidFill>
                  <a:srgbClr val="FF0000"/>
                </a:solidFill>
                <a:cs typeface="B Compset" panose="00000400000000000000" pitchFamily="2" charset="-78"/>
              </a:rPr>
              <a:t> </a:t>
            </a:r>
            <a:r>
              <a:rPr lang="fa-IR" sz="2800" b="1" i="0" u="none" strike="noStrike" kern="100" baseline="0" dirty="0" err="1">
                <a:solidFill>
                  <a:srgbClr val="FF0000"/>
                </a:solidFill>
                <a:cs typeface="B Compset" panose="00000400000000000000" pitchFamily="2" charset="-78"/>
              </a:rPr>
              <a:t>پیوندکننده</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را داشته باشند</a:t>
            </a:r>
            <a:r>
              <a:rPr lang="en-US" sz="2800" b="0" i="0" u="none" strike="noStrike" kern="100" baseline="0" dirty="0">
                <a:cs typeface="B Nazanin" panose="00000400000000000000" pitchFamily="2" charset="-78"/>
              </a:rPr>
              <a:t>.</a:t>
            </a:r>
          </a:p>
          <a:p>
            <a:pPr marR="0" lvl="0" rtl="1"/>
            <a:endParaRPr lang="fa-IR" sz="2800" b="1" i="0" u="none" strike="noStrike" kern="100" baseline="0" dirty="0">
              <a:cs typeface="B Nazanin" panose="00000400000000000000" pitchFamily="2" charset="-78"/>
            </a:endParaRPr>
          </a:p>
          <a:p>
            <a:pPr marR="0" lvl="0" rtl="1"/>
            <a:r>
              <a:rPr lang="fa-IR" sz="2800" b="1" i="0" u="none" strike="noStrike" kern="100" baseline="0" dirty="0">
                <a:cs typeface="B Nazanin" panose="00000400000000000000" pitchFamily="2" charset="-78"/>
              </a:rPr>
              <a:t>‌تبصره 3</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پزشکان عضو تیم از جهت جراحات وارده بر </a:t>
            </a:r>
            <a:r>
              <a:rPr lang="fa-IR" sz="2800" b="0" i="0" u="none" strike="noStrike" kern="100" baseline="0" dirty="0" err="1">
                <a:cs typeface="B Nazanin" panose="00000400000000000000" pitchFamily="2" charset="-78"/>
              </a:rPr>
              <a:t>میت</a:t>
            </a:r>
            <a:r>
              <a:rPr lang="fa-IR" sz="2800" b="0" i="0" u="none" strike="noStrike" kern="100" baseline="0" dirty="0">
                <a:cs typeface="B Nazanin" panose="00000400000000000000" pitchFamily="2" charset="-78"/>
              </a:rPr>
              <a:t> مشمول </a:t>
            </a:r>
            <a:r>
              <a:rPr lang="fa-IR" sz="2800" b="1" i="0" u="none" strike="noStrike" kern="100" baseline="0" dirty="0" err="1">
                <a:solidFill>
                  <a:srgbClr val="FF0000"/>
                </a:solidFill>
                <a:cs typeface="B Compset" panose="00000400000000000000" pitchFamily="2" charset="-78"/>
              </a:rPr>
              <a:t>دیـه</a:t>
            </a:r>
            <a:r>
              <a:rPr lang="fa-IR" sz="2800" b="0" i="0" u="none" strike="noStrike" kern="100" baseline="0" dirty="0">
                <a:cs typeface="B Nazanin" panose="00000400000000000000" pitchFamily="2" charset="-78"/>
              </a:rPr>
              <a:t> نخواهند گردید</a:t>
            </a:r>
            <a:r>
              <a:rPr lang="en-US"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DBCC687E-C12A-47E9-C79E-958C980E13E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72359759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382B-99F2-101B-A7B5-81C61FE4E726}"/>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آیین نامه اجرایی قانون پیوند اعضای بیماران فوت شده یا بیمارانی که مرگ مغزی آنان مسلم است.</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DC095A4E-36CC-8642-CDB9-C1587265F725}"/>
              </a:ext>
            </a:extLst>
          </p:cNvPr>
          <p:cNvSpPr>
            <a:spLocks noGrp="1"/>
          </p:cNvSpPr>
          <p:nvPr>
            <p:ph type="body" idx="1"/>
          </p:nvPr>
        </p:nvSpPr>
        <p:spPr/>
        <p:txBody>
          <a:bodyPr>
            <a:normAutofit/>
          </a:bodyPr>
          <a:lstStyle/>
          <a:p>
            <a:pPr marR="0" lvl="0" rtl="1"/>
            <a:r>
              <a:rPr lang="fa-IR" sz="2800" b="1" i="0" u="none" strike="noStrike" kern="100" baseline="0" dirty="0">
                <a:cs typeface="B Nazanin" panose="00000400000000000000" pitchFamily="2" charset="-78"/>
              </a:rPr>
              <a:t>‌ماده 1</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1" i="0" u="none" strike="noStrike" kern="100" baseline="0" dirty="0">
                <a:cs typeface="B Compset" panose="00000400000000000000" pitchFamily="2" charset="-78"/>
              </a:rPr>
              <a:t> </a:t>
            </a:r>
            <a:r>
              <a:rPr lang="fa-IR" sz="2800" b="1" i="0" u="none" strike="noStrike" kern="100" baseline="0" dirty="0">
                <a:solidFill>
                  <a:srgbClr val="FF0000"/>
                </a:solidFill>
                <a:cs typeface="B Compset" panose="00000400000000000000" pitchFamily="2" charset="-78"/>
              </a:rPr>
              <a:t>مرگ مغزی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عبارت است از </a:t>
            </a:r>
            <a:r>
              <a:rPr lang="fa-IR" sz="2800" b="1" i="0" u="none" strike="noStrike" kern="100" baseline="0" dirty="0">
                <a:solidFill>
                  <a:srgbClr val="FF0000"/>
                </a:solidFill>
                <a:cs typeface="B Compset" panose="00000400000000000000" pitchFamily="2" charset="-78"/>
              </a:rPr>
              <a:t>قطع غیر قابل برگشت کلیه </a:t>
            </a:r>
            <a:r>
              <a:rPr lang="fa-IR" sz="2800" b="1" i="0" u="none" strike="noStrike" kern="100" baseline="0" dirty="0" err="1">
                <a:solidFill>
                  <a:srgbClr val="FF0000"/>
                </a:solidFill>
                <a:cs typeface="B Compset" panose="00000400000000000000" pitchFamily="2" charset="-78"/>
              </a:rPr>
              <a:t>فعالیت‌های</a:t>
            </a:r>
            <a:r>
              <a:rPr lang="fa-IR" sz="2800" b="1" i="0" u="none" strike="noStrike" kern="100" baseline="0" dirty="0">
                <a:solidFill>
                  <a:srgbClr val="FF0000"/>
                </a:solidFill>
                <a:cs typeface="B Compset" panose="00000400000000000000" pitchFamily="2" charset="-78"/>
              </a:rPr>
              <a:t> مغزی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cs typeface="B Nazanin" panose="00000400000000000000" pitchFamily="2" charset="-78"/>
              </a:rPr>
              <a:t>کورتیکال</a:t>
            </a:r>
            <a:r>
              <a:rPr lang="fa-IR" sz="2800" b="0" i="0" u="none" strike="noStrike" kern="100" baseline="0" dirty="0">
                <a:cs typeface="B Nazanin" panose="00000400000000000000" pitchFamily="2" charset="-78"/>
              </a:rPr>
              <a:t> (‌قشر مغز)، ‌ساب </a:t>
            </a:r>
            <a:r>
              <a:rPr lang="fa-IR" sz="2800" b="0" i="0" u="none" strike="noStrike" kern="100" baseline="0" dirty="0" err="1">
                <a:cs typeface="B Nazanin" panose="00000400000000000000" pitchFamily="2" charset="-78"/>
              </a:rPr>
              <a:t>کورتیکال</a:t>
            </a:r>
            <a:r>
              <a:rPr lang="fa-IR" sz="2800" b="0" i="0" u="none" strike="noStrike" kern="100" baseline="0" dirty="0">
                <a:cs typeface="B Nazanin" panose="00000400000000000000" pitchFamily="2" charset="-78"/>
              </a:rPr>
              <a:t> (لایه زیر قشر مغز) و ساقه مغزی به طور کامل</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a:p>
            <a:pPr marR="0" lvl="0" rtl="1"/>
            <a:endParaRPr lang="en-US" sz="2800" b="0" i="0" u="none" strike="noStrike" kern="100" baseline="0" dirty="0">
              <a:cs typeface="B Nazanin" panose="00000400000000000000" pitchFamily="2" charset="-78"/>
            </a:endParaRPr>
          </a:p>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‌تبصره</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a:t>
            </a:r>
            <a:r>
              <a:rPr lang="fa-IR" sz="2800" b="1" i="0" u="none" strike="noStrike" kern="100" baseline="0" dirty="0">
                <a:solidFill>
                  <a:srgbClr val="FF0000"/>
                </a:solidFill>
                <a:cs typeface="B Compset" panose="00000400000000000000" pitchFamily="2" charset="-78"/>
              </a:rPr>
              <a:t>شرایط احراز مرگ مغزی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و ضوابط و معیارهای آن </a:t>
            </a:r>
            <a:r>
              <a:rPr lang="fa-IR" sz="2800" b="1" i="0" u="none" strike="noStrike" kern="100" baseline="0" dirty="0">
                <a:solidFill>
                  <a:srgbClr val="FF0000"/>
                </a:solidFill>
                <a:cs typeface="B Compset" panose="00000400000000000000" pitchFamily="2" charset="-78"/>
              </a:rPr>
              <a:t>توسط وزیر بهداشت</a:t>
            </a:r>
            <a:r>
              <a:rPr lang="fa-IR" sz="2800" b="0" i="0" u="none" strike="noStrike" kern="100" baseline="0" dirty="0">
                <a:cs typeface="B Nazanin" panose="00000400000000000000" pitchFamily="2" charset="-78"/>
              </a:rPr>
              <a:t>، درمان و آموزش پزشکی طی دستورالعملی </a:t>
            </a:r>
            <a:r>
              <a:rPr lang="fa-IR" sz="2800" b="0" i="0" u="none" strike="noStrike" kern="100" baseline="0" dirty="0" err="1">
                <a:cs typeface="B Nazanin" panose="00000400000000000000" pitchFamily="2" charset="-78"/>
              </a:rPr>
              <a:t>درچارچوب</a:t>
            </a:r>
            <a:r>
              <a:rPr lang="fa-IR" sz="2800" b="0" i="0" u="none" strike="noStrike" kern="100" baseline="0" dirty="0">
                <a:cs typeface="B Nazanin" panose="00000400000000000000" pitchFamily="2" charset="-78"/>
              </a:rPr>
              <a:t> این </a:t>
            </a:r>
            <a:r>
              <a:rPr lang="fa-IR" sz="2800" b="0" i="0" u="none" strike="noStrike" kern="100" baseline="0" dirty="0" err="1">
                <a:cs typeface="B Nazanin" panose="00000400000000000000" pitchFamily="2" charset="-78"/>
              </a:rPr>
              <a:t>آیین‌نامه</a:t>
            </a:r>
            <a:r>
              <a:rPr lang="fa-IR" sz="2800" b="0" i="0" u="none" strike="noStrike" kern="100" baseline="0" dirty="0">
                <a:cs typeface="B Nazanin" panose="00000400000000000000" pitchFamily="2" charset="-78"/>
              </a:rPr>
              <a:t> تعیین و ابلاغ خواهد شد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2DE6A219-09AB-C2F3-A1FA-61AA0BD1570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26711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B485-95A6-BBB1-772C-26D96A9BD639}"/>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اهمیت تعیین مرگ</a:t>
            </a:r>
          </a:p>
        </p:txBody>
      </p:sp>
      <p:sp>
        <p:nvSpPr>
          <p:cNvPr id="3" name="Text Placeholder 2">
            <a:extLst>
              <a:ext uri="{FF2B5EF4-FFF2-40B4-BE49-F238E27FC236}">
                <a16:creationId xmlns:a16="http://schemas.microsoft.com/office/drawing/2014/main" id="{7DB36720-82A0-8EC6-55AE-2296BADEADEB}"/>
              </a:ext>
            </a:extLst>
          </p:cNvPr>
          <p:cNvSpPr>
            <a:spLocks noGrp="1"/>
          </p:cNvSpPr>
          <p:nvPr>
            <p:ph type="body" idx="1"/>
          </p:nvPr>
        </p:nvSpPr>
        <p:spPr/>
        <p:txBody>
          <a:bodyPr>
            <a:normAutofit/>
          </a:bodyPr>
          <a:lstStyle/>
          <a:p>
            <a:pPr marL="457200" marR="0" lvl="0" indent="-457200" rtl="1">
              <a:buFont typeface="+mj-lt"/>
              <a:buAutoNum type="arabicPeriod"/>
            </a:pPr>
            <a:r>
              <a:rPr lang="fa-IR" b="0" i="0" u="none" strike="noStrike" kern="100" baseline="0" dirty="0">
                <a:cs typeface="B Nazanin" panose="00000400000000000000" pitchFamily="2" charset="-78"/>
              </a:rPr>
              <a:t>سوگواری و تشیع، خاک سپاری، سوزاندن و خاکستر کردن</a:t>
            </a:r>
          </a:p>
          <a:p>
            <a:pPr marL="457200" marR="0" lvl="0" indent="-457200" rtl="1">
              <a:buFont typeface="+mj-lt"/>
              <a:buAutoNum type="arabicPeriod"/>
            </a:pPr>
            <a:r>
              <a:rPr lang="fa-IR" b="0" i="0" u="none" strike="noStrike" kern="100" baseline="0" dirty="0">
                <a:cs typeface="B Nazanin" panose="00000400000000000000" pitchFamily="2" charset="-78"/>
              </a:rPr>
              <a:t>ازدواج همسر</a:t>
            </a:r>
          </a:p>
          <a:p>
            <a:pPr marL="457200" marR="0" lvl="0" indent="-457200" rtl="1">
              <a:buFont typeface="+mj-lt"/>
              <a:buAutoNum type="arabicPeriod"/>
            </a:pPr>
            <a:r>
              <a:rPr lang="fa-IR" b="0" i="0" u="none" strike="noStrike" kern="100" baseline="0" dirty="0">
                <a:cs typeface="B Nazanin" panose="00000400000000000000" pitchFamily="2" charset="-78"/>
              </a:rPr>
              <a:t>حقوق بازنشستگی</a:t>
            </a:r>
          </a:p>
          <a:p>
            <a:pPr marL="457200" marR="0" lvl="0" indent="-457200" rtl="1">
              <a:buFont typeface="+mj-lt"/>
              <a:buAutoNum type="arabicPeriod"/>
            </a:pPr>
            <a:r>
              <a:rPr lang="fa-IR" b="0" i="0" u="none" strike="noStrike" kern="100" baseline="0" dirty="0">
                <a:cs typeface="B Nazanin" panose="00000400000000000000" pitchFamily="2" charset="-78"/>
              </a:rPr>
              <a:t>بیمه درمانی</a:t>
            </a:r>
          </a:p>
          <a:p>
            <a:pPr marL="457200" marR="0" lvl="0" indent="-457200" rtl="1">
              <a:buFont typeface="+mj-lt"/>
              <a:buAutoNum type="arabicPeriod"/>
            </a:pPr>
            <a:r>
              <a:rPr lang="fa-IR" b="0" i="0" u="none" strike="noStrike" kern="100" baseline="0" dirty="0">
                <a:cs typeface="B Nazanin" panose="00000400000000000000" pitchFamily="2" charset="-78"/>
              </a:rPr>
              <a:t>وراثت</a:t>
            </a:r>
          </a:p>
          <a:p>
            <a:pPr marL="457200" marR="0" lvl="0" indent="-457200" rtl="1">
              <a:buFont typeface="+mj-lt"/>
              <a:buAutoNum type="arabicPeriod"/>
            </a:pPr>
            <a:r>
              <a:rPr lang="fa-IR" b="0" i="0" u="none" strike="noStrike" kern="100" baseline="0" dirty="0">
                <a:cs typeface="B Nazanin" panose="00000400000000000000" pitchFamily="2" charset="-78"/>
              </a:rPr>
              <a:t>بیمه عمر</a:t>
            </a:r>
          </a:p>
          <a:p>
            <a:pPr marL="457200" marR="0" lvl="0" indent="-457200" rtl="1">
              <a:buFont typeface="+mj-lt"/>
              <a:buAutoNum type="arabicPeriod"/>
            </a:pPr>
            <a:r>
              <a:rPr lang="fa-IR" b="0" i="0" u="none" strike="noStrike" kern="100" baseline="0" dirty="0">
                <a:cs typeface="B Nazanin" panose="00000400000000000000" pitchFamily="2" charset="-78"/>
              </a:rPr>
              <a:t>چالش مرگ سنتی با وجود مداخلات حفظ حیات</a:t>
            </a:r>
          </a:p>
          <a:p>
            <a:pPr marL="457200" marR="0" lvl="0" indent="-457200" rtl="1">
              <a:buFont typeface="+mj-lt"/>
              <a:buAutoNum type="arabicPeriod"/>
            </a:pPr>
            <a:r>
              <a:rPr lang="fa-IR" b="0" i="0" u="none" strike="noStrike" kern="100" baseline="0" dirty="0">
                <a:cs typeface="B Nazanin" panose="00000400000000000000" pitchFamily="2" charset="-78"/>
              </a:rPr>
              <a:t>پیوند اعضا</a:t>
            </a:r>
          </a:p>
          <a:p>
            <a:pPr marL="457200" marR="0" lvl="0" indent="-457200" rtl="1">
              <a:buFont typeface="+mj-lt"/>
              <a:buAutoNum type="arabicPeriod"/>
            </a:pPr>
            <a:r>
              <a:rPr lang="fa-IR" b="0" i="0" u="none" strike="noStrike" kern="100" baseline="0" dirty="0">
                <a:cs typeface="B Nazanin" panose="00000400000000000000" pitchFamily="2" charset="-78"/>
              </a:rPr>
              <a:t>تیم پیوند اعضا</a:t>
            </a:r>
          </a:p>
          <a:p>
            <a:pPr marL="457200" marR="0" lvl="0" indent="-457200" rtl="1">
              <a:buFont typeface="+mj-lt"/>
              <a:buAutoNum type="arabicPeriod"/>
            </a:pPr>
            <a:r>
              <a:rPr lang="fa-IR" b="0" i="0" u="none" strike="noStrike" kern="100" baseline="0" dirty="0">
                <a:cs typeface="B Nazanin" panose="00000400000000000000" pitchFamily="2" charset="-78"/>
              </a:rPr>
              <a:t>اطمینان خانواده از مرگ، قبل از اهدای اعضا</a:t>
            </a:r>
          </a:p>
        </p:txBody>
      </p:sp>
      <p:sp>
        <p:nvSpPr>
          <p:cNvPr id="4" name="Footer Placeholder 3">
            <a:extLst>
              <a:ext uri="{FF2B5EF4-FFF2-40B4-BE49-F238E27FC236}">
                <a16:creationId xmlns:a16="http://schemas.microsoft.com/office/drawing/2014/main" id="{2A291BD6-3110-3E17-8BF2-544C2EE8C54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84287985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6EAC-134E-F4E7-2884-ED7176E384E4}"/>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آیین نامه اجرایی قانون پیوند اعضای بیماران فوت شده یا بیمارانی که مرگ مغزی آنان مسلم است.</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82240CAB-2DB4-ABF2-29BF-4F15AF163841}"/>
              </a:ext>
            </a:extLst>
          </p:cNvPr>
          <p:cNvSpPr>
            <a:spLocks noGrp="1"/>
          </p:cNvSpPr>
          <p:nvPr>
            <p:ph type="body" idx="1"/>
          </p:nvPr>
        </p:nvSpPr>
        <p:spPr/>
        <p:txBody>
          <a:bodyPr>
            <a:normAutofit/>
          </a:bodyPr>
          <a:lstStyle/>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 2</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a:t>
            </a:r>
            <a:r>
              <a:rPr lang="fa-IR" sz="2800" b="1" i="0" u="none" strike="noStrike" kern="100" baseline="0" dirty="0">
                <a:solidFill>
                  <a:srgbClr val="FF0000"/>
                </a:solidFill>
                <a:cs typeface="B Compset" panose="00000400000000000000" pitchFamily="2" charset="-78"/>
              </a:rPr>
              <a:t>تشخیص و تأیید مرگ مغزی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بر اساس ضوابط این </a:t>
            </a:r>
            <a:r>
              <a:rPr lang="fa-IR" sz="2800" b="0" i="0" u="none" strike="noStrike" kern="100" baseline="0" dirty="0" err="1">
                <a:cs typeface="B Nazanin" panose="00000400000000000000" pitchFamily="2" charset="-78"/>
              </a:rPr>
              <a:t>آیین‌نامه</a:t>
            </a:r>
            <a:r>
              <a:rPr lang="fa-IR" sz="2800" b="0" i="0" u="none" strike="noStrike" kern="100" baseline="0" dirty="0">
                <a:cs typeface="B Nazanin" panose="00000400000000000000" pitchFamily="2" charset="-78"/>
              </a:rPr>
              <a:t> توسط </a:t>
            </a:r>
            <a:r>
              <a:rPr lang="fa-IR" sz="2800" b="1" i="0" u="none" strike="noStrike" kern="100" baseline="0" dirty="0">
                <a:solidFill>
                  <a:srgbClr val="FF0000"/>
                </a:solidFill>
                <a:cs typeface="B Compset" panose="00000400000000000000" pitchFamily="2" charset="-78"/>
              </a:rPr>
              <a:t>چهار پزشک</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متشکل از یک متخصص نورولوژی، یک متخصص جراحی مغز و اعصاب، یک متخصص داخلی و یک متخصص بیهوشی ‌صورت </a:t>
            </a:r>
            <a:r>
              <a:rPr lang="fa-IR" sz="2800" b="0" i="0" u="none" strike="noStrike" kern="100" baseline="0" dirty="0" err="1">
                <a:cs typeface="B Nazanin" panose="00000400000000000000" pitchFamily="2" charset="-78"/>
              </a:rPr>
              <a:t>می‌گیرد</a:t>
            </a:r>
            <a:r>
              <a:rPr lang="en-US" sz="2800" b="0" i="0" u="none" strike="noStrike" kern="100" baseline="0" dirty="0">
                <a:cs typeface="B Nazanin" panose="00000400000000000000" pitchFamily="2" charset="-78"/>
              </a:rPr>
              <a:t>.</a:t>
            </a:r>
          </a:p>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 2- تبصره 1</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متخصصان </a:t>
            </a:r>
            <a:r>
              <a:rPr lang="fa-IR" sz="2800" b="0" i="0" u="none" strike="noStrike" kern="100" baseline="0" dirty="0" err="1">
                <a:cs typeface="B Nazanin" panose="00000400000000000000" pitchFamily="2" charset="-78"/>
              </a:rPr>
              <a:t>فوق‌الذکر</a:t>
            </a:r>
            <a:r>
              <a:rPr lang="fa-IR" sz="2800" b="0" i="0" u="none" strike="noStrike" kern="100" baseline="0" dirty="0">
                <a:cs typeface="B Nazanin" panose="00000400000000000000" pitchFamily="2" charset="-78"/>
              </a:rPr>
              <a:t> در </a:t>
            </a:r>
            <a:r>
              <a:rPr lang="fa-IR" sz="2800" b="0" i="0" u="none" strike="noStrike" kern="100" baseline="0" dirty="0">
                <a:solidFill>
                  <a:srgbClr val="FF0000"/>
                </a:solidFill>
                <a:cs typeface="B Nazanin" panose="00000400000000000000" pitchFamily="2" charset="-78"/>
              </a:rPr>
              <a:t>هر یک از </a:t>
            </a:r>
            <a:r>
              <a:rPr lang="fa-IR" sz="2800" b="0" i="0" u="none" strike="noStrike" kern="100" baseline="0" dirty="0" err="1">
                <a:solidFill>
                  <a:srgbClr val="FF0000"/>
                </a:solidFill>
                <a:cs typeface="B Nazanin" panose="00000400000000000000" pitchFamily="2" charset="-78"/>
              </a:rPr>
              <a:t>دانشگاه‌های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علوم پزشکی و خدمات بهداشتی درمانی </a:t>
            </a:r>
            <a:r>
              <a:rPr lang="fa-IR" sz="2800" b="0" i="0" u="none" strike="noStrike" kern="100" baseline="0" dirty="0" err="1">
                <a:cs typeface="B Nazanin" panose="00000400000000000000" pitchFamily="2" charset="-78"/>
              </a:rPr>
              <a:t>استان‌ها</a:t>
            </a:r>
            <a:r>
              <a:rPr lang="fa-IR" sz="2800" b="0" i="0" u="none" strike="noStrike" kern="100" baseline="0" dirty="0">
                <a:cs typeface="B Nazanin" panose="00000400000000000000" pitchFamily="2" charset="-78"/>
              </a:rPr>
              <a:t> که دارای </a:t>
            </a:r>
            <a:r>
              <a:rPr lang="fa-IR" sz="2800" b="0" i="0" u="none" strike="noStrike" kern="100" baseline="0" dirty="0" err="1">
                <a:solidFill>
                  <a:srgbClr val="FF0000"/>
                </a:solidFill>
                <a:cs typeface="B Nazanin" panose="00000400000000000000" pitchFamily="2" charset="-78"/>
              </a:rPr>
              <a:t>بیمارستان‌های</a:t>
            </a:r>
            <a:r>
              <a:rPr lang="fa-IR" sz="2800" b="0" i="0" u="none" strike="noStrike" kern="100" baseline="0" dirty="0">
                <a:solidFill>
                  <a:srgbClr val="FF0000"/>
                </a:solidFill>
                <a:cs typeface="B Nazanin" panose="00000400000000000000" pitchFamily="2" charset="-78"/>
              </a:rPr>
              <a:t> مجهز </a:t>
            </a:r>
            <a:r>
              <a:rPr lang="fa-IR" sz="2800" b="0" i="0" u="none" strike="noStrike" kern="100" baseline="0" dirty="0">
                <a:cs typeface="B Nazanin" panose="00000400000000000000" pitchFamily="2" charset="-78"/>
              </a:rPr>
              <a:t>باشند، </a:t>
            </a:r>
            <a:r>
              <a:rPr lang="fa-IR" sz="2800" b="1" i="0" u="none" strike="noStrike" kern="100" baseline="0" dirty="0">
                <a:solidFill>
                  <a:srgbClr val="FF0000"/>
                </a:solidFill>
                <a:cs typeface="B Compset" panose="00000400000000000000" pitchFamily="2" charset="-78"/>
              </a:rPr>
              <a:t>توسط وزیر بهداشت</a:t>
            </a:r>
            <a:r>
              <a:rPr lang="fa-IR" sz="2800" b="0" i="0" u="none" strike="noStrike" kern="100" baseline="0" dirty="0">
                <a:cs typeface="B Nazanin" panose="00000400000000000000" pitchFamily="2" charset="-78"/>
              </a:rPr>
              <a:t>، درمان و آموزش پزشکی</a:t>
            </a:r>
            <a:r>
              <a:rPr lang="fa-IR" sz="2800" b="1" i="0" u="none" strike="noStrike" kern="100" baseline="0" dirty="0">
                <a:cs typeface="B Compset" panose="00000400000000000000" pitchFamily="2" charset="-78"/>
              </a:rPr>
              <a:t> </a:t>
            </a:r>
            <a:r>
              <a:rPr lang="fa-IR" sz="2800" b="1" i="0" u="none" strike="noStrike" kern="100" baseline="0" dirty="0">
                <a:solidFill>
                  <a:srgbClr val="FF0000"/>
                </a:solidFill>
                <a:cs typeface="B Compset" panose="00000400000000000000" pitchFamily="2" charset="-78"/>
              </a:rPr>
              <a:t>انتخاب</a:t>
            </a:r>
            <a:r>
              <a:rPr lang="fa-IR" sz="2800" b="0" i="0" u="none" strike="noStrike" kern="100" baseline="0" dirty="0">
                <a:cs typeface="B Nazanin" panose="00000400000000000000" pitchFamily="2" charset="-78"/>
              </a:rPr>
              <a:t> و احکام آنان برای مدت </a:t>
            </a:r>
            <a:r>
              <a:rPr lang="fa-IR" sz="2800" b="0" i="0" u="none" strike="noStrike" kern="100" baseline="0" dirty="0">
                <a:solidFill>
                  <a:srgbClr val="FF0000"/>
                </a:solidFill>
                <a:cs typeface="B Nazanin" panose="00000400000000000000" pitchFamily="2" charset="-78"/>
              </a:rPr>
              <a:t>چهار سال </a:t>
            </a:r>
            <a:r>
              <a:rPr lang="fa-IR" sz="2800" b="0" i="0" u="none" strike="noStrike" kern="100" baseline="0" dirty="0">
                <a:cs typeface="B Nazanin" panose="00000400000000000000" pitchFamily="2" charset="-78"/>
              </a:rPr>
              <a:t>صادر خواهد شد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64AC4947-2C21-2506-972B-01B6C3A7AE8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5030874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3E498-2274-D3C3-0A0B-C879DF74815D}"/>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آیین نامه اجرایی قانون پیوند اعضای بیماران فوت شده یا بیمارانی که مرگ مغزی آنان مسلم است.</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6A05AD91-6F23-04C4-19D8-7FB735A007CE}"/>
              </a:ext>
            </a:extLst>
          </p:cNvPr>
          <p:cNvSpPr>
            <a:spLocks noGrp="1"/>
          </p:cNvSpPr>
          <p:nvPr>
            <p:ph type="body" idx="1"/>
          </p:nvPr>
        </p:nvSpPr>
        <p:spPr>
          <a:xfrm>
            <a:off x="838200" y="2139695"/>
            <a:ext cx="10515600" cy="4037267"/>
          </a:xfrm>
        </p:spPr>
        <p:txBody>
          <a:bodyPr>
            <a:normAutofit/>
          </a:bodyPr>
          <a:lstStyle/>
          <a:p>
            <a:pPr marR="0" lvl="0" rtl="1"/>
            <a:r>
              <a:rPr lang="fa-IR" sz="2800" b="1" i="0" u="none" strike="noStrike" kern="100" baseline="0" dirty="0">
                <a:cs typeface="B Nazanin" panose="00000400000000000000" pitchFamily="2" charset="-78"/>
              </a:rPr>
              <a:t>ماده 2- </a:t>
            </a:r>
            <a:r>
              <a:rPr lang="en-US" sz="2800" b="1" i="0" u="none" strike="noStrike" kern="100" baseline="0" dirty="0">
                <a:cs typeface="B Nazanin" panose="00000400000000000000" pitchFamily="2" charset="-78"/>
              </a:rPr>
              <a:t>‌</a:t>
            </a:r>
            <a:r>
              <a:rPr lang="fa-IR" sz="2800" b="1" i="0" u="none" strike="noStrike" kern="100" baseline="0" dirty="0">
                <a:cs typeface="B Nazanin" panose="00000400000000000000" pitchFamily="2" charset="-78"/>
              </a:rPr>
              <a:t>تبصره 2</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هر کدام از پزشکان </a:t>
            </a:r>
            <a:r>
              <a:rPr lang="fa-IR" sz="2800" b="0" i="0" u="none" strike="noStrike" kern="100" baseline="0" dirty="0" err="1">
                <a:cs typeface="B Nazanin" panose="00000400000000000000" pitchFamily="2" charset="-78"/>
              </a:rPr>
              <a:t>صدرالذکر</a:t>
            </a:r>
            <a:r>
              <a:rPr lang="fa-IR" sz="2800" b="0" i="0" u="none" strike="noStrike" kern="100" baseline="0" dirty="0">
                <a:cs typeface="B Nazanin" panose="00000400000000000000" pitchFamily="2" charset="-78"/>
              </a:rPr>
              <a:t> این ماده </a:t>
            </a:r>
            <a:r>
              <a:rPr lang="fa-IR" sz="2800" b="1" i="0" u="none" strike="noStrike" kern="100" baseline="0" dirty="0">
                <a:solidFill>
                  <a:srgbClr val="FF0000"/>
                </a:solidFill>
                <a:cs typeface="B Compset" panose="00000400000000000000" pitchFamily="2" charset="-78"/>
              </a:rPr>
              <a:t>جداگانه</a:t>
            </a:r>
            <a:r>
              <a:rPr lang="fa-IR" sz="2800" b="0" i="0" u="none" strike="noStrike" kern="100" baseline="0" dirty="0">
                <a:cs typeface="B Nazanin" panose="00000400000000000000" pitchFamily="2" charset="-78"/>
              </a:rPr>
              <a:t> بیمار را معاینه نموده، برگه مخصوص این امر ‌را تکمیل، امضا و مهر </a:t>
            </a:r>
            <a:r>
              <a:rPr lang="fa-IR" sz="2800" b="0" i="0" u="none" strike="noStrike" kern="100" baseline="0" dirty="0" err="1">
                <a:cs typeface="B Nazanin" panose="00000400000000000000" pitchFamily="2" charset="-78"/>
              </a:rPr>
              <a:t>می‌نمایند</a:t>
            </a:r>
            <a:r>
              <a:rPr lang="fa-IR" sz="2800" b="0" i="0" u="none" strike="noStrike" kern="100" baseline="0" dirty="0">
                <a:cs typeface="B Nazanin" panose="00000400000000000000" pitchFamily="2" charset="-78"/>
              </a:rPr>
              <a:t> و </a:t>
            </a:r>
            <a:r>
              <a:rPr lang="fa-IR" sz="2800" b="1" i="0" u="none" strike="noStrike" kern="100" baseline="0" dirty="0">
                <a:solidFill>
                  <a:srgbClr val="FF0000"/>
                </a:solidFill>
                <a:cs typeface="B Compset" panose="00000400000000000000" pitchFamily="2" charset="-78"/>
              </a:rPr>
              <a:t>در صورت اتفاق آرا</a:t>
            </a:r>
            <a:r>
              <a:rPr lang="fa-IR" sz="2800" b="0" i="0" u="none" strike="noStrike" kern="100" baseline="0" dirty="0">
                <a:cs typeface="B Nazanin" panose="00000400000000000000" pitchFamily="2" charset="-78"/>
              </a:rPr>
              <a:t>، مرگ مغزی بیمار مسلم خواهد بود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a:p>
            <a:pPr marR="0" lvl="0" rtl="1"/>
            <a:endParaRPr lang="en-US" sz="2800" b="0" i="0" u="none" strike="noStrike" kern="100" baseline="0" dirty="0">
              <a:cs typeface="B Nazanin" panose="00000400000000000000" pitchFamily="2" charset="-78"/>
            </a:endParaRPr>
          </a:p>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ماده2- تبصره 3</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a:t>
            </a:r>
            <a:r>
              <a:rPr lang="fa-IR" sz="2800" b="1" i="0" u="none" strike="noStrike" kern="100" baseline="0" dirty="0">
                <a:solidFill>
                  <a:srgbClr val="FF0000"/>
                </a:solidFill>
                <a:cs typeface="B Compset" panose="00000400000000000000" pitchFamily="2" charset="-78"/>
              </a:rPr>
              <a:t>تأیید پزشک قانونی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در حیطه وظایف و </a:t>
            </a:r>
            <a:r>
              <a:rPr lang="fa-IR" sz="2800" b="0" i="0" u="none" strike="noStrike" kern="100" baseline="0" dirty="0" err="1">
                <a:cs typeface="B Nazanin" panose="00000400000000000000" pitchFamily="2" charset="-78"/>
              </a:rPr>
              <a:t>مسؤولیت‌های</a:t>
            </a:r>
            <a:r>
              <a:rPr lang="fa-IR" sz="2800" b="0" i="0" u="none" strike="noStrike" kern="100" baseline="0" dirty="0">
                <a:cs typeface="B Nazanin" panose="00000400000000000000" pitchFamily="2" charset="-78"/>
              </a:rPr>
              <a:t> مربوط، در زیر برگه مخصوص</a:t>
            </a:r>
            <a:r>
              <a:rPr lang="en-US" sz="2800" b="0" i="0" u="none" strike="noStrike" kern="100" baseline="0" dirty="0">
                <a:cs typeface="B Nazanin" panose="00000400000000000000" pitchFamily="2" charset="-78"/>
              </a:rPr>
              <a:t> </a:t>
            </a:r>
            <a:r>
              <a:rPr lang="en-US" sz="2800" b="1" i="0" u="none" strike="noStrike" kern="100" baseline="0" dirty="0">
                <a:cs typeface="B Nazanin" panose="00000400000000000000" pitchFamily="2" charset="-78"/>
              </a:rPr>
              <a:t>-</a:t>
            </a:r>
            <a:r>
              <a:rPr lang="fa-IR" sz="2800" b="1" i="0" u="none" strike="noStrike" kern="100" baseline="0" dirty="0">
                <a:cs typeface="B Nazanin" panose="00000400000000000000" pitchFamily="2" charset="-78"/>
              </a:rPr>
              <a:t>یادشده </a:t>
            </a:r>
            <a:r>
              <a:rPr lang="fa-IR" sz="2800" b="1" i="0" u="none" strike="noStrike" kern="100" baseline="0" dirty="0" err="1">
                <a:cs typeface="B Nazanin" panose="00000400000000000000" pitchFamily="2" charset="-78"/>
              </a:rPr>
              <a:t>در‌تبصره</a:t>
            </a:r>
            <a:r>
              <a:rPr lang="fa-IR" sz="2800" b="1" i="0" u="none" strike="noStrike" kern="100" baseline="0" dirty="0">
                <a:cs typeface="B Nazanin" panose="00000400000000000000" pitchFamily="2" charset="-78"/>
              </a:rPr>
              <a:t> (2) فوق</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1" i="0" u="none" strike="noStrike" kern="100" baseline="0" dirty="0">
                <a:solidFill>
                  <a:srgbClr val="FF0000"/>
                </a:solidFill>
                <a:cs typeface="B Compset" panose="00000400000000000000" pitchFamily="2" charset="-78"/>
              </a:rPr>
              <a:t>ضروری است</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33536A60-4B8D-95DC-BFC2-0410BA0BE2F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119692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604CF-9F21-B57B-BF2D-4E3A548C790A}"/>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آیین نامه اجرایی قانون پیوند اعضای بیماران فوت شده یا بیمارانی که مرگ مغزی آنان مسلم است.</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B5C485F9-53E3-4DE5-36DC-FF9F5EAAA87D}"/>
              </a:ext>
            </a:extLst>
          </p:cNvPr>
          <p:cNvSpPr>
            <a:spLocks noGrp="1"/>
          </p:cNvSpPr>
          <p:nvPr>
            <p:ph type="body" idx="1"/>
          </p:nvPr>
        </p:nvSpPr>
        <p:spPr/>
        <p:txBody>
          <a:bodyPr>
            <a:normAutofit/>
          </a:bodyPr>
          <a:lstStyle/>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‌ماده2- تبصره 4</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a:t>
            </a:r>
            <a:r>
              <a:rPr lang="fa-IR" sz="2800" b="1" i="0" u="none" strike="noStrike" kern="100" baseline="0" dirty="0">
                <a:solidFill>
                  <a:srgbClr val="FF0000"/>
                </a:solidFill>
                <a:cs typeface="B Compset" panose="00000400000000000000" pitchFamily="2" charset="-78"/>
              </a:rPr>
              <a:t>برگه تعیین و تأیید مرگ مغزی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توسط وزارت بهداشت، درمان و آموزش پزشکی</a:t>
            </a:r>
            <a:r>
              <a:rPr lang="fa-IR" sz="2800" b="1" i="0" u="none" strike="noStrike" kern="100" baseline="0" dirty="0">
                <a:cs typeface="B Compset" panose="00000400000000000000" pitchFamily="2" charset="-78"/>
              </a:rPr>
              <a:t> تهیه</a:t>
            </a:r>
            <a:r>
              <a:rPr lang="fa-IR" sz="2800" b="0" i="0" u="none" strike="noStrike" kern="100" baseline="0" dirty="0">
                <a:cs typeface="B Nazanin" panose="00000400000000000000" pitchFamily="2" charset="-78"/>
              </a:rPr>
              <a:t> و در اختیار ‌مراکز تشخیص دهنده مرگ مغزی قرار خواهد گرفت</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a:p>
            <a:pPr marR="0" lvl="0" rtl="1"/>
            <a:endParaRPr lang="en-US" sz="2800" b="0" i="0" u="none" strike="noStrike" kern="100" baseline="0" dirty="0">
              <a:cs typeface="B Nazanin" panose="00000400000000000000" pitchFamily="2" charset="-78"/>
            </a:endParaRPr>
          </a:p>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‌ماده2- تبصره 5</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a:t>
            </a:r>
            <a:r>
              <a:rPr lang="fa-IR" sz="2800" b="1" i="0" u="none" strike="noStrike" kern="100" baseline="0" dirty="0">
                <a:solidFill>
                  <a:srgbClr val="FF0000"/>
                </a:solidFill>
                <a:cs typeface="B Compset" panose="00000400000000000000" pitchFamily="2" charset="-78"/>
              </a:rPr>
              <a:t>تشخیص قطعی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مرگ مغزی</a:t>
            </a:r>
            <a:r>
              <a:rPr lang="fa-IR" sz="2800" b="1" i="0" u="none" strike="noStrike" kern="100" baseline="0" dirty="0">
                <a:cs typeface="B Compset" panose="00000400000000000000" pitchFamily="2" charset="-78"/>
              </a:rPr>
              <a:t> </a:t>
            </a:r>
            <a:r>
              <a:rPr lang="fa-IR" sz="2800" b="1" i="0" u="none" strike="noStrike" kern="100" baseline="0" dirty="0">
                <a:solidFill>
                  <a:srgbClr val="FF0000"/>
                </a:solidFill>
                <a:cs typeface="B Compset" panose="00000400000000000000" pitchFamily="2" charset="-78"/>
              </a:rPr>
              <a:t>باید</a:t>
            </a:r>
            <a:r>
              <a:rPr lang="fa-IR" sz="2800" b="0" i="0" u="none" strike="noStrike" kern="100" baseline="0" dirty="0">
                <a:cs typeface="B Nazanin" panose="00000400000000000000" pitchFamily="2" charset="-78"/>
              </a:rPr>
              <a:t> در </a:t>
            </a:r>
            <a:r>
              <a:rPr lang="fa-IR" sz="2800" i="0" u="none" strike="noStrike" kern="100" baseline="0" dirty="0" err="1">
                <a:solidFill>
                  <a:srgbClr val="FF0000"/>
                </a:solidFill>
                <a:cs typeface="B Nazanin" panose="00000400000000000000" pitchFamily="2" charset="-78"/>
              </a:rPr>
              <a:t>بیمارستان‌های</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solidFill>
                  <a:srgbClr val="FF0000"/>
                </a:solidFill>
                <a:cs typeface="B Compset" panose="00000400000000000000" pitchFamily="2" charset="-78"/>
              </a:rPr>
              <a:t>دانشگاهی دولتی</a:t>
            </a:r>
            <a:r>
              <a:rPr lang="fa-IR" sz="280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انجام شود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a:p>
            <a:pPr marR="0" lvl="0" rtl="1"/>
            <a:endParaRPr lang="en-US" sz="2800" b="0" i="0" u="none" strike="noStrike" kern="100" baseline="0" dirty="0">
              <a:cs typeface="B Nazanin" panose="00000400000000000000" pitchFamily="2" charset="-78"/>
            </a:endParaRPr>
          </a:p>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 3</a:t>
            </a:r>
            <a:r>
              <a:rPr lang="en-US" sz="2800" b="1" i="0" u="none" strike="noStrike" kern="100" baseline="0" dirty="0">
                <a:cs typeface="B Nazanin" panose="00000400000000000000" pitchFamily="2" charset="-78"/>
              </a:rPr>
              <a:t> :</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اعضای </a:t>
            </a:r>
            <a:r>
              <a:rPr lang="fa-IR" sz="2800" b="0" i="0" u="none" strike="noStrike" kern="100" baseline="0" dirty="0" err="1">
                <a:solidFill>
                  <a:srgbClr val="FF0000"/>
                </a:solidFill>
                <a:cs typeface="B Nazanin" panose="00000400000000000000" pitchFamily="2" charset="-78"/>
              </a:rPr>
              <a:t>تیم‌های</a:t>
            </a:r>
            <a:r>
              <a:rPr lang="fa-IR" sz="2800" b="0" i="0" u="none" strike="noStrike" kern="100" baseline="0" dirty="0">
                <a:solidFill>
                  <a:srgbClr val="FF0000"/>
                </a:solidFill>
                <a:cs typeface="B Nazanin" panose="00000400000000000000" pitchFamily="2" charset="-78"/>
              </a:rPr>
              <a:t> تشخیص و تأیید </a:t>
            </a:r>
            <a:r>
              <a:rPr lang="fa-IR" sz="2800" b="0" i="0" u="none" strike="noStrike" kern="100" baseline="0" dirty="0">
                <a:cs typeface="B Nazanin" panose="00000400000000000000" pitchFamily="2" charset="-78"/>
              </a:rPr>
              <a:t>مرگ مغزی </a:t>
            </a:r>
            <a:r>
              <a:rPr lang="fa-IR" sz="2800" b="1" i="0" u="none" strike="noStrike" kern="100" baseline="0" dirty="0">
                <a:solidFill>
                  <a:srgbClr val="FF0000"/>
                </a:solidFill>
                <a:cs typeface="B Compset" panose="00000400000000000000" pitchFamily="2" charset="-78"/>
              </a:rPr>
              <a:t>نباید</a:t>
            </a:r>
            <a:r>
              <a:rPr lang="fa-IR" sz="2800" b="0" i="0" u="none" strike="noStrike" kern="100" baseline="0" dirty="0">
                <a:cs typeface="B Nazanin" panose="00000400000000000000" pitchFamily="2" charset="-78"/>
              </a:rPr>
              <a:t> عضو </a:t>
            </a:r>
            <a:r>
              <a:rPr lang="fa-IR" sz="2800" b="0" i="0" u="none" strike="noStrike" kern="100" baseline="0" dirty="0" err="1">
                <a:cs typeface="B Nazanin" panose="00000400000000000000" pitchFamily="2" charset="-78"/>
              </a:rPr>
              <a:t>تیم‌های</a:t>
            </a:r>
            <a:r>
              <a:rPr lang="fa-IR" sz="2800" b="0" i="0" u="none" strike="noStrike" kern="100" baseline="0" dirty="0">
                <a:cs typeface="B Nazanin" panose="00000400000000000000" pitchFamily="2" charset="-78"/>
              </a:rPr>
              <a:t> </a:t>
            </a:r>
            <a:r>
              <a:rPr lang="fa-IR" sz="2800" b="0" i="0" u="none" strike="noStrike" kern="100" baseline="0" dirty="0" err="1">
                <a:cs typeface="B Nazanin" panose="00000400000000000000" pitchFamily="2" charset="-78"/>
              </a:rPr>
              <a:t>پیوندکننده</a:t>
            </a:r>
            <a:r>
              <a:rPr lang="fa-IR" sz="2800" b="0" i="0" u="none" strike="noStrike" kern="100" baseline="0" dirty="0">
                <a:cs typeface="B Nazanin" panose="00000400000000000000" pitchFamily="2" charset="-78"/>
              </a:rPr>
              <a:t> باشند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F9D0E225-3CCA-737E-0996-01C7BEE2667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45383805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FB38A-A918-E5D7-C97C-BB831E225F22}"/>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آیین نامه اجرایی قانون پیوند اعضای بیماران فوت شده یا بیمارانی که مرگ مغزی آنان مسلم است.</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6137F456-2859-396B-D1C3-E003493BAAB6}"/>
              </a:ext>
            </a:extLst>
          </p:cNvPr>
          <p:cNvSpPr>
            <a:spLocks noGrp="1"/>
          </p:cNvSpPr>
          <p:nvPr>
            <p:ph type="body" idx="1"/>
          </p:nvPr>
        </p:nvSpPr>
        <p:spPr/>
        <p:txBody>
          <a:bodyPr>
            <a:normAutofit/>
          </a:bodyPr>
          <a:lstStyle/>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 4</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a:t>
            </a:r>
            <a:r>
              <a:rPr lang="fa-IR" sz="2800" b="1" i="0" u="none" strike="noStrike" kern="100" baseline="0" dirty="0">
                <a:solidFill>
                  <a:srgbClr val="FF0000"/>
                </a:solidFill>
                <a:cs typeface="B Compset" panose="00000400000000000000" pitchFamily="2" charset="-78"/>
              </a:rPr>
              <a:t>کلیه </a:t>
            </a:r>
            <a:r>
              <a:rPr lang="fa-IR" sz="2800" b="1" i="0" u="none" strike="noStrike" kern="100" baseline="0" dirty="0" err="1">
                <a:solidFill>
                  <a:srgbClr val="FF0000"/>
                </a:solidFill>
                <a:cs typeface="B Compset" panose="00000400000000000000" pitchFamily="2" charset="-78"/>
              </a:rPr>
              <a:t>بیمارستان‌های</a:t>
            </a:r>
            <a:r>
              <a:rPr lang="fa-IR" sz="2800" b="1" i="0" u="none" strike="noStrike" kern="100" baseline="0" dirty="0">
                <a:solidFill>
                  <a:srgbClr val="FF0000"/>
                </a:solidFill>
                <a:cs typeface="B Compset" panose="00000400000000000000" pitchFamily="2" charset="-78"/>
              </a:rPr>
              <a:t> کشور موظفند</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موارد </a:t>
            </a:r>
            <a:r>
              <a:rPr lang="fa-IR" sz="2800" b="1" i="0" u="none" strike="noStrike" kern="100" baseline="0" dirty="0">
                <a:solidFill>
                  <a:srgbClr val="FF0000"/>
                </a:solidFill>
                <a:cs typeface="B Compset" panose="00000400000000000000" pitchFamily="2" charset="-78"/>
              </a:rPr>
              <a:t>وقوع مرگ مغزی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را به </a:t>
            </a:r>
            <a:r>
              <a:rPr lang="fa-IR" sz="2800" b="1" i="0" u="none" strike="noStrike" kern="100" baseline="0" dirty="0">
                <a:solidFill>
                  <a:srgbClr val="FF0000"/>
                </a:solidFill>
                <a:cs typeface="B Compset" panose="00000400000000000000" pitchFamily="2" charset="-78"/>
              </a:rPr>
              <a:t>مرکز مدیریت پیوند و </a:t>
            </a:r>
            <a:r>
              <a:rPr lang="fa-IR" sz="2800" b="1" i="0" u="none" strike="noStrike" kern="100" baseline="0" dirty="0" err="1">
                <a:solidFill>
                  <a:srgbClr val="FF0000"/>
                </a:solidFill>
                <a:cs typeface="B Compset" panose="00000400000000000000" pitchFamily="2" charset="-78"/>
              </a:rPr>
              <a:t>بیماری‌های</a:t>
            </a:r>
            <a:r>
              <a:rPr lang="fa-IR" sz="2800" b="1" i="0" u="none" strike="noStrike" kern="100" baseline="0" dirty="0">
                <a:solidFill>
                  <a:srgbClr val="FF0000"/>
                </a:solidFill>
                <a:cs typeface="B Compset" panose="00000400000000000000" pitchFamily="2" charset="-78"/>
              </a:rPr>
              <a:t> خاص</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وزارت بهداشت، درمان و آموزش پزشکی </a:t>
            </a:r>
            <a:r>
              <a:rPr lang="fa-IR" sz="2800" b="1" i="0" u="none" strike="noStrike" kern="100" baseline="0" dirty="0">
                <a:solidFill>
                  <a:srgbClr val="FF0000"/>
                </a:solidFill>
                <a:cs typeface="B Compset" panose="00000400000000000000" pitchFamily="2" charset="-78"/>
              </a:rPr>
              <a:t>گزارش دهند</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تا مراتب توسط تیم تشخیص دهنده مرگ مغزی تأیید گردد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a:p>
            <a:pPr marR="0" lvl="0" rtl="1"/>
            <a:endParaRPr lang="en-US" sz="2800" b="0" i="0" u="none" strike="noStrike" kern="100" baseline="0" dirty="0">
              <a:cs typeface="B Nazanin" panose="00000400000000000000" pitchFamily="2" charset="-78"/>
            </a:endParaRPr>
          </a:p>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 5</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پس از مشخص شدن مرگ مغزی، </a:t>
            </a:r>
            <a:r>
              <a:rPr lang="fa-IR" sz="2800" b="1" i="0" u="none" strike="noStrike" kern="100" baseline="0" dirty="0">
                <a:solidFill>
                  <a:srgbClr val="FF0000"/>
                </a:solidFill>
                <a:cs typeface="B Compset" panose="00000400000000000000" pitchFamily="2" charset="-78"/>
              </a:rPr>
              <a:t>مراحل بعدی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درصورت </a:t>
            </a:r>
            <a:r>
              <a:rPr lang="fa-IR" sz="2800" b="1" i="0" u="none" strike="noStrike" kern="100" baseline="0" dirty="0">
                <a:solidFill>
                  <a:srgbClr val="FF0000"/>
                </a:solidFill>
                <a:cs typeface="B Compset" panose="00000400000000000000" pitchFamily="2" charset="-78"/>
              </a:rPr>
              <a:t>وصیّت بیمار یا موافقت ولی </a:t>
            </a:r>
            <a:r>
              <a:rPr lang="fa-IR" sz="2800" b="1" i="0" u="none" strike="noStrike" kern="100" baseline="0" dirty="0" err="1">
                <a:solidFill>
                  <a:srgbClr val="FF0000"/>
                </a:solidFill>
                <a:cs typeface="B Compset" panose="00000400000000000000" pitchFamily="2" charset="-78"/>
              </a:rPr>
              <a:t>میّت</a:t>
            </a:r>
            <a:r>
              <a:rPr lang="fa-IR" sz="2800" b="0" i="0" u="none" strike="noStrike" kern="100" baseline="0" dirty="0">
                <a:cs typeface="B Nazanin" panose="00000400000000000000" pitchFamily="2" charset="-78"/>
              </a:rPr>
              <a:t> انجام خواهد شد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527AB90E-E6F5-2E0E-C234-5814945EBD0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09675778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41311-2D41-A01A-50AC-4AAAE5CE2DD2}"/>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آیین نامه اجرایی قانون پیوند اعضای بیماران فوت شده یا بیمارانی که مرگ مغزی آنان مسلم است.</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F97E483-DF1E-1E6F-83E5-7561C78CEA78}"/>
              </a:ext>
            </a:extLst>
          </p:cNvPr>
          <p:cNvSpPr>
            <a:spLocks noGrp="1"/>
          </p:cNvSpPr>
          <p:nvPr>
            <p:ph type="body" idx="1"/>
          </p:nvPr>
        </p:nvSpPr>
        <p:spPr/>
        <p:txBody>
          <a:bodyPr>
            <a:normAutofit/>
          </a:bodyPr>
          <a:lstStyle/>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 6</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a:t>
            </a:r>
            <a:r>
              <a:rPr lang="fa-IR" sz="2800" b="1" i="0" u="none" strike="noStrike" kern="100" baseline="0" dirty="0" err="1">
                <a:solidFill>
                  <a:srgbClr val="FF0000"/>
                </a:solidFill>
                <a:cs typeface="B Compset" panose="00000400000000000000" pitchFamily="2" charset="-78"/>
              </a:rPr>
              <a:t>وصیت</a:t>
            </a:r>
            <a:r>
              <a:rPr lang="fa-IR" sz="2800" b="1" i="0" u="none" strike="noStrike" kern="100" baseline="0" dirty="0">
                <a:solidFill>
                  <a:srgbClr val="FF0000"/>
                </a:solidFill>
                <a:cs typeface="B Compset" panose="00000400000000000000" pitchFamily="2" charset="-78"/>
              </a:rPr>
              <a:t> بیمار</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err="1">
                <a:cs typeface="B Nazanin" panose="00000400000000000000" pitchFamily="2" charset="-78"/>
              </a:rPr>
              <a:t>درچارچوب</a:t>
            </a:r>
            <a:r>
              <a:rPr lang="fa-IR" sz="2800" b="0" i="0" u="none" strike="noStrike" kern="100" baseline="0" dirty="0">
                <a:cs typeface="B Nazanin" panose="00000400000000000000" pitchFamily="2" charset="-78"/>
              </a:rPr>
              <a:t> قوانین مربوط </a:t>
            </a:r>
            <a:r>
              <a:rPr lang="fa-IR" sz="2800" b="0" i="0" u="none" strike="noStrike" kern="100" baseline="0" dirty="0" err="1">
                <a:cs typeface="B Nazanin" panose="00000400000000000000" pitchFamily="2" charset="-78"/>
              </a:rPr>
              <a:t>می‌تواند</a:t>
            </a:r>
            <a:r>
              <a:rPr lang="fa-IR" sz="2800" b="0" i="0" u="none" strike="noStrike" kern="100" baseline="0" dirty="0">
                <a:cs typeface="B Nazanin" panose="00000400000000000000" pitchFamily="2" charset="-78"/>
              </a:rPr>
              <a:t> به دو صورت </a:t>
            </a:r>
            <a:r>
              <a:rPr lang="fa-IR" sz="2800" b="1" i="0" u="none" strike="noStrike" kern="100" baseline="0" dirty="0">
                <a:solidFill>
                  <a:srgbClr val="FF0000"/>
                </a:solidFill>
                <a:cs typeface="B Compset" panose="00000400000000000000" pitchFamily="2" charset="-78"/>
              </a:rPr>
              <a:t>کتبی یا شفاهی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باشد و با اعلام کتبی </a:t>
            </a:r>
            <a:r>
              <a:rPr lang="fa-IR" sz="2800" b="1" i="0" u="none" strike="noStrike" kern="100" baseline="0" dirty="0">
                <a:solidFill>
                  <a:srgbClr val="FF0000"/>
                </a:solidFill>
                <a:cs typeface="B Compset" panose="00000400000000000000" pitchFamily="2" charset="-78"/>
              </a:rPr>
              <a:t>یک نفر از </a:t>
            </a:r>
            <a:r>
              <a:rPr lang="fa-IR" sz="2800" b="1" i="0" u="none" strike="noStrike" kern="100" baseline="0" dirty="0" err="1">
                <a:solidFill>
                  <a:srgbClr val="FF0000"/>
                </a:solidFill>
                <a:cs typeface="B Compset" panose="00000400000000000000" pitchFamily="2" charset="-78"/>
              </a:rPr>
              <a:t>وراث</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قانونی قابل احراز است.</a:t>
            </a:r>
          </a:p>
          <a:p>
            <a:pPr marR="0" lvl="0" rtl="1"/>
            <a:endParaRPr lang="fa-IR" sz="2800" b="0" i="0" u="none" strike="noStrike" kern="100" baseline="0" dirty="0">
              <a:cs typeface="B Nazanin" panose="00000400000000000000" pitchFamily="2" charset="-78"/>
            </a:endParaRPr>
          </a:p>
          <a:p>
            <a:pPr marL="0" marR="0" lvl="0" indent="0" rtl="1">
              <a:buNone/>
            </a:pPr>
            <a:r>
              <a:rPr lang="fa-IR" sz="2800" b="0" i="0" u="none" strike="noStrike" kern="100" baseline="0" dirty="0">
                <a:cs typeface="B Nazanin" panose="00000400000000000000" pitchFamily="2" charset="-78"/>
              </a:rPr>
              <a:t>در حالتی که اصل </a:t>
            </a:r>
            <a:r>
              <a:rPr lang="fa-IR" sz="2800" b="0" i="0" u="none" strike="noStrike" kern="100" baseline="0" dirty="0" err="1">
                <a:cs typeface="B Nazanin" panose="00000400000000000000" pitchFamily="2" charset="-78"/>
              </a:rPr>
              <a:t>وصیتنامه</a:t>
            </a:r>
            <a:r>
              <a:rPr lang="fa-IR" sz="2800" b="0" i="0" u="none" strike="noStrike" kern="100" baseline="0" dirty="0">
                <a:cs typeface="B Nazanin" panose="00000400000000000000" pitchFamily="2" charset="-78"/>
              </a:rPr>
              <a:t> در </a:t>
            </a:r>
            <a:r>
              <a:rPr lang="fa-IR" sz="2800" b="0" i="0" u="none" strike="noStrike" kern="100" baseline="0" dirty="0">
                <a:solidFill>
                  <a:srgbClr val="FF0000"/>
                </a:solidFill>
                <a:cs typeface="B Nazanin" panose="00000400000000000000" pitchFamily="2" charset="-78"/>
              </a:rPr>
              <a:t>دسترس نباشد</a:t>
            </a:r>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از </a:t>
            </a:r>
            <a:r>
              <a:rPr lang="fa-IR" sz="2800" b="1" i="0" u="none" strike="noStrike" kern="100" baseline="0" dirty="0" err="1">
                <a:solidFill>
                  <a:srgbClr val="FF0000"/>
                </a:solidFill>
                <a:cs typeface="B Compset" panose="00000400000000000000" pitchFamily="2" charset="-78"/>
              </a:rPr>
              <a:t>وراث</a:t>
            </a:r>
            <a:r>
              <a:rPr lang="fa-IR" sz="2800" b="1" i="0" u="none" strike="noStrike" kern="100" baseline="0" dirty="0">
                <a:solidFill>
                  <a:srgbClr val="FF0000"/>
                </a:solidFill>
                <a:cs typeface="B Compset" panose="00000400000000000000" pitchFamily="2" charset="-78"/>
              </a:rPr>
              <a:t> </a:t>
            </a:r>
            <a:r>
              <a:rPr lang="fa-IR" sz="2800" b="0" i="0" u="none" strike="noStrike" kern="100" baseline="0" dirty="0">
                <a:solidFill>
                  <a:srgbClr val="FF0000"/>
                </a:solidFill>
                <a:cs typeface="B Nazanin" panose="00000400000000000000" pitchFamily="2" charset="-78"/>
              </a:rPr>
              <a:t>قانونی</a:t>
            </a:r>
            <a:r>
              <a:rPr lang="fa-IR" sz="2800" b="0" i="0" u="none" strike="noStrike" kern="100" baseline="0" dirty="0">
                <a:cs typeface="B Nazanin" panose="00000400000000000000" pitchFamily="2" charset="-78"/>
              </a:rPr>
              <a:t> که </a:t>
            </a:r>
            <a:r>
              <a:rPr lang="fa-IR" sz="2800" b="0" i="0" u="none" strike="noStrike" kern="100" baseline="0" dirty="0" err="1">
                <a:cs typeface="B Nazanin" panose="00000400000000000000" pitchFamily="2" charset="-78"/>
              </a:rPr>
              <a:t>وصیت</a:t>
            </a:r>
            <a:r>
              <a:rPr lang="fa-IR" sz="2800" b="0" i="0" u="none" strike="noStrike" kern="100" baseline="0" dirty="0">
                <a:cs typeface="B Nazanin" panose="00000400000000000000" pitchFamily="2" charset="-78"/>
              </a:rPr>
              <a:t> نامبرده را مبنی بر اعطای عضو محرز بدانند، </a:t>
            </a:r>
            <a:r>
              <a:rPr lang="fa-IR" sz="2800" b="1" i="0" u="none" strike="noStrike" kern="100" baseline="0" dirty="0">
                <a:solidFill>
                  <a:srgbClr val="FF0000"/>
                </a:solidFill>
                <a:cs typeface="B Compset" panose="00000400000000000000" pitchFamily="2" charset="-78"/>
              </a:rPr>
              <a:t>طبق برگه</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تهیه شده </a:t>
            </a:r>
            <a:r>
              <a:rPr lang="fa-IR" sz="2800" b="0" i="0" u="none" strike="noStrike" kern="100" baseline="0" dirty="0" err="1">
                <a:cs typeface="B Nazanin" panose="00000400000000000000" pitchFamily="2" charset="-78"/>
              </a:rPr>
              <a:t>ازسوی</a:t>
            </a:r>
            <a:r>
              <a:rPr lang="fa-IR" sz="2800" b="0" i="0" u="none" strike="noStrike" kern="100" baseline="0" dirty="0">
                <a:cs typeface="B Nazanin" panose="00000400000000000000" pitchFamily="2" charset="-78"/>
              </a:rPr>
              <a:t> وزارت بهداشت،‌درمان و آموزش پزشکی، باید صورتجلسه تنظیم و توسط افراد مطلع امضا شود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9A2BDC86-8530-7BE9-2D7E-1C7EC7C5059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5109864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1BE76-F6D9-0BD5-D0F4-9189DEF31E8F}"/>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آیین نامه اجرایی قانون پیوند اعضای بیماران فوت شده یا بیمارانی که مرگ مغزی آنان مسلم است.</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7CEC13E9-D3A1-7A67-7CD6-6D8B44363CCD}"/>
              </a:ext>
            </a:extLst>
          </p:cNvPr>
          <p:cNvSpPr>
            <a:spLocks noGrp="1"/>
          </p:cNvSpPr>
          <p:nvPr>
            <p:ph type="body" idx="1"/>
          </p:nvPr>
        </p:nvSpPr>
        <p:spPr/>
        <p:txBody>
          <a:bodyPr>
            <a:normAutofit/>
          </a:bodyPr>
          <a:lstStyle/>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 7</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a:t>
            </a:r>
            <a:r>
              <a:rPr lang="fa-IR" sz="2800" b="1" i="0" u="none" strike="noStrike" kern="100" baseline="0" dirty="0">
                <a:solidFill>
                  <a:srgbClr val="FF0000"/>
                </a:solidFill>
                <a:cs typeface="B Compset" panose="00000400000000000000" pitchFamily="2" charset="-78"/>
              </a:rPr>
              <a:t>ولی </a:t>
            </a:r>
            <a:r>
              <a:rPr lang="fa-IR" sz="2800" b="1" i="0" u="none" strike="noStrike" kern="100" baseline="0" dirty="0" err="1">
                <a:solidFill>
                  <a:srgbClr val="FF0000"/>
                </a:solidFill>
                <a:cs typeface="B Compset" panose="00000400000000000000" pitchFamily="2" charset="-78"/>
              </a:rPr>
              <a:t>میّت</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همان </a:t>
            </a:r>
            <a:r>
              <a:rPr lang="fa-IR" sz="2800" b="1" i="0" u="none" strike="noStrike" kern="100" baseline="0" dirty="0" err="1">
                <a:solidFill>
                  <a:srgbClr val="FF0000"/>
                </a:solidFill>
                <a:cs typeface="B Compset" panose="00000400000000000000" pitchFamily="2" charset="-78"/>
              </a:rPr>
              <a:t>وراث</a:t>
            </a:r>
            <a:r>
              <a:rPr lang="fa-IR" sz="2800" b="1" i="0" u="none" strike="noStrike" kern="100" baseline="0" dirty="0">
                <a:solidFill>
                  <a:srgbClr val="FF0000"/>
                </a:solidFill>
                <a:cs typeface="B Compset" panose="00000400000000000000" pitchFamily="2" charset="-78"/>
              </a:rPr>
              <a:t> کبیر</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قانونی </a:t>
            </a:r>
            <a:r>
              <a:rPr lang="fa-IR" sz="2800" b="0" i="0" u="none" strike="noStrike" kern="100" baseline="0" dirty="0" err="1">
                <a:cs typeface="B Nazanin" panose="00000400000000000000" pitchFamily="2" charset="-78"/>
              </a:rPr>
              <a:t>می‌باشند</a:t>
            </a:r>
            <a:r>
              <a:rPr lang="fa-IR" sz="2800" b="0" i="0" u="none" strike="noStrike" kern="100" baseline="0" dirty="0">
                <a:cs typeface="B Nazanin" panose="00000400000000000000" pitchFamily="2" charset="-78"/>
              </a:rPr>
              <a:t> که </a:t>
            </a:r>
            <a:r>
              <a:rPr lang="fa-IR" sz="2800" b="0" i="0" u="none" strike="noStrike" kern="100" baseline="0" dirty="0" err="1">
                <a:cs typeface="B Nazanin" panose="00000400000000000000" pitchFamily="2" charset="-78"/>
              </a:rPr>
              <a:t>می‌توانند</a:t>
            </a:r>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رضایت</a:t>
            </a:r>
            <a:r>
              <a:rPr lang="fa-IR" sz="2800" b="0" i="0" u="none" strike="noStrike" kern="100" baseline="0" dirty="0">
                <a:cs typeface="B Nazanin" panose="00000400000000000000" pitchFamily="2" charset="-78"/>
              </a:rPr>
              <a:t> خود را مبنی بر پیوند اعضا اعلام نمایند. رضایت </a:t>
            </a:r>
            <a:r>
              <a:rPr lang="fa-IR" sz="2800" b="1" i="0" u="none" strike="noStrike" kern="100" baseline="0" dirty="0">
                <a:solidFill>
                  <a:srgbClr val="FF0000"/>
                </a:solidFill>
                <a:cs typeface="B Compset" panose="00000400000000000000" pitchFamily="2" charset="-78"/>
              </a:rPr>
              <a:t>کلیه </a:t>
            </a:r>
            <a:r>
              <a:rPr lang="fa-IR" sz="2800" b="1" i="0" u="none" strike="noStrike" kern="100" baseline="0" dirty="0" err="1">
                <a:solidFill>
                  <a:srgbClr val="FF0000"/>
                </a:solidFill>
                <a:cs typeface="B Compset" panose="00000400000000000000" pitchFamily="2" charset="-78"/>
              </a:rPr>
              <a:t>وراث</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یادشده لازم است</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a:p>
            <a:pPr marR="0" lvl="0" rtl="1"/>
            <a:endParaRPr lang="en-US" sz="2800" b="0" i="0" u="none" strike="noStrike" kern="100" baseline="0" dirty="0">
              <a:cs typeface="B Nazanin" panose="00000400000000000000" pitchFamily="2" charset="-78"/>
            </a:endParaRPr>
          </a:p>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‌تبصره 1</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موافقت ولی </a:t>
            </a:r>
            <a:r>
              <a:rPr lang="fa-IR" sz="2800" b="0" i="0" u="none" strike="noStrike" kern="100" baseline="0" dirty="0" err="1">
                <a:cs typeface="B Nazanin" panose="00000400000000000000" pitchFamily="2" charset="-78"/>
              </a:rPr>
              <a:t>میّت</a:t>
            </a:r>
            <a:r>
              <a:rPr lang="fa-IR" sz="2800" b="0" i="0" u="none" strike="noStrike" kern="100" baseline="0" dirty="0">
                <a:cs typeface="B Nazanin" panose="00000400000000000000" pitchFamily="2" charset="-78"/>
              </a:rPr>
              <a:t> باید </a:t>
            </a:r>
            <a:r>
              <a:rPr lang="fa-IR" sz="2800" b="1" i="0" u="none" strike="noStrike" kern="100" baseline="0" dirty="0">
                <a:solidFill>
                  <a:srgbClr val="FF0000"/>
                </a:solidFill>
                <a:cs typeface="B Compset" panose="00000400000000000000" pitchFamily="2" charset="-78"/>
              </a:rPr>
              <a:t>کتبی</a:t>
            </a:r>
            <a:r>
              <a:rPr lang="fa-IR" sz="2800" b="0" i="0" u="none" strike="noStrike" kern="100" baseline="0" dirty="0">
                <a:cs typeface="B Nazanin" panose="00000400000000000000" pitchFamily="2" charset="-78"/>
              </a:rPr>
              <a:t> صورت گیرد و در پرونده ضبط شود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a:p>
            <a:pPr marR="0" lvl="0" rtl="1"/>
            <a:endParaRPr lang="en-US" sz="2800" b="0" i="0" u="none" strike="noStrike" kern="100" baseline="0" dirty="0">
              <a:cs typeface="B Nazanin" panose="00000400000000000000" pitchFamily="2" charset="-78"/>
            </a:endParaRPr>
          </a:p>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‌تبصره 2</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احراز ولی </a:t>
            </a:r>
            <a:r>
              <a:rPr lang="fa-IR" sz="2800" b="0" i="0" u="none" strike="noStrike" kern="100" baseline="0" dirty="0" err="1">
                <a:cs typeface="B Nazanin" panose="00000400000000000000" pitchFamily="2" charset="-78"/>
              </a:rPr>
              <a:t>میت</a:t>
            </a:r>
            <a:r>
              <a:rPr lang="fa-IR" sz="2800" b="0" i="0" u="none" strike="noStrike" kern="100" baseline="0" dirty="0">
                <a:cs typeface="B Nazanin" panose="00000400000000000000" pitchFamily="2" charset="-78"/>
              </a:rPr>
              <a:t> باید بر اساس </a:t>
            </a:r>
            <a:r>
              <a:rPr lang="fa-IR" sz="2800" b="1" i="0" u="none" strike="noStrike" kern="100" baseline="0" dirty="0">
                <a:solidFill>
                  <a:srgbClr val="FF0000"/>
                </a:solidFill>
                <a:cs typeface="B Compset" panose="00000400000000000000" pitchFamily="2" charset="-78"/>
              </a:rPr>
              <a:t>مدارک </a:t>
            </a:r>
            <a:r>
              <a:rPr lang="fa-IR" sz="2800" b="1" i="0" u="none" strike="noStrike" kern="100" baseline="0" dirty="0" err="1">
                <a:solidFill>
                  <a:srgbClr val="FF0000"/>
                </a:solidFill>
                <a:cs typeface="B Compset" panose="00000400000000000000" pitchFamily="2" charset="-78"/>
              </a:rPr>
              <a:t>مثبته</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باشد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5BE5CFCD-237E-ECC7-A56A-D3DE91A771F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19258039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9CAA-C50D-4876-CE32-AA3A9BF80C9B}"/>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آیین نامه اجرایی قانون پیوند اعضای بیماران فوت شده یا بیمارانی که مرگ مغزی آنان مسلم است.</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09C01252-9047-A6F1-8B1E-AE7CD7E53619}"/>
              </a:ext>
            </a:extLst>
          </p:cNvPr>
          <p:cNvSpPr>
            <a:spLocks noGrp="1"/>
          </p:cNvSpPr>
          <p:nvPr>
            <p:ph type="body" idx="1"/>
          </p:nvPr>
        </p:nvSpPr>
        <p:spPr/>
        <p:txBody>
          <a:bodyPr>
            <a:normAutofit/>
          </a:bodyPr>
          <a:lstStyle/>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 8</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ایجاد </a:t>
            </a:r>
            <a:r>
              <a:rPr lang="fa-IR" sz="2800" b="1" i="0" u="none" strike="noStrike" kern="100" baseline="0" dirty="0" err="1">
                <a:solidFill>
                  <a:srgbClr val="FF0000"/>
                </a:solidFill>
                <a:cs typeface="B Compset" panose="00000400000000000000" pitchFamily="2" charset="-78"/>
              </a:rPr>
              <a:t>هماهنگی‌های</a:t>
            </a:r>
            <a:r>
              <a:rPr lang="fa-IR" sz="2800" b="1" i="0" u="none" strike="noStrike" kern="100" baseline="0" dirty="0">
                <a:solidFill>
                  <a:srgbClr val="FF0000"/>
                </a:solidFill>
                <a:cs typeface="B Compset" panose="00000400000000000000" pitchFamily="2" charset="-78"/>
              </a:rPr>
              <a:t> لازم</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در اجرای این </a:t>
            </a:r>
            <a:r>
              <a:rPr lang="fa-IR" sz="2800" b="0" i="0" u="none" strike="noStrike" kern="100" baseline="0" dirty="0" err="1">
                <a:cs typeface="B Nazanin" panose="00000400000000000000" pitchFamily="2" charset="-78"/>
              </a:rPr>
              <a:t>آیین‌نامه</a:t>
            </a:r>
            <a:r>
              <a:rPr lang="fa-IR" sz="2800" b="0" i="0" u="none" strike="noStrike" kern="100" baseline="0" dirty="0">
                <a:cs typeface="B Nazanin" panose="00000400000000000000" pitchFamily="2" charset="-78"/>
              </a:rPr>
              <a:t>، به عهده </a:t>
            </a:r>
            <a:r>
              <a:rPr lang="fa-IR" sz="2800" b="1" i="0" u="none" strike="noStrike" kern="100" baseline="0" dirty="0">
                <a:solidFill>
                  <a:srgbClr val="FF0000"/>
                </a:solidFill>
                <a:cs typeface="B Compset" panose="00000400000000000000" pitchFamily="2" charset="-78"/>
              </a:rPr>
              <a:t>مرکز مدیریت پیوند و </a:t>
            </a:r>
            <a:r>
              <a:rPr lang="fa-IR" sz="2800" b="1" i="0" u="none" strike="noStrike" kern="100" baseline="0" dirty="0" err="1">
                <a:solidFill>
                  <a:srgbClr val="FF0000"/>
                </a:solidFill>
                <a:cs typeface="B Compset" panose="00000400000000000000" pitchFamily="2" charset="-78"/>
              </a:rPr>
              <a:t>بیماری‌های</a:t>
            </a:r>
            <a:r>
              <a:rPr lang="fa-IR" sz="2800" b="1" i="0" u="none" strike="noStrike" kern="100" baseline="0" dirty="0">
                <a:solidFill>
                  <a:srgbClr val="FF0000"/>
                </a:solidFill>
                <a:cs typeface="B Compset" panose="00000400000000000000" pitchFamily="2" charset="-78"/>
              </a:rPr>
              <a:t> خاص</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وزارت بهداشت، درمان و آموزش پزشکی </a:t>
            </a:r>
            <a:r>
              <a:rPr lang="fa-IR" sz="2800" b="0" i="0" u="none" strike="noStrike" kern="100" baseline="0" dirty="0" err="1">
                <a:cs typeface="B Nazanin" panose="00000400000000000000" pitchFamily="2" charset="-78"/>
              </a:rPr>
              <a:t>می‌باشد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a:p>
            <a:pPr marR="0" lvl="0" rtl="1"/>
            <a:endParaRPr lang="en-US" sz="2800" b="0" i="0" u="none" strike="noStrike" kern="100" baseline="0" dirty="0">
              <a:cs typeface="B Nazanin" panose="00000400000000000000" pitchFamily="2" charset="-78"/>
            </a:endParaRPr>
          </a:p>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‌تبصره</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a:t>
            </a:r>
            <a:r>
              <a:rPr lang="fa-IR" sz="2800" b="1" i="0" u="none" strike="noStrike" kern="100" baseline="0" dirty="0">
                <a:cs typeface="B Compset" panose="00000400000000000000" pitchFamily="2" charset="-78"/>
              </a:rPr>
              <a:t> </a:t>
            </a:r>
            <a:r>
              <a:rPr lang="fa-IR" sz="2800" b="1" i="0" u="none" strike="noStrike" kern="100" baseline="0" dirty="0">
                <a:solidFill>
                  <a:srgbClr val="FF0000"/>
                </a:solidFill>
                <a:cs typeface="B Compset" panose="00000400000000000000" pitchFamily="2" charset="-78"/>
              </a:rPr>
              <a:t>انتخاب گیرندگان و </a:t>
            </a:r>
            <a:r>
              <a:rPr lang="fa-IR" sz="2800" b="1" i="0" u="none" strike="noStrike" kern="100" baseline="0" dirty="0" err="1">
                <a:solidFill>
                  <a:srgbClr val="FF0000"/>
                </a:solidFill>
                <a:cs typeface="B Compset" panose="00000400000000000000" pitchFamily="2" charset="-78"/>
              </a:rPr>
              <a:t>اولویت‌بندی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آنان جهت انجام پیوند، </a:t>
            </a:r>
            <a:r>
              <a:rPr lang="fa-IR" sz="2800" b="1" i="0" u="none" strike="noStrike" kern="100" baseline="0" dirty="0">
                <a:solidFill>
                  <a:srgbClr val="FF0000"/>
                </a:solidFill>
                <a:cs typeface="B Compset" panose="00000400000000000000" pitchFamily="2" charset="-78"/>
              </a:rPr>
              <a:t>طبق برنامه تنظیمی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و توسط </a:t>
            </a:r>
            <a:r>
              <a:rPr lang="fa-IR" sz="2800" b="1" i="0" u="none" strike="noStrike" kern="100" baseline="0" dirty="0">
                <a:solidFill>
                  <a:srgbClr val="FF0000"/>
                </a:solidFill>
                <a:cs typeface="B Compset" panose="00000400000000000000" pitchFamily="2" charset="-78"/>
              </a:rPr>
              <a:t>مرکز</a:t>
            </a:r>
            <a:r>
              <a:rPr lang="fa-IR" sz="2800" b="1" i="0" u="none" strike="noStrike" kern="100" baseline="0" dirty="0">
                <a:cs typeface="B Compset" panose="00000400000000000000" pitchFamily="2" charset="-78"/>
              </a:rPr>
              <a:t>‌ </a:t>
            </a:r>
            <a:r>
              <a:rPr lang="fa-IR" sz="2800" b="0" i="0" u="none" strike="noStrike" kern="100" baseline="0" dirty="0" err="1">
                <a:cs typeface="B Nazanin" panose="00000400000000000000" pitchFamily="2" charset="-78"/>
              </a:rPr>
              <a:t>فوق‌الذکر</a:t>
            </a:r>
            <a:r>
              <a:rPr lang="fa-IR" sz="2800" b="0" i="0" u="none" strike="noStrike" kern="100" baseline="0" dirty="0">
                <a:cs typeface="B Nazanin" panose="00000400000000000000" pitchFamily="2" charset="-78"/>
              </a:rPr>
              <a:t> انجام خواهد شد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503DFCAC-20B6-79FB-926E-650E3C59BFF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7082318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CAF9-EA44-8D18-3A43-B7FA5B6396B3}"/>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آیین نامه اجرایی قانون پیوند اعضای بیماران فوت شده یا بیمارانی که مرگ مغزی آنان مسلم است.</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67E1C2F3-9BE2-7E6A-039F-925A89BEA2B4}"/>
              </a:ext>
            </a:extLst>
          </p:cNvPr>
          <p:cNvSpPr>
            <a:spLocks noGrp="1"/>
          </p:cNvSpPr>
          <p:nvPr>
            <p:ph type="body" idx="1"/>
          </p:nvPr>
        </p:nvSpPr>
        <p:spPr/>
        <p:txBody>
          <a:bodyPr>
            <a:normAutofit/>
          </a:bodyPr>
          <a:lstStyle/>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 9</a:t>
            </a:r>
            <a:r>
              <a:rPr lang="en-US" sz="2800" b="1"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وزارت بهداشت، درمان و آموزش پزشکی برای </a:t>
            </a:r>
            <a:r>
              <a:rPr lang="fa-IR" sz="2800" b="1" i="0" u="none" strike="noStrike" kern="100" baseline="0" dirty="0">
                <a:solidFill>
                  <a:srgbClr val="FF0000"/>
                </a:solidFill>
                <a:cs typeface="B Compset" panose="00000400000000000000" pitchFamily="2" charset="-78"/>
              </a:rPr>
              <a:t>تأمین </a:t>
            </a:r>
            <a:r>
              <a:rPr lang="fa-IR" sz="2800" b="1" i="0" u="none" strike="noStrike" kern="100" baseline="0" dirty="0" err="1">
                <a:solidFill>
                  <a:srgbClr val="FF0000"/>
                </a:solidFill>
                <a:cs typeface="B Compset" panose="00000400000000000000" pitchFamily="2" charset="-78"/>
              </a:rPr>
              <a:t>هزینه‌های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مترتب بر امر پیوند اعضا،</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هزینه‌های</a:t>
            </a:r>
            <a:r>
              <a:rPr lang="en-US" sz="2800" b="0" i="0" u="none" strike="noStrike" kern="100" baseline="0" dirty="0">
                <a:latin typeface="Calibri" panose="020F0502020204030204" pitchFamily="34" charset="0"/>
                <a:cs typeface="B Nazanin" panose="00000400000000000000" pitchFamily="2" charset="-78"/>
              </a:rPr>
              <a:t> ICU </a:t>
            </a:r>
            <a:r>
              <a:rPr lang="fa-IR" sz="2800" b="0" i="0" u="none" strike="noStrike" kern="100" baseline="0" dirty="0">
                <a:latin typeface="Calibri" panose="020F0502020204030204" pitchFamily="34" charset="0"/>
                <a:cs typeface="B Nazanin" panose="00000400000000000000" pitchFamily="2" charset="-78"/>
              </a:rPr>
              <a:t>،‌ انتقال متوفی، تهیه و انتقال عضو و انجام عمل پیوند) و همچنین انجام امور فرهنگی، ‌پیشنهادات لازم را به </a:t>
            </a:r>
            <a:r>
              <a:rPr lang="fa-IR" sz="2800" b="1" i="0" u="none" strike="noStrike" kern="100" baseline="0" dirty="0">
                <a:solidFill>
                  <a:srgbClr val="FF0000"/>
                </a:solidFill>
                <a:latin typeface="Calibri" panose="020F0502020204030204" pitchFamily="34" charset="0"/>
                <a:cs typeface="B Compset" panose="00000400000000000000" pitchFamily="2" charset="-78"/>
              </a:rPr>
              <a:t>سازمان مدیریت و </a:t>
            </a:r>
            <a:r>
              <a:rPr lang="fa-IR" sz="2800" b="1" i="0" u="none" strike="noStrike" kern="100" baseline="0" dirty="0" err="1">
                <a:solidFill>
                  <a:srgbClr val="FF0000"/>
                </a:solidFill>
                <a:latin typeface="Calibri" panose="020F0502020204030204" pitchFamily="34" charset="0"/>
                <a:cs typeface="B Compset" panose="00000400000000000000" pitchFamily="2" charset="-78"/>
              </a:rPr>
              <a:t>برنامه‌ریزی</a:t>
            </a:r>
            <a:r>
              <a:rPr lang="fa-IR" sz="2800" b="0" i="0" u="none" strike="noStrike" kern="100" baseline="0" dirty="0">
                <a:solidFill>
                  <a:srgbClr val="FF0000"/>
                </a:solidFill>
                <a:latin typeface="Calibri" panose="020F0502020204030204" pitchFamily="34" charset="0"/>
                <a:cs typeface="B Nazanin" panose="00000400000000000000" pitchFamily="2" charset="-78"/>
              </a:rPr>
              <a:t> </a:t>
            </a:r>
            <a:r>
              <a:rPr lang="fa-IR" sz="2800" b="0" i="0" u="none" strike="noStrike" kern="100" baseline="0" dirty="0">
                <a:latin typeface="Calibri" panose="020F0502020204030204" pitchFamily="34" charset="0"/>
                <a:cs typeface="B Nazanin" panose="00000400000000000000" pitchFamily="2" charset="-78"/>
              </a:rPr>
              <a:t>کشور اعلام و سازمان مذکور نیز اعتبارات لازم را در </a:t>
            </a:r>
            <a:r>
              <a:rPr lang="fa-IR" sz="2800" b="1" i="0" u="none" strike="noStrike" kern="100" baseline="0" dirty="0">
                <a:solidFill>
                  <a:srgbClr val="FF0000"/>
                </a:solidFill>
                <a:latin typeface="Calibri" panose="020F0502020204030204" pitchFamily="34" charset="0"/>
                <a:cs typeface="B Compset" panose="00000400000000000000" pitchFamily="2" charset="-78"/>
              </a:rPr>
              <a:t>هر سال</a:t>
            </a:r>
            <a:r>
              <a:rPr lang="fa-IR" sz="2800" b="0" i="0" u="none" strike="noStrike" kern="100" baseline="0" dirty="0">
                <a:solidFill>
                  <a:srgbClr val="FF0000"/>
                </a:solidFill>
                <a:latin typeface="Calibri" panose="020F0502020204030204" pitchFamily="34" charset="0"/>
                <a:cs typeface="B Nazanin" panose="00000400000000000000" pitchFamily="2" charset="-78"/>
              </a:rPr>
              <a:t> </a:t>
            </a:r>
            <a:r>
              <a:rPr lang="fa-IR" sz="2800" b="0" i="0" u="none" strike="noStrike" kern="100" baseline="0" dirty="0">
                <a:latin typeface="Calibri" panose="020F0502020204030204" pitchFamily="34" charset="0"/>
                <a:cs typeface="B Nazanin" panose="00000400000000000000" pitchFamily="2" charset="-78"/>
              </a:rPr>
              <a:t>تحت عنوان </a:t>
            </a:r>
            <a:r>
              <a:rPr lang="fa-IR" sz="2800" b="1" i="0" u="none" strike="noStrike" kern="100" baseline="0" dirty="0">
                <a:solidFill>
                  <a:srgbClr val="FF0000"/>
                </a:solidFill>
                <a:latin typeface="Calibri" panose="020F0502020204030204" pitchFamily="34" charset="0"/>
                <a:cs typeface="B Compset" panose="00000400000000000000" pitchFamily="2" charset="-78"/>
              </a:rPr>
              <a:t>ردیفی خاص</a:t>
            </a:r>
            <a:r>
              <a:rPr lang="fa-IR" sz="2800" b="0" i="0" u="none" strike="noStrike" kern="100" baseline="0" dirty="0">
                <a:solidFill>
                  <a:srgbClr val="FF0000"/>
                </a:solidFill>
                <a:latin typeface="Calibri" panose="020F0502020204030204" pitchFamily="34" charset="0"/>
                <a:cs typeface="B Nazanin" panose="00000400000000000000" pitchFamily="2" charset="-78"/>
              </a:rPr>
              <a:t> </a:t>
            </a:r>
            <a:r>
              <a:rPr lang="fa-IR" sz="2800" b="0" i="0" u="none" strike="noStrike" kern="100" baseline="0" dirty="0">
                <a:latin typeface="Calibri" panose="020F0502020204030204" pitchFamily="34" charset="0"/>
                <a:cs typeface="B Nazanin" panose="00000400000000000000" pitchFamily="2" charset="-78"/>
              </a:rPr>
              <a:t>در قانون بودجه کل کشور پیش بینی </a:t>
            </a:r>
            <a:r>
              <a:rPr lang="fa-IR" sz="2800" b="0" i="0" u="none" strike="noStrike" kern="100" baseline="0" dirty="0" err="1">
                <a:latin typeface="Calibri" panose="020F0502020204030204" pitchFamily="34" charset="0"/>
                <a:cs typeface="B Nazanin" panose="00000400000000000000" pitchFamily="2" charset="-78"/>
              </a:rPr>
              <a:t>می‌نماید</a:t>
            </a:r>
            <a:r>
              <a:rPr lang="en-US" sz="2800" b="0" i="0" u="none" strike="noStrike" kern="100" baseline="0" dirty="0">
                <a:latin typeface="Calibri" panose="020F0502020204030204" pitchFamily="34" charset="0"/>
                <a:cs typeface="B Nazanin" panose="00000400000000000000" pitchFamily="2" charset="-78"/>
              </a:rPr>
              <a:t>.</a:t>
            </a:r>
            <a:endParaRPr lang="fa-IR" sz="2800" b="0" i="0" u="none" strike="noStrike" kern="100" baseline="0" dirty="0">
              <a:latin typeface="Calibri" panose="020F0502020204030204" pitchFamily="34" charset="0"/>
              <a:cs typeface="B Nazanin" panose="00000400000000000000" pitchFamily="2" charset="-78"/>
            </a:endParaRPr>
          </a:p>
          <a:p>
            <a:pPr marR="0" lvl="0" rtl="1"/>
            <a:endParaRPr lang="en-US" sz="2800" b="0" i="0" u="none" strike="noStrike" kern="100" baseline="0" dirty="0">
              <a:latin typeface="Calibri" panose="020F0502020204030204" pitchFamily="34" charset="0"/>
              <a:cs typeface="B Nazanin" panose="00000400000000000000" pitchFamily="2" charset="-78"/>
            </a:endParaRPr>
          </a:p>
          <a:p>
            <a:pPr marR="0" lvl="0" rtl="1"/>
            <a:r>
              <a:rPr lang="en-US" sz="2800" b="0" i="0" u="none" strike="noStrike" kern="100" baseline="0" dirty="0">
                <a:cs typeface="B Nazanin" panose="00000400000000000000" pitchFamily="2" charset="-78"/>
              </a:rPr>
              <a:t> </a:t>
            </a:r>
            <a:r>
              <a:rPr lang="fa-IR" sz="2800" b="1" i="0" u="none" strike="noStrike" kern="100" baseline="0" dirty="0">
                <a:cs typeface="B Nazanin" panose="00000400000000000000" pitchFamily="2" charset="-78"/>
              </a:rPr>
              <a:t>‌ماده 10</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 وزارت بهداشت، درمان و آموزش پزشکی در چارچوب قانون مربوط و این </a:t>
            </a:r>
            <a:r>
              <a:rPr lang="fa-IR" sz="2800" b="0" i="0" u="none" strike="noStrike" kern="100" baseline="0" dirty="0" err="1">
                <a:cs typeface="B Nazanin" panose="00000400000000000000" pitchFamily="2" charset="-78"/>
              </a:rPr>
              <a:t>آیین‌نامه</a:t>
            </a:r>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سایر </a:t>
            </a:r>
            <a:r>
              <a:rPr lang="fa-IR" sz="2800" b="0" i="0" u="none" strike="noStrike" kern="100" baseline="0" dirty="0" err="1">
                <a:solidFill>
                  <a:srgbClr val="FF0000"/>
                </a:solidFill>
                <a:cs typeface="B Nazanin" panose="00000400000000000000" pitchFamily="2" charset="-78"/>
              </a:rPr>
              <a:t>دستورالعمل‌های</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لازم را صادر و به مبادی ذیربط ابلاغ خواهد نمود</a:t>
            </a:r>
            <a:r>
              <a:rPr lang="en-US" sz="2800"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5FCA43B2-F0F6-D29E-BC60-7A7CB61C67F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45053162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33E00-2485-2402-2614-19497A5D5542}"/>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اصلاح ‌آیین‌نامه اجرایی قانون پیوند اعضا</a:t>
            </a:r>
            <a:endParaRPr lang="en-US" b="0" i="0" u="none" strike="noStrike" kern="1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37EC1CDF-58A5-A04D-243D-F8861F246FDE}"/>
              </a:ext>
            </a:extLst>
          </p:cNvPr>
          <p:cNvSpPr>
            <a:spLocks noGrp="1"/>
          </p:cNvSpPr>
          <p:nvPr>
            <p:ph type="body" idx="1"/>
          </p:nvPr>
        </p:nvSpPr>
        <p:spPr/>
        <p:txBody>
          <a:bodyPr/>
          <a:lstStyle/>
          <a:p>
            <a:pPr marR="0" lvl="0" rtl="1"/>
            <a:r>
              <a:rPr lang="en-US"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a:t>
            </a:r>
            <a:r>
              <a:rPr lang="fa-IR" sz="2800" b="0" i="0" u="none" strike="noStrike" kern="100" baseline="0" dirty="0" err="1">
                <a:cs typeface="B Nazanin" panose="00000400000000000000" pitchFamily="2" charset="-78"/>
              </a:rPr>
              <a:t>آیین‌نامه</a:t>
            </a:r>
            <a:r>
              <a:rPr lang="fa-IR" sz="2800" b="0" i="0" u="none" strike="noStrike" kern="100" baseline="0" dirty="0">
                <a:cs typeface="B Nazanin" panose="00000400000000000000" pitchFamily="2" charset="-78"/>
              </a:rPr>
              <a:t> اجرایی قانون پیوند اعضای بیماران فوت شده یا بیمارانی که مرگ مغزی آنان مسلم است، ‌موضوع </a:t>
            </a:r>
            <a:r>
              <a:rPr lang="fa-IR" sz="2800" b="0" i="0" u="none" strike="noStrike" kern="100" baseline="0" dirty="0" err="1">
                <a:cs typeface="B Nazanin" panose="00000400000000000000" pitchFamily="2" charset="-78"/>
              </a:rPr>
              <a:t>تصویب‌نامه</a:t>
            </a:r>
            <a:r>
              <a:rPr lang="fa-IR" sz="2800" b="0" i="0" u="none" strike="noStrike" kern="100" baseline="0" dirty="0">
                <a:cs typeface="B Nazanin" panose="00000400000000000000" pitchFamily="2" charset="-78"/>
              </a:rPr>
              <a:t> شماره .9929ت 24804ه مورخ 1381/03/07 به شرح زیر اصلاح </a:t>
            </a:r>
            <a:r>
              <a:rPr lang="fa-IR" sz="2800" b="0" i="0" u="none" strike="noStrike" kern="100" baseline="0" dirty="0" err="1">
                <a:cs typeface="B Nazanin" panose="00000400000000000000" pitchFamily="2" charset="-78"/>
              </a:rPr>
              <a:t>می‌شود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a:p>
            <a:pPr marR="0" lvl="0" rtl="1"/>
            <a:endParaRPr lang="en-US" sz="2800" b="0" i="0" u="none" strike="noStrike" kern="100" baseline="0" dirty="0">
              <a:cs typeface="B Nazanin" panose="00000400000000000000" pitchFamily="2" charset="-78"/>
            </a:endParaRPr>
          </a:p>
          <a:p>
            <a:pPr marR="0" lvl="0" rtl="1"/>
            <a:r>
              <a:rPr lang="fa-IR" sz="2800" b="0" i="0" u="none" strike="noStrike" kern="100" baseline="0" dirty="0">
                <a:cs typeface="B Nazanin" panose="00000400000000000000" pitchFamily="2" charset="-78"/>
              </a:rPr>
              <a:t>‌در تبصره (5) ماده (2) عبارت</a:t>
            </a:r>
            <a:r>
              <a:rPr lang="en-US" sz="2800" b="0" i="0" u="none" strike="noStrike" kern="100" baseline="0" dirty="0">
                <a:cs typeface="B Nazanin" panose="00000400000000000000" pitchFamily="2" charset="-78"/>
              </a:rPr>
              <a:t> </a:t>
            </a:r>
            <a:r>
              <a:rPr lang="en-US" sz="2800" b="1" i="0" u="none" strike="noStrike" kern="100" baseline="0" dirty="0">
                <a:cs typeface="B Nazanin" panose="00000400000000000000" pitchFamily="2" charset="-78"/>
              </a:rPr>
              <a:t>«‌</a:t>
            </a:r>
            <a:r>
              <a:rPr lang="fa-IR" sz="2800" b="1" i="0" u="none" strike="noStrike" kern="100" baseline="0" dirty="0">
                <a:solidFill>
                  <a:srgbClr val="FF0000"/>
                </a:solidFill>
                <a:cs typeface="B Nazanin" panose="00000400000000000000" pitchFamily="2" charset="-78"/>
              </a:rPr>
              <a:t>مجهز</a:t>
            </a:r>
            <a:r>
              <a:rPr lang="en-US" sz="2800" b="1" i="0" u="none" strike="noStrike" kern="100" baseline="0" dirty="0">
                <a:cs typeface="B Nazanin" panose="00000400000000000000" pitchFamily="2" charset="-78"/>
              </a:rPr>
              <a:t>»</a:t>
            </a:r>
            <a:r>
              <a:rPr lang="en-US" sz="2800" b="0" i="0" u="none" strike="noStrike" kern="100" baseline="0" dirty="0">
                <a:cs typeface="B Nazanin" panose="00000400000000000000" pitchFamily="2" charset="-78"/>
              </a:rPr>
              <a:t> </a:t>
            </a:r>
            <a:r>
              <a:rPr lang="fa-IR" sz="2800" b="0" i="0" u="none" strike="noStrike" kern="100" baseline="0" dirty="0">
                <a:cs typeface="B Nazanin" panose="00000400000000000000" pitchFamily="2" charset="-78"/>
              </a:rPr>
              <a:t>بعد از عبارت «‌</a:t>
            </a:r>
            <a:r>
              <a:rPr lang="fa-IR" sz="2800" b="0" i="0" u="none" strike="noStrike" kern="100" baseline="0" dirty="0" err="1">
                <a:cs typeface="B Nazanin" panose="00000400000000000000" pitchFamily="2" charset="-78"/>
              </a:rPr>
              <a:t>بیمارستان‌های</a:t>
            </a:r>
            <a:r>
              <a:rPr lang="fa-IR" sz="2800" b="0" i="0" u="none" strike="noStrike" kern="100" baseline="0" dirty="0">
                <a:cs typeface="B Nazanin" panose="00000400000000000000" pitchFamily="2" charset="-78"/>
              </a:rPr>
              <a:t>» اضافه گردد</a:t>
            </a:r>
            <a:r>
              <a:rPr lang="en-US" sz="2800" b="0" i="0" u="none" strike="noStrike" kern="100" baseline="0" dirty="0">
                <a:cs typeface="B Nazanin" panose="00000400000000000000" pitchFamily="2" charset="-78"/>
              </a:rPr>
              <a:t>.</a:t>
            </a:r>
          </a:p>
          <a:p>
            <a:pPr marL="0" marR="0" lvl="0" indent="0" algn="l" rtl="1">
              <a:buNone/>
            </a:pPr>
            <a:r>
              <a:rPr lang="fa-IR" b="1" i="0" u="none" strike="noStrike" baseline="0" dirty="0">
                <a:solidFill>
                  <a:srgbClr val="515D7A"/>
                </a:solidFill>
                <a:cs typeface="B Nazanin" panose="00000400000000000000" pitchFamily="2" charset="-78"/>
              </a:rPr>
              <a:t>‌محمدرضا عارف - معاون اول رئیس جمهور</a:t>
            </a:r>
            <a:endParaRPr lang="en-US" b="0" i="0" u="none" strike="noStrike" baseline="0" dirty="0">
              <a:solidFill>
                <a:srgbClr val="515D7A"/>
              </a:solidFill>
              <a:latin typeface="Times New Roman" panose="02020603050405020304" pitchFamily="18" charset="0"/>
              <a:cs typeface="B Nazanin" panose="00000400000000000000" pitchFamily="2" charset="-78"/>
            </a:endParaRPr>
          </a:p>
        </p:txBody>
      </p:sp>
      <p:sp>
        <p:nvSpPr>
          <p:cNvPr id="4" name="Footer Placeholder 3">
            <a:extLst>
              <a:ext uri="{FF2B5EF4-FFF2-40B4-BE49-F238E27FC236}">
                <a16:creationId xmlns:a16="http://schemas.microsoft.com/office/drawing/2014/main" id="{220B69FA-37CC-FEC5-6737-4CB96B08B50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16006325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4E658-E4EA-F829-F0AD-2D17E974C5BF}"/>
              </a:ext>
            </a:extLst>
          </p:cNvPr>
          <p:cNvSpPr>
            <a:spLocks noGrp="1"/>
          </p:cNvSpPr>
          <p:nvPr>
            <p:ph type="title"/>
          </p:nvPr>
        </p:nvSpPr>
        <p:spPr>
          <a:xfrm>
            <a:off x="838200" y="365125"/>
            <a:ext cx="10515600" cy="5724779"/>
          </a:xfrm>
        </p:spPr>
        <p:txBody>
          <a:bodyPr/>
          <a:lstStyle/>
          <a:p>
            <a:pPr marR="0" rtl="1"/>
            <a:r>
              <a:rPr lang="fa-IR" b="0" i="0" u="none" strike="noStrike" kern="100" baseline="0" dirty="0" err="1">
                <a:solidFill>
                  <a:srgbClr val="7030A0"/>
                </a:solidFill>
                <a:cs typeface="B Titr" panose="00000700000000000000" pitchFamily="2" charset="-78"/>
              </a:rPr>
              <a:t>فتوای</a:t>
            </a:r>
            <a:r>
              <a:rPr lang="fa-IR" b="0" i="0" u="none" strike="noStrike" kern="100" baseline="0" dirty="0">
                <a:solidFill>
                  <a:srgbClr val="7030A0"/>
                </a:solidFill>
                <a:cs typeface="B Titr" panose="00000700000000000000" pitchFamily="2" charset="-78"/>
              </a:rPr>
              <a:t> مجاز بودن شرعی اهدای عضو از فرد مرگ مغزی</a:t>
            </a:r>
            <a:endParaRPr lang="en-US" b="0" i="0" u="none" strike="noStrike" kern="100" baseline="0" dirty="0">
              <a:solidFill>
                <a:srgbClr val="7030A0"/>
              </a:solidFill>
              <a:cs typeface="B Titr" panose="00000700000000000000" pitchFamily="2" charset="-78"/>
            </a:endParaRPr>
          </a:p>
        </p:txBody>
      </p:sp>
      <p:sp>
        <p:nvSpPr>
          <p:cNvPr id="4" name="Footer Placeholder 3">
            <a:extLst>
              <a:ext uri="{FF2B5EF4-FFF2-40B4-BE49-F238E27FC236}">
                <a16:creationId xmlns:a16="http://schemas.microsoft.com/office/drawing/2014/main" id="{7D345FE5-BFC4-D516-0956-ADFB204ACA7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859761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B5763-6884-B0AD-5C2D-7409D7DC6046}"/>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تعریف مرگ</a:t>
            </a:r>
          </a:p>
        </p:txBody>
      </p:sp>
      <p:sp>
        <p:nvSpPr>
          <p:cNvPr id="3" name="Text Placeholder 2">
            <a:extLst>
              <a:ext uri="{FF2B5EF4-FFF2-40B4-BE49-F238E27FC236}">
                <a16:creationId xmlns:a16="http://schemas.microsoft.com/office/drawing/2014/main" id="{2B8AD94E-0B4C-0C86-F467-DF7995761EBE}"/>
              </a:ext>
            </a:extLst>
          </p:cNvPr>
          <p:cNvSpPr>
            <a:spLocks noGrp="1"/>
          </p:cNvSpPr>
          <p:nvPr>
            <p:ph type="body" idx="1"/>
          </p:nvPr>
        </p:nvSpPr>
        <p:spPr/>
        <p:txBody>
          <a:bodyPr>
            <a:normAutofit/>
          </a:bodyPr>
          <a:lstStyle/>
          <a:p>
            <a:pPr marR="0" lvl="1" rtl="1"/>
            <a:r>
              <a:rPr lang="fa-IR" sz="2400" b="1" i="0" u="none" strike="noStrike" kern="100" baseline="0" dirty="0" err="1">
                <a:solidFill>
                  <a:srgbClr val="FF0000"/>
                </a:solidFill>
                <a:cs typeface="B Compset" panose="00000400000000000000" pitchFamily="2" charset="-78"/>
              </a:rPr>
              <a:t>مناقشه</a:t>
            </a:r>
            <a:r>
              <a:rPr lang="fa-IR" sz="2400" b="1" i="0" u="none" strike="noStrike" kern="100" baseline="0" dirty="0">
                <a:solidFill>
                  <a:srgbClr val="FF0000"/>
                </a:solidFill>
                <a:cs typeface="B Compset" panose="00000400000000000000" pitchFamily="2" charset="-78"/>
              </a:rPr>
              <a:t> به علت ارزشهای</a:t>
            </a:r>
          </a:p>
          <a:p>
            <a:pPr marR="0" lvl="0" rtl="1"/>
            <a:r>
              <a:rPr lang="fa-IR" sz="2400" b="0" i="0" u="none" strike="noStrike" kern="100" baseline="0" dirty="0">
                <a:cs typeface="B Nazanin" panose="00000400000000000000" pitchFamily="2" charset="-78"/>
              </a:rPr>
              <a:t>فرهنگی</a:t>
            </a:r>
          </a:p>
          <a:p>
            <a:pPr marR="0" lvl="0" rtl="1"/>
            <a:r>
              <a:rPr lang="fa-IR" sz="2400" b="0" i="0" u="none" strike="noStrike" kern="100" baseline="0" dirty="0">
                <a:cs typeface="B Nazanin" panose="00000400000000000000" pitchFamily="2" charset="-78"/>
              </a:rPr>
              <a:t>اجتماعی </a:t>
            </a:r>
          </a:p>
          <a:p>
            <a:pPr marR="0" lvl="0" rtl="1"/>
            <a:r>
              <a:rPr lang="fa-IR" sz="2400" b="0" i="0" u="none" strike="noStrike" kern="100" baseline="0" dirty="0">
                <a:cs typeface="B Nazanin" panose="00000400000000000000" pitchFamily="2" charset="-78"/>
              </a:rPr>
              <a:t>مذهبی</a:t>
            </a:r>
          </a:p>
          <a:p>
            <a:pPr marR="0" lvl="1" rtl="1"/>
            <a:r>
              <a:rPr lang="fa-IR" sz="2400" b="1" i="0" u="none" strike="noStrike" kern="100" baseline="0" dirty="0">
                <a:solidFill>
                  <a:srgbClr val="FF0000"/>
                </a:solidFill>
                <a:cs typeface="B Compset" panose="00000400000000000000" pitchFamily="2" charset="-78"/>
              </a:rPr>
              <a:t>معیار مرگ</a:t>
            </a:r>
          </a:p>
          <a:p>
            <a:pPr marL="1828800" lvl="3" indent="-457200">
              <a:buFont typeface="+mj-lt"/>
              <a:buAutoNum type="arabicPeriod"/>
            </a:pPr>
            <a:r>
              <a:rPr lang="fa-IR" sz="2400" b="0" i="0" u="none" strike="noStrike" kern="100" baseline="0" dirty="0">
                <a:cs typeface="B Nazanin" panose="00000400000000000000" pitchFamily="2" charset="-78"/>
              </a:rPr>
              <a:t>مرگ قلبی        (</a:t>
            </a:r>
            <a:r>
              <a:rPr lang="en-US" sz="2400" b="0" i="0" u="none" strike="noStrike" kern="100" baseline="0" dirty="0">
                <a:cs typeface="B Nazanin" panose="00000400000000000000" pitchFamily="2" charset="-78"/>
              </a:rPr>
              <a:t>(</a:t>
            </a:r>
            <a:r>
              <a:rPr lang="en-US" sz="2400" b="0" i="0" u="none" strike="noStrike" kern="100" baseline="0" dirty="0">
                <a:latin typeface="Aptos Display" panose="020B0004020202020204" pitchFamily="34" charset="0"/>
                <a:cs typeface="B Nazanin" panose="00000400000000000000" pitchFamily="2" charset="-78"/>
              </a:rPr>
              <a:t>Cardiopulmonary Criteria For Death</a:t>
            </a:r>
          </a:p>
          <a:p>
            <a:pPr marL="1828800" lvl="3" indent="-457200">
              <a:buFont typeface="+mj-lt"/>
              <a:buAutoNum type="arabicPeriod"/>
            </a:pPr>
            <a:r>
              <a:rPr lang="fa-IR" sz="2400" b="0" i="0" u="none" strike="noStrike" kern="100" baseline="0" dirty="0">
                <a:cs typeface="B Nazanin" panose="00000400000000000000" pitchFamily="2" charset="-78"/>
              </a:rPr>
              <a:t>مرگ مغزی               </a:t>
            </a:r>
            <a:r>
              <a:rPr lang="en-US" sz="2400" b="0" i="0" u="none" strike="noStrike" kern="100" baseline="0" dirty="0">
                <a:cs typeface="B Nazanin" panose="00000400000000000000" pitchFamily="2" charset="-78"/>
              </a:rPr>
              <a:t>(</a:t>
            </a:r>
            <a:r>
              <a:rPr lang="en-US" sz="2400" b="0" i="0" u="none" strike="noStrike" kern="100" baseline="0" dirty="0">
                <a:latin typeface="Aptos Display" panose="020B0004020202020204" pitchFamily="34" charset="0"/>
                <a:cs typeface="B Nazanin" panose="00000400000000000000" pitchFamily="2" charset="-78"/>
              </a:rPr>
              <a:t>Whole-Brain Criteria For Death)</a:t>
            </a:r>
            <a:r>
              <a:rPr lang="fa-IR" sz="2400" b="0" i="0" u="none" strike="noStrike" kern="100" baseline="0" dirty="0">
                <a:latin typeface="Aptos Display" panose="020B0004020202020204" pitchFamily="34" charset="0"/>
                <a:cs typeface="B Nazanin" panose="00000400000000000000" pitchFamily="2" charset="-78"/>
              </a:rPr>
              <a:t> </a:t>
            </a:r>
          </a:p>
          <a:p>
            <a:pPr marL="1828800" lvl="3" indent="-457200">
              <a:buFont typeface="+mj-lt"/>
              <a:buAutoNum type="arabicPeriod"/>
            </a:pPr>
            <a:r>
              <a:rPr lang="fa-IR" sz="2400" b="0" i="0" u="none" strike="noStrike" kern="100" baseline="0" dirty="0">
                <a:cs typeface="B Nazanin" panose="00000400000000000000" pitchFamily="2" charset="-78"/>
              </a:rPr>
              <a:t>مرگ مراکز عالی مغز </a:t>
            </a:r>
            <a:r>
              <a:rPr lang="en-US" sz="2400" b="0" i="0" u="none" strike="noStrike" kern="100" baseline="0" dirty="0">
                <a:cs typeface="B Nazanin" panose="00000400000000000000" pitchFamily="2" charset="-78"/>
              </a:rPr>
              <a:t>(</a:t>
            </a:r>
            <a:r>
              <a:rPr lang="en-US" sz="2400" b="0" i="0" u="none" strike="noStrike" kern="100" baseline="0" dirty="0">
                <a:latin typeface="Aptos Display" panose="020B0004020202020204" pitchFamily="34" charset="0"/>
                <a:cs typeface="B Nazanin" panose="00000400000000000000" pitchFamily="2" charset="-78"/>
              </a:rPr>
              <a:t>Higher Brain Criteria For Death)   </a:t>
            </a:r>
          </a:p>
        </p:txBody>
      </p:sp>
      <p:sp>
        <p:nvSpPr>
          <p:cNvPr id="4" name="Footer Placeholder 3">
            <a:extLst>
              <a:ext uri="{FF2B5EF4-FFF2-40B4-BE49-F238E27FC236}">
                <a16:creationId xmlns:a16="http://schemas.microsoft.com/office/drawing/2014/main" id="{A9E8659B-C304-1A3D-73BD-A0544D77EB9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58272481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0809-7B7A-BA1A-1FAB-500D99DE0539}"/>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حضرت آیت اله سید روح اله خمینی (ره)، بنیانگذار انقلاب اسلامی</a:t>
            </a:r>
            <a:r>
              <a:rPr lang="en-US" b="0" i="0" u="none" strike="noStrike" kern="100" baseline="0">
                <a:solidFill>
                  <a:srgbClr val="7030A0"/>
                </a:solidFill>
                <a:cs typeface="B Titr" panose="00000700000000000000" pitchFamily="2" charset="-78"/>
              </a:rPr>
              <a:t>:</a:t>
            </a:r>
          </a:p>
        </p:txBody>
      </p:sp>
      <p:sp>
        <p:nvSpPr>
          <p:cNvPr id="3" name="Text Placeholder 2">
            <a:extLst>
              <a:ext uri="{FF2B5EF4-FFF2-40B4-BE49-F238E27FC236}">
                <a16:creationId xmlns:a16="http://schemas.microsoft.com/office/drawing/2014/main" id="{374739EC-7A84-7520-8E04-B39925246C89}"/>
              </a:ext>
            </a:extLst>
          </p:cNvPr>
          <p:cNvSpPr>
            <a:spLocks noGrp="1"/>
          </p:cNvSpPr>
          <p:nvPr>
            <p:ph type="body" idx="1"/>
          </p:nvPr>
        </p:nvSpPr>
        <p:spPr/>
        <p:txBody>
          <a:bodyPr>
            <a:normAutofit/>
          </a:bodyPr>
          <a:lstStyle/>
          <a:p>
            <a:pPr marR="0" lvl="0" rtl="1"/>
            <a:r>
              <a:rPr lang="fa-IR" sz="3200" b="0" i="0" u="none" strike="noStrike" kern="100" baseline="0" dirty="0">
                <a:cs typeface="B Nazanin" panose="00000400000000000000" pitchFamily="2" charset="-78"/>
              </a:rPr>
              <a:t>اگر </a:t>
            </a:r>
            <a:r>
              <a:rPr lang="fa-IR" sz="3200" b="0" i="0" u="sng" strike="noStrike" kern="100" baseline="0" dirty="0">
                <a:solidFill>
                  <a:srgbClr val="FF0000"/>
                </a:solidFill>
                <a:cs typeface="B Nazanin" panose="00000400000000000000" pitchFamily="2" charset="-78"/>
              </a:rPr>
              <a:t>حفظ جان </a:t>
            </a:r>
            <a:r>
              <a:rPr lang="fa-IR" sz="3200" b="0" i="0" u="none" strike="noStrike" kern="100" baseline="0" dirty="0" err="1">
                <a:cs typeface="B Nazanin" panose="00000400000000000000" pitchFamily="2" charset="-78"/>
              </a:rPr>
              <a:t>مسلماني</a:t>
            </a:r>
            <a:r>
              <a:rPr lang="fa-IR" sz="3200" b="0" i="0" u="none" strike="noStrike" kern="100" baseline="0" dirty="0">
                <a:cs typeface="B Nazanin" panose="00000400000000000000" pitchFamily="2" charset="-78"/>
              </a:rPr>
              <a:t> موقوف باشد بر پيوند </a:t>
            </a:r>
            <a:r>
              <a:rPr lang="fa-IR" sz="3200" b="0" i="0" u="none" strike="noStrike" kern="100" baseline="0" dirty="0" err="1">
                <a:cs typeface="B Nazanin" panose="00000400000000000000" pitchFamily="2" charset="-78"/>
              </a:rPr>
              <a:t>عضوي</a:t>
            </a:r>
            <a:r>
              <a:rPr lang="fa-IR" sz="3200" b="0" i="0" u="none" strike="noStrike" kern="100" baseline="0" dirty="0">
                <a:cs typeface="B Nazanin" panose="00000400000000000000" pitchFamily="2" charset="-78"/>
              </a:rPr>
              <a:t> از اعضاء </a:t>
            </a:r>
            <a:r>
              <a:rPr lang="fa-IR" sz="3200" b="0" i="0" u="none" strike="noStrike" kern="100" baseline="0" dirty="0" err="1">
                <a:cs typeface="B Nazanin" panose="00000400000000000000" pitchFamily="2" charset="-78"/>
              </a:rPr>
              <a:t>ميّت</a:t>
            </a:r>
            <a:r>
              <a:rPr lang="fa-IR" sz="3200" b="0" i="0" u="none" strike="noStrike" kern="100" baseline="0" dirty="0">
                <a:cs typeface="B Nazanin" panose="00000400000000000000" pitchFamily="2" charset="-78"/>
              </a:rPr>
              <a:t> مسلمانی، </a:t>
            </a:r>
            <a:r>
              <a:rPr lang="fa-IR" sz="3200" b="0" i="0" u="none" strike="noStrike" kern="100" baseline="0" dirty="0">
                <a:solidFill>
                  <a:srgbClr val="FF0000"/>
                </a:solidFill>
                <a:cs typeface="B Nazanin" panose="00000400000000000000" pitchFamily="2" charset="-78"/>
              </a:rPr>
              <a:t>جایز است </a:t>
            </a:r>
            <a:r>
              <a:rPr lang="fa-IR" sz="3200" b="0" i="0" u="none" strike="noStrike" kern="100" baseline="0" dirty="0">
                <a:cs typeface="B Nazanin" panose="00000400000000000000" pitchFamily="2" charset="-78"/>
              </a:rPr>
              <a:t>قطع آن عضو و پیوند آن و بعید نیست </a:t>
            </a:r>
            <a:r>
              <a:rPr lang="fa-IR" sz="3200" b="0" i="0" u="none" strike="noStrike" kern="100" baseline="0" dirty="0">
                <a:solidFill>
                  <a:srgbClr val="FF0000"/>
                </a:solidFill>
                <a:cs typeface="B Nazanin" panose="00000400000000000000" pitchFamily="2" charset="-78"/>
              </a:rPr>
              <a:t>دیه</a:t>
            </a:r>
            <a:r>
              <a:rPr lang="fa-IR" sz="3200" b="0" i="0" u="none" strike="noStrike" kern="100" baseline="0" dirty="0">
                <a:cs typeface="B Nazanin" panose="00000400000000000000" pitchFamily="2" charset="-78"/>
              </a:rPr>
              <a:t> داشته باشد و </a:t>
            </a:r>
            <a:r>
              <a:rPr lang="fa-IR" sz="3200" b="0" i="0" u="none" strike="noStrike" kern="100" baseline="0" dirty="0" err="1">
                <a:cs typeface="B Nazanin" panose="00000400000000000000" pitchFamily="2" charset="-78"/>
              </a:rPr>
              <a:t>آيا</a:t>
            </a:r>
            <a:r>
              <a:rPr lang="fa-IR" sz="3200" b="0" i="0" u="none" strike="noStrike" kern="100" baseline="0" dirty="0">
                <a:cs typeface="B Nazanin" panose="00000400000000000000" pitchFamily="2" charset="-78"/>
              </a:rPr>
              <a:t> </a:t>
            </a:r>
            <a:r>
              <a:rPr lang="fa-IR" sz="3200" b="0" i="0" u="none" strike="noStrike" kern="100" baseline="0" dirty="0" err="1">
                <a:cs typeface="B Nazanin" panose="00000400000000000000" pitchFamily="2" charset="-78"/>
              </a:rPr>
              <a:t>ديه</a:t>
            </a:r>
            <a:r>
              <a:rPr lang="fa-IR" sz="3200" b="0" i="0" u="none" strike="noStrike" kern="100" baseline="0" dirty="0">
                <a:cs typeface="B Nazanin" panose="00000400000000000000" pitchFamily="2" charset="-78"/>
              </a:rPr>
              <a:t> بر قطع </a:t>
            </a:r>
            <a:r>
              <a:rPr lang="fa-IR" sz="3200" b="0" i="0" u="none" strike="noStrike" kern="100" baseline="0" dirty="0" err="1">
                <a:cs typeface="B Nazanin" panose="00000400000000000000" pitchFamily="2" charset="-78"/>
              </a:rPr>
              <a:t>كننده</a:t>
            </a:r>
            <a:r>
              <a:rPr lang="fa-IR" sz="3200" b="0" i="0" u="none" strike="noStrike" kern="100" baseline="0" dirty="0">
                <a:cs typeface="B Nazanin" panose="00000400000000000000" pitchFamily="2" charset="-78"/>
              </a:rPr>
              <a:t> است </a:t>
            </a:r>
            <a:r>
              <a:rPr lang="fa-IR" sz="3200" b="0" i="0" u="none" strike="noStrike" kern="100" baseline="0" dirty="0" err="1">
                <a:cs typeface="B Nazanin" panose="00000400000000000000" pitchFamily="2" charset="-78"/>
              </a:rPr>
              <a:t>يا</a:t>
            </a:r>
            <a:r>
              <a:rPr lang="fa-IR" sz="3200" b="0" i="0" u="none" strike="noStrike" kern="100" baseline="0" dirty="0">
                <a:cs typeface="B Nazanin" panose="00000400000000000000" pitchFamily="2" charset="-78"/>
              </a:rPr>
              <a:t> بر </a:t>
            </a:r>
            <a:r>
              <a:rPr lang="fa-IR" sz="3200" b="0" i="0" u="none" strike="noStrike" kern="100" baseline="0" dirty="0" err="1">
                <a:cs typeface="B Nazanin" panose="00000400000000000000" pitchFamily="2" charset="-78"/>
              </a:rPr>
              <a:t>مريض</a:t>
            </a:r>
            <a:r>
              <a:rPr lang="fa-IR" sz="3200" b="0" i="0" u="none" strike="noStrike" kern="100" baseline="0" dirty="0">
                <a:cs typeface="B Nazanin" panose="00000400000000000000" pitchFamily="2" charset="-78"/>
              </a:rPr>
              <a:t>، </a:t>
            </a:r>
            <a:r>
              <a:rPr lang="fa-IR" sz="3200" b="0" i="0" u="none" strike="noStrike" kern="100" baseline="0" dirty="0" err="1">
                <a:cs typeface="B Nazanin" panose="00000400000000000000" pitchFamily="2" charset="-78"/>
              </a:rPr>
              <a:t>محلّ</a:t>
            </a:r>
            <a:r>
              <a:rPr lang="fa-IR" sz="3200" b="0" i="0" u="none" strike="noStrike" kern="100" baseline="0" dirty="0">
                <a:cs typeface="B Nazanin" panose="00000400000000000000" pitchFamily="2" charset="-78"/>
              </a:rPr>
              <a:t> </a:t>
            </a:r>
            <a:r>
              <a:rPr lang="fa-IR" sz="3200" b="0" i="0" u="none" strike="noStrike" kern="100" baseline="0" dirty="0" err="1">
                <a:cs typeface="B Nazanin" panose="00000400000000000000" pitchFamily="2" charset="-78"/>
              </a:rPr>
              <a:t>اشكال</a:t>
            </a:r>
            <a:r>
              <a:rPr lang="fa-IR" sz="3200" b="0" i="0" u="none" strike="noStrike" kern="100" baseline="0" dirty="0">
                <a:cs typeface="B Nazanin" panose="00000400000000000000" pitchFamily="2" charset="-78"/>
              </a:rPr>
              <a:t> است، </a:t>
            </a:r>
            <a:r>
              <a:rPr lang="fa-IR" sz="3200" b="0" i="0" u="none" strike="noStrike" kern="100" baseline="0" dirty="0" err="1">
                <a:cs typeface="B Nazanin" panose="00000400000000000000" pitchFamily="2" charset="-78"/>
              </a:rPr>
              <a:t>لكن</a:t>
            </a:r>
            <a:r>
              <a:rPr lang="fa-IR" sz="3200" b="0" i="0" u="none" strike="noStrike" kern="100" baseline="0" dirty="0">
                <a:cs typeface="B Nazanin" panose="00000400000000000000" pitchFamily="2" charset="-78"/>
              </a:rPr>
              <a:t> </a:t>
            </a:r>
            <a:r>
              <a:rPr lang="fa-IR" sz="3200" b="0" i="0" u="none" strike="noStrike" kern="100" baseline="0" dirty="0" err="1">
                <a:cs typeface="B Nazanin" panose="00000400000000000000" pitchFamily="2" charset="-78"/>
              </a:rPr>
              <a:t>می‌تواند</a:t>
            </a:r>
            <a:r>
              <a:rPr lang="fa-IR" sz="3200" b="0" i="0" u="none" strike="noStrike" kern="100" baseline="0" dirty="0">
                <a:cs typeface="B Nazanin" panose="00000400000000000000" pitchFamily="2" charset="-78"/>
              </a:rPr>
              <a:t> </a:t>
            </a:r>
            <a:r>
              <a:rPr lang="fa-IR" sz="3200" b="0" i="0" u="none" strike="noStrike" kern="100" baseline="0" dirty="0">
                <a:solidFill>
                  <a:srgbClr val="FF0000"/>
                </a:solidFill>
                <a:cs typeface="B Nazanin" panose="00000400000000000000" pitchFamily="2" charset="-78"/>
              </a:rPr>
              <a:t>طبیب با </a:t>
            </a:r>
            <a:r>
              <a:rPr lang="fa-IR" sz="3200" b="0" i="0" u="none" strike="noStrike" kern="100" baseline="0" dirty="0" err="1">
                <a:solidFill>
                  <a:srgbClr val="FF0000"/>
                </a:solidFill>
                <a:cs typeface="B Nazanin" panose="00000400000000000000" pitchFamily="2" charset="-78"/>
              </a:rPr>
              <a:t>مريض</a:t>
            </a:r>
            <a:r>
              <a:rPr lang="fa-IR" sz="3200" b="0" i="0" u="none" strike="noStrike" kern="100" baseline="0" dirty="0">
                <a:solidFill>
                  <a:srgbClr val="FF0000"/>
                </a:solidFill>
                <a:cs typeface="B Nazanin" panose="00000400000000000000" pitchFamily="2" charset="-78"/>
              </a:rPr>
              <a:t> </a:t>
            </a:r>
            <a:r>
              <a:rPr lang="fa-IR" sz="3200" b="0" i="0" u="none" strike="noStrike" kern="100" baseline="0" dirty="0">
                <a:cs typeface="B Nazanin" panose="00000400000000000000" pitchFamily="2" charset="-78"/>
              </a:rPr>
              <a:t>قرار دهد </a:t>
            </a:r>
            <a:r>
              <a:rPr lang="fa-IR" sz="3200" b="0" i="0" u="none" strike="noStrike" kern="100" baseline="0" dirty="0" err="1">
                <a:cs typeface="B Nazanin" panose="00000400000000000000" pitchFamily="2" charset="-78"/>
              </a:rPr>
              <a:t>كه</a:t>
            </a:r>
            <a:r>
              <a:rPr lang="fa-IR" sz="3200" b="0" i="0" u="none" strike="noStrike" kern="100" baseline="0" dirty="0">
                <a:cs typeface="B Nazanin" panose="00000400000000000000" pitchFamily="2" charset="-78"/>
              </a:rPr>
              <a:t> او </a:t>
            </a:r>
            <a:r>
              <a:rPr lang="fa-IR" sz="3200" b="0" i="0" u="none" strike="noStrike" kern="100" baseline="0" dirty="0" err="1">
                <a:cs typeface="B Nazanin" panose="00000400000000000000" pitchFamily="2" charset="-78"/>
              </a:rPr>
              <a:t>ديه</a:t>
            </a:r>
            <a:r>
              <a:rPr lang="fa-IR" sz="3200" b="0" i="0" u="none" strike="noStrike" kern="100" baseline="0" dirty="0">
                <a:cs typeface="B Nazanin" panose="00000400000000000000" pitchFamily="2" charset="-78"/>
              </a:rPr>
              <a:t> را بدهد و</a:t>
            </a:r>
          </a:p>
          <a:p>
            <a:pPr marL="0" marR="0" lvl="0" indent="0" rtl="1">
              <a:buNone/>
            </a:pPr>
            <a:r>
              <a:rPr lang="fa-IR" sz="3200" b="0" i="0" u="none" strike="noStrike" kern="100" baseline="0" dirty="0">
                <a:cs typeface="B Nazanin" panose="00000400000000000000" pitchFamily="2" charset="-78"/>
              </a:rPr>
              <a:t> اگر </a:t>
            </a:r>
            <a:r>
              <a:rPr lang="fa-IR" sz="3200" b="0" i="0" u="sng" strike="noStrike" kern="100" baseline="0" dirty="0">
                <a:solidFill>
                  <a:srgbClr val="FF0000"/>
                </a:solidFill>
                <a:cs typeface="B Nazanin" panose="00000400000000000000" pitchFamily="2" charset="-78"/>
              </a:rPr>
              <a:t>حفظ عضوی </a:t>
            </a:r>
            <a:r>
              <a:rPr lang="fa-IR" sz="3200" b="0" i="0" u="none" strike="noStrike" kern="100" baseline="0" dirty="0">
                <a:cs typeface="B Nazanin" panose="00000400000000000000" pitchFamily="2" charset="-78"/>
              </a:rPr>
              <a:t>از مسلمان موقوف باشد بر قطع عضو </a:t>
            </a:r>
            <a:r>
              <a:rPr lang="fa-IR" sz="3200" b="0" i="0" u="none" strike="noStrike" kern="100" baseline="0" dirty="0" err="1">
                <a:cs typeface="B Nazanin" panose="00000400000000000000" pitchFamily="2" charset="-78"/>
              </a:rPr>
              <a:t>میت</a:t>
            </a:r>
            <a:r>
              <a:rPr lang="fa-IR" sz="3200" b="0" i="0" u="none" strike="noStrike" kern="100" baseline="0" dirty="0">
                <a:cs typeface="B Nazanin" panose="00000400000000000000" pitchFamily="2" charset="-78"/>
              </a:rPr>
              <a:t>، در این صورت بعید نیست </a:t>
            </a:r>
            <a:r>
              <a:rPr lang="fa-IR" sz="3200" b="0" i="0" u="none" strike="noStrike" kern="100" baseline="0" dirty="0">
                <a:solidFill>
                  <a:srgbClr val="FF0000"/>
                </a:solidFill>
                <a:cs typeface="B Nazanin" panose="00000400000000000000" pitchFamily="2" charset="-78"/>
              </a:rPr>
              <a:t>جایز نباشد </a:t>
            </a:r>
            <a:r>
              <a:rPr lang="fa-IR" sz="3200" b="0" i="0" u="none" strike="noStrike" kern="100" baseline="0" dirty="0">
                <a:cs typeface="B Nazanin" panose="00000400000000000000" pitchFamily="2" charset="-78"/>
              </a:rPr>
              <a:t>و اگر قطع کند دیه دارد، لکن </a:t>
            </a:r>
            <a:r>
              <a:rPr lang="fa-IR" sz="3200" b="0" i="0" u="none" strike="noStrike" kern="100" baseline="0" dirty="0">
                <a:solidFill>
                  <a:srgbClr val="FF0000"/>
                </a:solidFill>
                <a:cs typeface="B Nazanin" panose="00000400000000000000" pitchFamily="2" charset="-78"/>
              </a:rPr>
              <a:t>اگر </a:t>
            </a:r>
            <a:r>
              <a:rPr lang="fa-IR" sz="3200" b="0" i="0" u="none" strike="noStrike" kern="100" baseline="0" dirty="0" err="1">
                <a:solidFill>
                  <a:srgbClr val="FF0000"/>
                </a:solidFill>
                <a:cs typeface="B Nazanin" panose="00000400000000000000" pitchFamily="2" charset="-78"/>
              </a:rPr>
              <a:t>میت</a:t>
            </a:r>
            <a:r>
              <a:rPr lang="fa-IR" sz="3200" b="0" i="0" u="none" strike="noStrike" kern="100" baseline="0" dirty="0">
                <a:solidFill>
                  <a:srgbClr val="FF0000"/>
                </a:solidFill>
                <a:cs typeface="B Nazanin" panose="00000400000000000000" pitchFamily="2" charset="-78"/>
              </a:rPr>
              <a:t> در حال زندگی اجازه داد </a:t>
            </a:r>
            <a:r>
              <a:rPr lang="fa-IR" sz="3200" b="0" i="0" u="none" strike="noStrike" kern="100" baseline="0" dirty="0">
                <a:cs typeface="B Nazanin" panose="00000400000000000000" pitchFamily="2" charset="-78"/>
              </a:rPr>
              <a:t>ظاهراً دیه ندارد، لکن جواز شرعی آن محل اشکال است و اگر خود او اجازه نداد، </a:t>
            </a:r>
            <a:r>
              <a:rPr lang="fa-IR" sz="3200" b="0" i="0" u="none" strike="noStrike" kern="100" baseline="0" dirty="0">
                <a:solidFill>
                  <a:srgbClr val="FF0000"/>
                </a:solidFill>
                <a:cs typeface="B Nazanin" panose="00000400000000000000" pitchFamily="2" charset="-78"/>
              </a:rPr>
              <a:t>اولیاء او بعد از مرگش </a:t>
            </a:r>
            <a:r>
              <a:rPr lang="fa-IR" sz="3200" b="0" i="0" u="none" strike="noStrike" kern="100" baseline="0" dirty="0" err="1">
                <a:solidFill>
                  <a:srgbClr val="FF0000"/>
                </a:solidFill>
                <a:cs typeface="B Nazanin" panose="00000400000000000000" pitchFamily="2" charset="-78"/>
              </a:rPr>
              <a:t>نمی‌توانند</a:t>
            </a:r>
            <a:r>
              <a:rPr lang="fa-IR" sz="3200" b="0" i="0" u="none" strike="noStrike" kern="100" baseline="0" dirty="0">
                <a:solidFill>
                  <a:srgbClr val="FF0000"/>
                </a:solidFill>
                <a:cs typeface="B Nazanin" panose="00000400000000000000" pitchFamily="2" charset="-78"/>
              </a:rPr>
              <a:t> </a:t>
            </a:r>
            <a:r>
              <a:rPr lang="fa-IR" sz="3200" b="0" i="0" u="none" strike="noStrike" kern="100" baseline="0" dirty="0">
                <a:cs typeface="B Nazanin" panose="00000400000000000000" pitchFamily="2" charset="-78"/>
              </a:rPr>
              <a:t>اجازه بدهند و دیه از قطع کننده ساقط </a:t>
            </a:r>
            <a:r>
              <a:rPr lang="fa-IR" sz="3200" b="0" i="0" u="none" strike="noStrike" kern="100" baseline="0" dirty="0" err="1">
                <a:cs typeface="B Nazanin" panose="00000400000000000000" pitchFamily="2" charset="-78"/>
              </a:rPr>
              <a:t>نمی‌شود</a:t>
            </a:r>
            <a:r>
              <a:rPr lang="fa-IR" sz="3200" b="0" i="0" u="none" strike="noStrike" kern="100" baseline="0" dirty="0">
                <a:cs typeface="B Nazanin" panose="00000400000000000000" pitchFamily="2" charset="-78"/>
              </a:rPr>
              <a:t> و </a:t>
            </a:r>
            <a:r>
              <a:rPr lang="fa-IR" sz="3200" b="0" i="0" u="none" strike="noStrike" kern="100" baseline="0" dirty="0" err="1">
                <a:cs typeface="B Nazanin" panose="00000400000000000000" pitchFamily="2" charset="-78"/>
              </a:rPr>
              <a:t>معصیت‌کار</a:t>
            </a:r>
            <a:r>
              <a:rPr lang="fa-IR" sz="3200" b="0" i="0" u="none" strike="noStrike" kern="100" baseline="0" dirty="0">
                <a:cs typeface="B Nazanin" panose="00000400000000000000" pitchFamily="2" charset="-78"/>
              </a:rPr>
              <a:t> است</a:t>
            </a:r>
            <a:r>
              <a:rPr lang="en-US" sz="3200"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796C9B53-939D-B481-F1CE-D6CC94BB221A}"/>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14844921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EE0F-9ED6-D5DE-C24E-33489CF3FDDC}"/>
              </a:ext>
            </a:extLst>
          </p:cNvPr>
          <p:cNvSpPr>
            <a:spLocks noGrp="1"/>
          </p:cNvSpPr>
          <p:nvPr>
            <p:ph type="title"/>
          </p:nvPr>
        </p:nvSpPr>
        <p:spPr/>
        <p:txBody>
          <a:bodyPr/>
          <a:lstStyle/>
          <a:p>
            <a:pPr marR="0" rtl="1"/>
            <a:r>
              <a:rPr lang="en-US" b="0" i="0" u="none" strike="noStrike" kern="100" baseline="0">
                <a:solidFill>
                  <a:srgbClr val="7030A0"/>
                </a:solidFill>
                <a:cs typeface="B Titr" panose="00000700000000000000" pitchFamily="2" charset="-78"/>
              </a:rPr>
              <a:t> </a:t>
            </a:r>
            <a:r>
              <a:rPr lang="fa-IR" b="0" i="0" u="none" strike="noStrike" kern="100" baseline="0">
                <a:solidFill>
                  <a:srgbClr val="7030A0"/>
                </a:solidFill>
                <a:cs typeface="B Titr" panose="00000700000000000000" pitchFamily="2" charset="-78"/>
              </a:rPr>
              <a:t>حضرت آیت اله سید روح اله خمینی (ره)، بنیانگذار انقلاب اسلامی</a:t>
            </a:r>
            <a:r>
              <a:rPr lang="en-US" b="0" i="0" u="none" strike="noStrike" kern="100" baseline="0">
                <a:solidFill>
                  <a:srgbClr val="7030A0"/>
                </a:solidFill>
                <a:cs typeface="B Titr" panose="00000700000000000000" pitchFamily="2" charset="-78"/>
              </a:rPr>
              <a:t>:</a:t>
            </a:r>
          </a:p>
        </p:txBody>
      </p:sp>
      <p:sp>
        <p:nvSpPr>
          <p:cNvPr id="3" name="Text Placeholder 2">
            <a:extLst>
              <a:ext uri="{FF2B5EF4-FFF2-40B4-BE49-F238E27FC236}">
                <a16:creationId xmlns:a16="http://schemas.microsoft.com/office/drawing/2014/main" id="{12DB7878-48F1-DE95-C583-79F7AB4A63A9}"/>
              </a:ext>
            </a:extLst>
          </p:cNvPr>
          <p:cNvSpPr>
            <a:spLocks noGrp="1"/>
          </p:cNvSpPr>
          <p:nvPr>
            <p:ph type="body" idx="1"/>
          </p:nvPr>
        </p:nvSpPr>
        <p:spPr/>
        <p:txBody>
          <a:bodyPr>
            <a:normAutofit/>
          </a:bodyPr>
          <a:lstStyle/>
          <a:p>
            <a:pPr marR="0" lvl="0" rtl="1"/>
            <a:r>
              <a:rPr lang="fa-IR" sz="3200" b="0" i="0" u="none" strike="noStrike" kern="100" baseline="0" dirty="0">
                <a:cs typeface="B Nazanin" panose="00000400000000000000" pitchFamily="2" charset="-78"/>
              </a:rPr>
              <a:t>‌قطع عضو </a:t>
            </a:r>
            <a:r>
              <a:rPr lang="fa-IR" sz="3200" b="0" i="0" u="none" strike="noStrike" kern="100" baseline="0" dirty="0" err="1">
                <a:cs typeface="B Nazanin" panose="00000400000000000000" pitchFamily="2" charset="-78"/>
              </a:rPr>
              <a:t>میت</a:t>
            </a:r>
            <a:r>
              <a:rPr lang="fa-IR" sz="3200" b="0" i="0" u="none" strike="noStrike" kern="100" baseline="0" dirty="0">
                <a:cs typeface="B Nazanin" panose="00000400000000000000" pitchFamily="2" charset="-78"/>
              </a:rPr>
              <a:t> </a:t>
            </a:r>
            <a:r>
              <a:rPr lang="fa-IR" sz="3200" b="0" i="0" u="none" strike="noStrike" kern="100" baseline="0" dirty="0">
                <a:solidFill>
                  <a:srgbClr val="FF0000"/>
                </a:solidFill>
                <a:cs typeface="B Nazanin" panose="00000400000000000000" pitchFamily="2" charset="-78"/>
              </a:rPr>
              <a:t>غیرمسلمان</a:t>
            </a:r>
            <a:r>
              <a:rPr lang="fa-IR" sz="3200" b="0" i="0" u="none" strike="noStrike" kern="100" baseline="0" dirty="0">
                <a:cs typeface="B Nazanin" panose="00000400000000000000" pitchFamily="2" charset="-78"/>
              </a:rPr>
              <a:t> برای پیوند حرام نیست و دیه ندارد، لکن اگر پیوند کرد، اشکال واقع </a:t>
            </a:r>
            <a:r>
              <a:rPr lang="fa-IR" sz="3200" b="0" i="0" u="none" strike="noStrike" kern="100" baseline="0" dirty="0" err="1">
                <a:cs typeface="B Nazanin" panose="00000400000000000000" pitchFamily="2" charset="-78"/>
              </a:rPr>
              <a:t>می‌شود</a:t>
            </a:r>
            <a:r>
              <a:rPr lang="fa-IR" sz="3200" b="0" i="0" u="none" strike="noStrike" kern="100" baseline="0" dirty="0">
                <a:cs typeface="B Nazanin" panose="00000400000000000000" pitchFamily="2" charset="-78"/>
              </a:rPr>
              <a:t> در نجاست آن و </a:t>
            </a:r>
            <a:r>
              <a:rPr lang="fa-IR" sz="3200" b="0" i="0" u="none" strike="noStrike" kern="100" baseline="0" dirty="0" err="1">
                <a:cs typeface="B Nazanin" panose="00000400000000000000" pitchFamily="2" charset="-78"/>
              </a:rPr>
              <a:t>میته</a:t>
            </a:r>
            <a:r>
              <a:rPr lang="fa-IR" sz="3200" b="0" i="0" u="none" strike="noStrike" kern="100" baseline="0" dirty="0">
                <a:cs typeface="B Nazanin" panose="00000400000000000000" pitchFamily="2" charset="-78"/>
              </a:rPr>
              <a:t> بودن آن برای نماز، اگر </a:t>
            </a:r>
            <a:r>
              <a:rPr lang="fa-IR" sz="3200" b="0" i="0" u="none" strike="noStrike" kern="100" baseline="0" dirty="0" err="1">
                <a:cs typeface="B Nazanin" panose="00000400000000000000" pitchFamily="2" charset="-78"/>
              </a:rPr>
              <a:t>میته</a:t>
            </a:r>
            <a:r>
              <a:rPr lang="fa-IR" sz="3200" b="0" i="0" u="none" strike="noStrike" kern="100" baseline="0" dirty="0">
                <a:cs typeface="B Nazanin" panose="00000400000000000000" pitchFamily="2" charset="-78"/>
              </a:rPr>
              <a:t> انسانی در نماز اشکال داشته باشد، بنابراین اشکال در </a:t>
            </a:r>
            <a:r>
              <a:rPr lang="fa-IR" sz="3200" b="0" i="0" u="none" strike="noStrike" kern="100" baseline="0" dirty="0" err="1">
                <a:cs typeface="B Nazanin" panose="00000400000000000000" pitchFamily="2" charset="-78"/>
              </a:rPr>
              <a:t>میته</a:t>
            </a:r>
            <a:r>
              <a:rPr lang="fa-IR" sz="3200" b="0" i="0" u="none" strike="noStrike" kern="100" baseline="0" dirty="0">
                <a:cs typeface="B Nazanin" panose="00000400000000000000" pitchFamily="2" charset="-78"/>
              </a:rPr>
              <a:t> مسلمان نیز هست و اشکال نجاست اگر قبل از غسل قطع نمایند نیز هست، لکن </a:t>
            </a:r>
            <a:r>
              <a:rPr lang="fa-IR" sz="3200" b="0" i="0" u="none" strike="noStrike" kern="100" baseline="0" dirty="0" err="1">
                <a:cs typeface="B Nazanin" panose="00000400000000000000" pitchFamily="2" charset="-78"/>
              </a:rPr>
              <a:t>می‌توان</a:t>
            </a:r>
            <a:r>
              <a:rPr lang="fa-IR" sz="3200" b="0" i="0" u="none" strike="noStrike" kern="100" baseline="0" dirty="0">
                <a:cs typeface="B Nazanin" panose="00000400000000000000" pitchFamily="2" charset="-78"/>
              </a:rPr>
              <a:t> گفت که اگر عضو </a:t>
            </a:r>
            <a:r>
              <a:rPr lang="fa-IR" sz="3200" b="0" i="0" u="none" strike="noStrike" kern="100" baseline="0" dirty="0" err="1">
                <a:cs typeface="B Nazanin" panose="00000400000000000000" pitchFamily="2" charset="-78"/>
              </a:rPr>
              <a:t>میت</a:t>
            </a:r>
            <a:r>
              <a:rPr lang="fa-IR" sz="3200" b="0" i="0" u="none" strike="noStrike" kern="100" baseline="0" dirty="0">
                <a:cs typeface="B Nazanin" panose="00000400000000000000" pitchFamily="2" charset="-78"/>
              </a:rPr>
              <a:t> پس از پیوند، </a:t>
            </a:r>
            <a:r>
              <a:rPr lang="fa-IR" sz="3200" b="0" i="0" u="none" strike="noStrike" kern="100" baseline="0" dirty="0">
                <a:solidFill>
                  <a:srgbClr val="FF0000"/>
                </a:solidFill>
                <a:cs typeface="B Nazanin" panose="00000400000000000000" pitchFamily="2" charset="-78"/>
              </a:rPr>
              <a:t>حیات پیدا کند </a:t>
            </a:r>
            <a:r>
              <a:rPr lang="fa-IR" sz="3200" b="0" i="0" u="none" strike="noStrike" kern="100" baseline="0" dirty="0">
                <a:cs typeface="B Nazanin" panose="00000400000000000000" pitchFamily="2" charset="-78"/>
              </a:rPr>
              <a:t>از عضویت </a:t>
            </a:r>
            <a:r>
              <a:rPr lang="fa-IR" sz="3200" b="0" i="0" u="none" strike="noStrike" kern="100" baseline="0" dirty="0" err="1">
                <a:cs typeface="B Nazanin" panose="00000400000000000000" pitchFamily="2" charset="-78"/>
              </a:rPr>
              <a:t>میت</a:t>
            </a:r>
            <a:r>
              <a:rPr lang="fa-IR" sz="3200" b="0" i="0" u="none" strike="noStrike" kern="100" baseline="0" dirty="0">
                <a:cs typeface="B Nazanin" panose="00000400000000000000" pitchFamily="2" charset="-78"/>
              </a:rPr>
              <a:t> </a:t>
            </a:r>
            <a:r>
              <a:rPr lang="fa-IR" sz="3200" b="0" i="0" u="none" strike="noStrike" kern="100" baseline="0" dirty="0" err="1">
                <a:cs typeface="B Nazanin" panose="00000400000000000000" pitchFamily="2" charset="-78"/>
              </a:rPr>
              <a:t>می‌افتد</a:t>
            </a:r>
            <a:r>
              <a:rPr lang="fa-IR" sz="3200" b="0" i="0" u="none" strike="noStrike" kern="100" baseline="0" dirty="0">
                <a:cs typeface="B Nazanin" panose="00000400000000000000" pitchFamily="2" charset="-78"/>
              </a:rPr>
              <a:t> و به عضویت زنده در </a:t>
            </a:r>
            <a:r>
              <a:rPr lang="fa-IR" sz="3200" b="0" i="0" u="none" strike="noStrike" kern="100" baseline="0" dirty="0" err="1">
                <a:cs typeface="B Nazanin" panose="00000400000000000000" pitchFamily="2" charset="-78"/>
              </a:rPr>
              <a:t>می‌آید</a:t>
            </a:r>
            <a:r>
              <a:rPr lang="fa-IR" sz="3200" b="0" i="0" u="none" strike="noStrike" kern="100" baseline="0" dirty="0">
                <a:cs typeface="B Nazanin" panose="00000400000000000000" pitchFamily="2" charset="-78"/>
              </a:rPr>
              <a:t>؛ و نجس و </a:t>
            </a:r>
            <a:r>
              <a:rPr lang="fa-IR" sz="3200" b="0" i="0" u="none" strike="noStrike" kern="100" baseline="0" dirty="0" err="1">
                <a:solidFill>
                  <a:srgbClr val="FF0000"/>
                </a:solidFill>
                <a:cs typeface="B Nazanin" panose="00000400000000000000" pitchFamily="2" charset="-78"/>
              </a:rPr>
              <a:t>میته</a:t>
            </a:r>
            <a:r>
              <a:rPr lang="fa-IR" sz="3200" b="0" i="0" u="none" strike="noStrike" kern="100" baseline="0" dirty="0">
                <a:solidFill>
                  <a:srgbClr val="FF0000"/>
                </a:solidFill>
                <a:cs typeface="B Nazanin" panose="00000400000000000000" pitchFamily="2" charset="-78"/>
              </a:rPr>
              <a:t> نیست </a:t>
            </a:r>
            <a:r>
              <a:rPr lang="fa-IR" sz="3200" b="0" i="0" u="none" strike="noStrike" kern="100" baseline="0" dirty="0">
                <a:cs typeface="B Nazanin" panose="00000400000000000000" pitchFamily="2" charset="-78"/>
              </a:rPr>
              <a:t>بلکه اگر </a:t>
            </a:r>
            <a:r>
              <a:rPr lang="fa-IR" sz="3200" b="0" i="0" u="none" strike="noStrike" kern="100" baseline="0" dirty="0">
                <a:solidFill>
                  <a:srgbClr val="FF0000"/>
                </a:solidFill>
                <a:cs typeface="B Nazanin" panose="00000400000000000000" pitchFamily="2" charset="-78"/>
              </a:rPr>
              <a:t>عضو حیوان </a:t>
            </a:r>
            <a:r>
              <a:rPr lang="fa-IR" sz="3200" b="0" i="0" u="none" strike="noStrike" kern="100" baseline="0" dirty="0">
                <a:cs typeface="B Nazanin" panose="00000400000000000000" pitchFamily="2" charset="-78"/>
              </a:rPr>
              <a:t>نجس </a:t>
            </a:r>
            <a:r>
              <a:rPr lang="fa-IR" sz="3200" b="0" i="0" u="none" strike="noStrike" kern="100" baseline="0" dirty="0" err="1">
                <a:cs typeface="B Nazanin" panose="00000400000000000000" pitchFamily="2" charset="-78"/>
              </a:rPr>
              <a:t>العین</a:t>
            </a:r>
            <a:r>
              <a:rPr lang="fa-IR" sz="3200" b="0" i="0" u="none" strike="noStrike" kern="100" baseline="0" dirty="0">
                <a:cs typeface="B Nazanin" panose="00000400000000000000" pitchFamily="2" charset="-78"/>
              </a:rPr>
              <a:t> نیز پیوند شود و زنده به زندگی انسان شود </a:t>
            </a:r>
            <a:r>
              <a:rPr lang="fa-IR" sz="3200" b="0" i="0" u="none" strike="noStrike" kern="100" baseline="0" dirty="0">
                <a:solidFill>
                  <a:srgbClr val="FF0000"/>
                </a:solidFill>
                <a:cs typeface="B Nazanin" panose="00000400000000000000" pitchFamily="2" charset="-78"/>
              </a:rPr>
              <a:t>از عضویت حیوان خارج </a:t>
            </a:r>
            <a:r>
              <a:rPr lang="fa-IR" sz="3200" b="0" i="0" u="none" strike="noStrike" kern="100" baseline="0" dirty="0">
                <a:cs typeface="B Nazanin" panose="00000400000000000000" pitchFamily="2" charset="-78"/>
              </a:rPr>
              <a:t>و به عضویت انسان </a:t>
            </a:r>
            <a:r>
              <a:rPr lang="fa-IR" sz="3200" b="0" i="0" u="none" strike="noStrike" kern="100" baseline="0" dirty="0" err="1">
                <a:cs typeface="B Nazanin" panose="00000400000000000000" pitchFamily="2" charset="-78"/>
              </a:rPr>
              <a:t>درمی‌آید</a:t>
            </a:r>
            <a:r>
              <a:rPr lang="en-US" sz="3200"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3C3263C3-B138-382B-A699-A7A4A8D27B2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65973720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AF8E-3EFB-0328-0013-5E235989CFB5}"/>
              </a:ext>
            </a:extLst>
          </p:cNvPr>
          <p:cNvSpPr>
            <a:spLocks noGrp="1"/>
          </p:cNvSpPr>
          <p:nvPr>
            <p:ph type="title"/>
          </p:nvPr>
        </p:nvSpPr>
        <p:spPr/>
        <p:txBody>
          <a:bodyPr/>
          <a:lstStyle/>
          <a:p>
            <a:pPr marR="0" rtl="1"/>
            <a:r>
              <a:rPr lang="en-US" b="0" i="0" u="none" strike="noStrike" kern="100" baseline="0">
                <a:solidFill>
                  <a:srgbClr val="7030A0"/>
                </a:solidFill>
                <a:cs typeface="B Titr" panose="00000700000000000000" pitchFamily="2" charset="-78"/>
              </a:rPr>
              <a:t> </a:t>
            </a:r>
            <a:r>
              <a:rPr lang="fa-IR" b="0" i="0" u="none" strike="noStrike" kern="100" baseline="0">
                <a:solidFill>
                  <a:srgbClr val="7030A0"/>
                </a:solidFill>
                <a:cs typeface="B Titr" panose="00000700000000000000" pitchFamily="2" charset="-78"/>
              </a:rPr>
              <a:t>حضرت آیت اله سید روح اله خمینی (ره)، بنیانگذار انقلاب اسلامی</a:t>
            </a:r>
            <a:r>
              <a:rPr lang="en-US" b="0" i="0" u="none" strike="noStrike" kern="100" baseline="0">
                <a:solidFill>
                  <a:srgbClr val="7030A0"/>
                </a:solidFill>
                <a:cs typeface="B Titr" panose="00000700000000000000" pitchFamily="2" charset="-78"/>
              </a:rPr>
              <a:t>:</a:t>
            </a:r>
          </a:p>
        </p:txBody>
      </p:sp>
      <p:sp>
        <p:nvSpPr>
          <p:cNvPr id="3" name="Text Placeholder 2">
            <a:extLst>
              <a:ext uri="{FF2B5EF4-FFF2-40B4-BE49-F238E27FC236}">
                <a16:creationId xmlns:a16="http://schemas.microsoft.com/office/drawing/2014/main" id="{72A7E139-AF9A-5B73-0E0D-E9A78FA8C336}"/>
              </a:ext>
            </a:extLst>
          </p:cNvPr>
          <p:cNvSpPr>
            <a:spLocks noGrp="1"/>
          </p:cNvSpPr>
          <p:nvPr>
            <p:ph type="body" idx="1"/>
          </p:nvPr>
        </p:nvSpPr>
        <p:spPr/>
        <p:txBody>
          <a:bodyPr>
            <a:normAutofit/>
          </a:bodyPr>
          <a:lstStyle/>
          <a:p>
            <a:pPr marR="0" lvl="0" rtl="1"/>
            <a:r>
              <a:rPr lang="fa-IR" sz="3200" b="0" i="0" u="none" strike="noStrike" kern="100" baseline="0" dirty="0">
                <a:cs typeface="B Nazanin" panose="00000400000000000000" pitchFamily="2" charset="-78"/>
              </a:rPr>
              <a:t>اگر قطع عضو را بعد از مردن جایز دانستیم، بعید نیست که در حال حیات، </a:t>
            </a:r>
            <a:r>
              <a:rPr lang="fa-IR" sz="3200" b="1" i="0" u="none" strike="noStrike" kern="100" baseline="0" dirty="0">
                <a:solidFill>
                  <a:srgbClr val="FF0000"/>
                </a:solidFill>
                <a:cs typeface="B Compset" panose="00000400000000000000" pitchFamily="2" charset="-78"/>
              </a:rPr>
              <a:t>فروش</a:t>
            </a:r>
            <a:r>
              <a:rPr lang="fa-IR" sz="3200" b="0" i="0" u="none" strike="noStrike" kern="100" baseline="0" dirty="0">
                <a:cs typeface="B Nazanin" panose="00000400000000000000" pitchFamily="2" charset="-78"/>
              </a:rPr>
              <a:t> آن جایز باشد و انسان بتواند اعضاء خودش را </a:t>
            </a:r>
            <a:r>
              <a:rPr lang="fa-IR" sz="3200" b="0" i="0" u="none" strike="noStrike" kern="100" baseline="0" dirty="0">
                <a:solidFill>
                  <a:srgbClr val="FF0000"/>
                </a:solidFill>
                <a:cs typeface="B Nazanin" panose="00000400000000000000" pitchFamily="2" charset="-78"/>
              </a:rPr>
              <a:t>بفروشد برای پیوند</a:t>
            </a:r>
            <a:r>
              <a:rPr lang="fa-IR" sz="3200" b="0" i="0" u="none" strike="noStrike" kern="100" baseline="0" dirty="0">
                <a:cs typeface="B Nazanin" panose="00000400000000000000" pitchFamily="2" charset="-78"/>
              </a:rPr>
              <a:t>، در </a:t>
            </a:r>
            <a:r>
              <a:rPr lang="fa-IR" sz="3200" b="0" i="0" u="none" strike="noStrike" kern="100" baseline="0" dirty="0" err="1">
                <a:cs typeface="B Nazanin" panose="00000400000000000000" pitchFamily="2" charset="-78"/>
              </a:rPr>
              <a:t>مواردی</a:t>
            </a:r>
            <a:r>
              <a:rPr lang="fa-IR" sz="3200" b="0" i="0" u="none" strike="noStrike" kern="100" baseline="0" dirty="0">
                <a:cs typeface="B Nazanin" panose="00000400000000000000" pitchFamily="2" charset="-78"/>
              </a:rPr>
              <a:t> که قطع جایز است، بلکه </a:t>
            </a:r>
            <a:r>
              <a:rPr lang="fa-IR" sz="3200" b="1" i="0" u="none" strike="noStrike" kern="100" baseline="0" dirty="0">
                <a:solidFill>
                  <a:srgbClr val="FF0000"/>
                </a:solidFill>
                <a:cs typeface="B Compset" panose="00000400000000000000" pitchFamily="2" charset="-78"/>
              </a:rPr>
              <a:t>جواز فروش تمام جسم</a:t>
            </a:r>
            <a:r>
              <a:rPr lang="fa-IR" sz="3200" b="0" i="0" u="none" strike="noStrike" kern="100" baseline="0" dirty="0">
                <a:solidFill>
                  <a:srgbClr val="FF0000"/>
                </a:solidFill>
                <a:cs typeface="B Nazanin" panose="00000400000000000000" pitchFamily="2" charset="-78"/>
              </a:rPr>
              <a:t> </a:t>
            </a:r>
            <a:r>
              <a:rPr lang="fa-IR" sz="3200" b="0" i="0" u="none" strike="noStrike" kern="100" baseline="0" dirty="0">
                <a:cs typeface="B Nazanin" panose="00000400000000000000" pitchFamily="2" charset="-78"/>
              </a:rPr>
              <a:t>برای تشریح در موردی که جایز است، خیلی بعید نیست. اگرچه </a:t>
            </a:r>
            <a:r>
              <a:rPr lang="fa-IR" sz="3200" b="0" i="0" u="none" strike="noStrike" kern="100" baseline="0" dirty="0" err="1">
                <a:cs typeface="B Nazanin" panose="00000400000000000000" pitchFamily="2" charset="-78"/>
              </a:rPr>
              <a:t>بی‌اشکال</a:t>
            </a:r>
            <a:r>
              <a:rPr lang="fa-IR" sz="3200" b="0" i="0" u="none" strike="noStrike" kern="100" baseline="0" dirty="0">
                <a:cs typeface="B Nazanin" panose="00000400000000000000" pitchFamily="2" charset="-78"/>
              </a:rPr>
              <a:t> نیست لکن گرفتن مبلغی برای اجازه دادن در مورد جواز مانع ندارد</a:t>
            </a:r>
            <a:r>
              <a:rPr lang="en-US" sz="3200"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6FBD77EF-8515-E8C4-DD05-7987B25A215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98000192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DEF4E-E667-7543-DCDD-125DEA020E54}"/>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حضرت آیت اله سیدعلی خامنه‌ای، رهبر معظم انقلاب</a:t>
            </a:r>
            <a:r>
              <a:rPr lang="en-US" b="0" i="0" u="none" strike="noStrike" kern="100" baseline="0">
                <a:solidFill>
                  <a:srgbClr val="7030A0"/>
                </a:solidFill>
                <a:cs typeface="B Titr" panose="00000700000000000000" pitchFamily="2" charset="-78"/>
              </a:rPr>
              <a:t>:</a:t>
            </a:r>
          </a:p>
        </p:txBody>
      </p:sp>
      <p:sp>
        <p:nvSpPr>
          <p:cNvPr id="3" name="Text Placeholder 2">
            <a:extLst>
              <a:ext uri="{FF2B5EF4-FFF2-40B4-BE49-F238E27FC236}">
                <a16:creationId xmlns:a16="http://schemas.microsoft.com/office/drawing/2014/main" id="{06E8904C-0E36-BD80-3A45-29B47887C3DB}"/>
              </a:ext>
            </a:extLst>
          </p:cNvPr>
          <p:cNvSpPr>
            <a:spLocks noGrp="1"/>
          </p:cNvSpPr>
          <p:nvPr>
            <p:ph type="body" idx="1"/>
          </p:nvPr>
        </p:nvSpPr>
        <p:spPr/>
        <p:txBody>
          <a:bodyPr>
            <a:normAutofit/>
          </a:bodyPr>
          <a:lstStyle/>
          <a:p>
            <a:pPr marR="0" lvl="0" rtl="1"/>
            <a:r>
              <a:rPr lang="fa-IR" sz="3600" b="0" i="0" u="none" strike="noStrike" kern="100" baseline="0" dirty="0">
                <a:cs typeface="B Nazanin" panose="00000400000000000000" pitchFamily="2" charset="-78"/>
              </a:rPr>
              <a:t>به طور کلی مبادرت </a:t>
            </a:r>
            <a:r>
              <a:rPr lang="fa-IR" sz="3600" b="0" i="0" u="none" strike="noStrike" kern="100" baseline="0" dirty="0" err="1">
                <a:cs typeface="B Nazanin" panose="00000400000000000000" pitchFamily="2" charset="-78"/>
              </a:rPr>
              <a:t>مکلّف</a:t>
            </a:r>
            <a:r>
              <a:rPr lang="fa-IR" sz="3600" b="0" i="0" u="none" strike="noStrike" kern="100" baseline="0" dirty="0">
                <a:cs typeface="B Nazanin" panose="00000400000000000000" pitchFamily="2" charset="-78"/>
              </a:rPr>
              <a:t> در هنگام حیات به </a:t>
            </a:r>
            <a:r>
              <a:rPr lang="fa-IR" sz="3600" b="1" i="0" u="none" strike="noStrike" kern="100" baseline="0" dirty="0">
                <a:solidFill>
                  <a:srgbClr val="FF0000"/>
                </a:solidFill>
                <a:cs typeface="B Compset" panose="00000400000000000000" pitchFamily="2" charset="-78"/>
              </a:rPr>
              <a:t>فروش یا هدیه</a:t>
            </a:r>
            <a:r>
              <a:rPr lang="fa-IR" sz="3600" b="0" i="0" u="none" strike="noStrike" kern="100" baseline="0" dirty="0">
                <a:solidFill>
                  <a:srgbClr val="FF0000"/>
                </a:solidFill>
                <a:cs typeface="B Nazanin" panose="00000400000000000000" pitchFamily="2" charset="-78"/>
              </a:rPr>
              <a:t> </a:t>
            </a:r>
            <a:r>
              <a:rPr lang="fa-IR" sz="3600" b="0" i="0" u="none" strike="noStrike" kern="100" baseline="0" dirty="0">
                <a:cs typeface="B Nazanin" panose="00000400000000000000" pitchFamily="2" charset="-78"/>
              </a:rPr>
              <a:t>کردن کلیه یا هر عضو دیگری از بدن خود برای استفاده بیماران از </a:t>
            </a:r>
            <a:r>
              <a:rPr lang="fa-IR" sz="3600" b="0" i="0" u="none" strike="noStrike" kern="100" baseline="0" dirty="0" err="1">
                <a:cs typeface="B Nazanin" panose="00000400000000000000" pitchFamily="2" charset="-78"/>
              </a:rPr>
              <a:t>آن‌ها</a:t>
            </a:r>
            <a:r>
              <a:rPr lang="fa-IR" sz="3600" b="0" i="0" u="none" strike="noStrike" kern="100" baseline="0" dirty="0">
                <a:cs typeface="B Nazanin" panose="00000400000000000000" pitchFamily="2" charset="-78"/>
              </a:rPr>
              <a:t> در صورتی که ضرر </a:t>
            </a:r>
            <a:r>
              <a:rPr lang="fa-IR" sz="3600" b="0" i="0" u="none" strike="noStrike" kern="100" baseline="0" dirty="0" err="1">
                <a:cs typeface="B Nazanin" panose="00000400000000000000" pitchFamily="2" charset="-78"/>
              </a:rPr>
              <a:t>معتنابه</a:t>
            </a:r>
            <a:r>
              <a:rPr lang="fa-IR" sz="3600" b="0" i="0" u="none" strike="noStrike" kern="100" baseline="0" dirty="0">
                <a:cs typeface="B Nazanin" panose="00000400000000000000" pitchFamily="2" charset="-78"/>
              </a:rPr>
              <a:t> برای او نداشته باشد </a:t>
            </a:r>
            <a:r>
              <a:rPr lang="fa-IR" sz="3600" b="0" i="0" u="none" strike="noStrike" kern="100" baseline="0" dirty="0">
                <a:solidFill>
                  <a:srgbClr val="FF0000"/>
                </a:solidFill>
                <a:cs typeface="B Nazanin" panose="00000400000000000000" pitchFamily="2" charset="-78"/>
              </a:rPr>
              <a:t>اشکال ندارد </a:t>
            </a:r>
            <a:r>
              <a:rPr lang="fa-IR" sz="3600" b="0" i="0" u="none" strike="noStrike" kern="100" baseline="0" dirty="0">
                <a:cs typeface="B Nazanin" panose="00000400000000000000" pitchFamily="2" charset="-78"/>
              </a:rPr>
              <a:t>بلکه در </a:t>
            </a:r>
            <a:r>
              <a:rPr lang="fa-IR" sz="3600" b="0" i="0" u="none" strike="noStrike" kern="100" baseline="0" dirty="0" err="1">
                <a:cs typeface="B Nazanin" panose="00000400000000000000" pitchFamily="2" charset="-78"/>
              </a:rPr>
              <a:t>مواردی</a:t>
            </a:r>
            <a:r>
              <a:rPr lang="fa-IR" sz="3600" b="0" i="0" u="none" strike="noStrike" kern="100" baseline="0" dirty="0">
                <a:cs typeface="B Nazanin" panose="00000400000000000000" pitchFamily="2" charset="-78"/>
              </a:rPr>
              <a:t> که نجات جان نفس </a:t>
            </a:r>
            <a:r>
              <a:rPr lang="fa-IR" sz="3600" b="0" i="0" u="none" strike="noStrike" kern="100" baseline="0" dirty="0" err="1">
                <a:cs typeface="B Nazanin" panose="00000400000000000000" pitchFamily="2" charset="-78"/>
              </a:rPr>
              <a:t>محترمی</a:t>
            </a:r>
            <a:r>
              <a:rPr lang="fa-IR" sz="3600" b="0" i="0" u="none" strike="noStrike" kern="100" baseline="0" dirty="0">
                <a:cs typeface="B Nazanin" panose="00000400000000000000" pitchFamily="2" charset="-78"/>
              </a:rPr>
              <a:t> متوقف بر آن باشد اگر هیچگونه حرج یا ضرری برای خود آن شخص نداشته باشد </a:t>
            </a:r>
            <a:r>
              <a:rPr lang="fa-IR" sz="3600" b="1" i="0" u="none" strike="noStrike" kern="100" baseline="0" dirty="0">
                <a:solidFill>
                  <a:srgbClr val="FF0000"/>
                </a:solidFill>
                <a:cs typeface="B Compset" panose="00000400000000000000" pitchFamily="2" charset="-78"/>
              </a:rPr>
              <a:t>واجب</a:t>
            </a:r>
            <a:r>
              <a:rPr lang="fa-IR" sz="3600" b="0" i="0" u="none" strike="noStrike" kern="100" baseline="0" dirty="0">
                <a:solidFill>
                  <a:srgbClr val="FF0000"/>
                </a:solidFill>
                <a:cs typeface="B Nazanin" panose="00000400000000000000" pitchFamily="2" charset="-78"/>
              </a:rPr>
              <a:t> </a:t>
            </a:r>
            <a:r>
              <a:rPr lang="fa-IR" sz="3600" b="0" i="0" u="none" strike="noStrike" kern="100" baseline="0" dirty="0" err="1">
                <a:cs typeface="B Nazanin" panose="00000400000000000000" pitchFamily="2" charset="-78"/>
              </a:rPr>
              <a:t>می‌شود</a:t>
            </a:r>
            <a:r>
              <a:rPr lang="en-US" sz="3600" b="0" i="0" u="none" strike="noStrike" kern="100" baseline="0" dirty="0">
                <a:cs typeface="B Nazanin" panose="00000400000000000000" pitchFamily="2" charset="-78"/>
              </a:rPr>
              <a:t>.</a:t>
            </a:r>
            <a:endParaRPr lang="fa-IR" sz="36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87CF1C03-B5BB-298E-E94F-38821425F60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14142896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63F2-D3B7-3A26-9989-039604994870}"/>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حضرت آیت اله سیدعلی خامنه‌ای، رهبر معظم انقلاب</a:t>
            </a:r>
            <a:r>
              <a:rPr lang="en-US" b="0" i="0" u="none" strike="noStrike" kern="100" baseline="0">
                <a:solidFill>
                  <a:srgbClr val="7030A0"/>
                </a:solidFill>
                <a:cs typeface="B Titr" panose="00000700000000000000" pitchFamily="2" charset="-78"/>
              </a:rPr>
              <a:t>:</a:t>
            </a:r>
          </a:p>
        </p:txBody>
      </p:sp>
      <p:sp>
        <p:nvSpPr>
          <p:cNvPr id="3" name="Text Placeholder 2">
            <a:extLst>
              <a:ext uri="{FF2B5EF4-FFF2-40B4-BE49-F238E27FC236}">
                <a16:creationId xmlns:a16="http://schemas.microsoft.com/office/drawing/2014/main" id="{BC649FE3-2B6E-EDBB-079E-B9B89D41FBCB}"/>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به طور کلی اگر این افراد دچار </a:t>
            </a:r>
            <a:r>
              <a:rPr lang="fa-IR" sz="2800" b="0" i="0" u="none" strike="noStrike" kern="100" baseline="0" dirty="0">
                <a:solidFill>
                  <a:srgbClr val="FF0000"/>
                </a:solidFill>
                <a:cs typeface="B Nazanin" panose="00000400000000000000" pitchFamily="2" charset="-78"/>
              </a:rPr>
              <a:t>ضایعات مغزی </a:t>
            </a:r>
            <a:r>
              <a:rPr lang="fa-IR" sz="2800" b="0" i="0" u="none" strike="noStrike" kern="100" baseline="0" dirty="0">
                <a:cs typeface="B Nazanin" panose="00000400000000000000" pitchFamily="2" charset="-78"/>
              </a:rPr>
              <a:t>غیرقابل درمان و برگشت</a:t>
            </a:r>
            <a:r>
              <a:rPr lang="fa-IR" sz="2800" b="0" i="0" u="none" strike="noStrike" kern="100" baseline="0" dirty="0">
                <a:latin typeface="Calibri" panose="020F0502020204030204" pitchFamily="34" charset="0"/>
                <a:cs typeface="B Nazanin" panose="00000400000000000000" pitchFamily="2" charset="-78"/>
              </a:rPr>
              <a:t> ‏شوند که بر اثر آن همه فعالیت‌‏های مغزی آنان از بین رفته و به حالت </a:t>
            </a:r>
            <a:r>
              <a:rPr lang="fa-IR" sz="2800" b="1" i="0" u="none" strike="noStrike" kern="100" baseline="0" dirty="0" err="1">
                <a:solidFill>
                  <a:srgbClr val="FF0000"/>
                </a:solidFill>
                <a:latin typeface="Calibri" panose="020F0502020204030204" pitchFamily="34" charset="0"/>
                <a:cs typeface="B Compset" panose="00000400000000000000" pitchFamily="2" charset="-78"/>
              </a:rPr>
              <a:t>اغمای</a:t>
            </a:r>
            <a:r>
              <a:rPr lang="fa-IR" sz="2800" b="1" i="0" u="none" strike="noStrike" kern="100" baseline="0" dirty="0">
                <a:solidFill>
                  <a:srgbClr val="FF0000"/>
                </a:solidFill>
                <a:latin typeface="Calibri" panose="020F0502020204030204" pitchFamily="34" charset="0"/>
                <a:cs typeface="B Compset" panose="00000400000000000000" pitchFamily="2" charset="-78"/>
              </a:rPr>
              <a:t> کامل</a:t>
            </a:r>
            <a:r>
              <a:rPr lang="fa-IR" sz="2800" b="0" i="0" u="none" strike="noStrike" kern="100" baseline="0" dirty="0">
                <a:solidFill>
                  <a:srgbClr val="FF0000"/>
                </a:solidFill>
                <a:latin typeface="Calibri" panose="020F0502020204030204" pitchFamily="34" charset="0"/>
                <a:cs typeface="B Nazanin" panose="00000400000000000000" pitchFamily="2" charset="-78"/>
              </a:rPr>
              <a:t> </a:t>
            </a:r>
            <a:r>
              <a:rPr lang="fa-IR" sz="2800" b="0" i="0" u="none" strike="noStrike" kern="100" baseline="0" dirty="0">
                <a:latin typeface="Calibri" panose="020F0502020204030204" pitchFamily="34" charset="0"/>
                <a:cs typeface="B Nazanin" panose="00000400000000000000" pitchFamily="2" charset="-78"/>
              </a:rPr>
              <a:t>فرو ‏روند به نحوی که باعث فقدان و از دست رفتن هر نوع شعور و احساس و </a:t>
            </a:r>
            <a:r>
              <a:rPr lang="fa-IR" sz="2800" b="0" i="0" u="none" strike="noStrike" kern="100" baseline="0" dirty="0" err="1">
                <a:latin typeface="Calibri" panose="020F0502020204030204" pitchFamily="34" charset="0"/>
                <a:cs typeface="B Nazanin" panose="00000400000000000000" pitchFamily="2" charset="-78"/>
              </a:rPr>
              <a:t>حرکت‌های</a:t>
            </a:r>
            <a:r>
              <a:rPr lang="fa-IR" sz="2800" b="0" i="0" u="none" strike="noStrike" kern="100" baseline="0" dirty="0">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ارادی</a:t>
            </a:r>
            <a:r>
              <a:rPr lang="fa-IR" sz="2800" b="0" i="0" u="none" strike="noStrike" kern="100" baseline="0" dirty="0">
                <a:latin typeface="Calibri" panose="020F0502020204030204" pitchFamily="34" charset="0"/>
                <a:cs typeface="B Nazanin" panose="00000400000000000000" pitchFamily="2" charset="-78"/>
              </a:rPr>
              <a:t> می‏‌گردد در صورتی که استفاده از اعضای بدن چنین بیمارانی برای </a:t>
            </a:r>
            <a:r>
              <a:rPr lang="fa-IR" sz="2800" b="1" i="0" u="sng" strike="noStrike" kern="100" baseline="0" dirty="0">
                <a:solidFill>
                  <a:srgbClr val="FF0000"/>
                </a:solidFill>
                <a:latin typeface="Calibri" panose="020F0502020204030204" pitchFamily="34" charset="0"/>
                <a:cs typeface="B Compset" panose="00000400000000000000" pitchFamily="2" charset="-78"/>
              </a:rPr>
              <a:t>معالجه بیماران </a:t>
            </a:r>
            <a:r>
              <a:rPr lang="fa-IR" sz="2800" b="0" i="0" u="none" strike="noStrike" kern="100" baseline="0" dirty="0">
                <a:latin typeface="Calibri" panose="020F0502020204030204" pitchFamily="34" charset="0"/>
                <a:cs typeface="B Nazanin" panose="00000400000000000000" pitchFamily="2" charset="-78"/>
              </a:rPr>
              <a:t>دیگر، </a:t>
            </a:r>
            <a:r>
              <a:rPr lang="fa-IR" sz="2800" b="1" i="0" u="none" strike="noStrike" kern="100" baseline="0" dirty="0">
                <a:solidFill>
                  <a:srgbClr val="FF0000"/>
                </a:solidFill>
                <a:latin typeface="Calibri" panose="020F0502020204030204" pitchFamily="34" charset="0"/>
                <a:cs typeface="B Compset" panose="00000400000000000000" pitchFamily="2" charset="-78"/>
              </a:rPr>
              <a:t>باعث تسریع</a:t>
            </a:r>
            <a:r>
              <a:rPr lang="fa-IR" sz="2800" b="1" i="0" u="none" strike="noStrike" kern="100" baseline="0" dirty="0">
                <a:solidFill>
                  <a:srgbClr val="FF0000"/>
                </a:solidFill>
                <a:latin typeface="Calibri" panose="020F0502020204030204" pitchFamily="34" charset="0"/>
                <a:cs typeface="B Nazanin" panose="00000400000000000000" pitchFamily="2" charset="-78"/>
              </a:rPr>
              <a:t> </a:t>
            </a:r>
            <a:r>
              <a:rPr lang="fa-IR" sz="2800" b="1" i="0" u="none" strike="noStrike" kern="100" baseline="0" dirty="0">
                <a:solidFill>
                  <a:srgbClr val="FF0000"/>
                </a:solidFill>
                <a:latin typeface="Calibri" panose="020F0502020204030204" pitchFamily="34" charset="0"/>
                <a:cs typeface="B Compset" panose="00000400000000000000" pitchFamily="2" charset="-78"/>
              </a:rPr>
              <a:t>‏در مرگ و قطع حیات آنان شود جایز نیست</a:t>
            </a:r>
            <a:r>
              <a:rPr lang="fa-IR" sz="2800" b="0" i="0" u="none" strike="noStrike" kern="100" baseline="0" dirty="0">
                <a:latin typeface="Calibri" panose="020F0502020204030204" pitchFamily="34" charset="0"/>
                <a:cs typeface="B Nazanin" panose="00000400000000000000" pitchFamily="2" charset="-78"/>
              </a:rPr>
              <a:t>؛</a:t>
            </a:r>
          </a:p>
          <a:p>
            <a:pPr marL="0" marR="0" lvl="0" indent="0" rtl="1">
              <a:buNone/>
            </a:pPr>
            <a:r>
              <a:rPr lang="fa-IR" sz="2800" b="0" i="0" u="none" strike="noStrike" kern="100" baseline="0" dirty="0">
                <a:latin typeface="Calibri" panose="020F0502020204030204" pitchFamily="34" charset="0"/>
                <a:cs typeface="B Nazanin" panose="00000400000000000000" pitchFamily="2" charset="-78"/>
              </a:rPr>
              <a:t>در غیر این صورت اگر عمل مزبور با</a:t>
            </a:r>
            <a:r>
              <a:rPr lang="fa-IR" sz="2800" b="1" i="0" u="none" strike="noStrike" kern="100" baseline="0" dirty="0">
                <a:latin typeface="Calibri" panose="020F0502020204030204" pitchFamily="34" charset="0"/>
                <a:cs typeface="B Compset" panose="00000400000000000000" pitchFamily="2" charset="-78"/>
              </a:rPr>
              <a:t> </a:t>
            </a:r>
            <a:r>
              <a:rPr lang="fa-IR" sz="2800" b="1" i="0" u="none" strike="noStrike" kern="100" baseline="0" dirty="0">
                <a:solidFill>
                  <a:srgbClr val="FF0000"/>
                </a:solidFill>
                <a:latin typeface="Calibri" panose="020F0502020204030204" pitchFamily="34" charset="0"/>
                <a:cs typeface="B Compset" panose="00000400000000000000" pitchFamily="2" charset="-78"/>
              </a:rPr>
              <a:t>اذن قبلی </a:t>
            </a:r>
            <a:r>
              <a:rPr lang="fa-IR" sz="2800" b="0" i="0" u="none" strike="noStrike" kern="100" baseline="0" dirty="0">
                <a:latin typeface="Calibri" panose="020F0502020204030204" pitchFamily="34" charset="0"/>
                <a:cs typeface="B Nazanin" panose="00000400000000000000" pitchFamily="2" charset="-78"/>
              </a:rPr>
              <a:t>وی صورت ‏بگیرد و یا </a:t>
            </a:r>
            <a:r>
              <a:rPr lang="fa-IR" sz="2800" b="1" i="0" u="sng" strike="noStrike" kern="100" baseline="0" dirty="0">
                <a:solidFill>
                  <a:srgbClr val="FF0000"/>
                </a:solidFill>
                <a:latin typeface="Calibri" panose="020F0502020204030204" pitchFamily="34" charset="0"/>
                <a:cs typeface="B Compset" panose="00000400000000000000" pitchFamily="2" charset="-78"/>
              </a:rPr>
              <a:t>نجات نفس</a:t>
            </a:r>
            <a:r>
              <a:rPr lang="fa-IR" sz="2800" b="0" i="0" u="sng" strike="noStrike" kern="100" baseline="0" dirty="0">
                <a:solidFill>
                  <a:srgbClr val="FF0000"/>
                </a:solidFill>
                <a:latin typeface="Calibri" panose="020F0502020204030204" pitchFamily="34" charset="0"/>
                <a:cs typeface="B Nazanin" panose="00000400000000000000" pitchFamily="2" charset="-78"/>
              </a:rPr>
              <a:t> </a:t>
            </a:r>
            <a:r>
              <a:rPr lang="fa-IR" sz="2800" b="0" i="0" u="none" strike="noStrike" kern="100" baseline="0" dirty="0" err="1">
                <a:latin typeface="Calibri" panose="020F0502020204030204" pitchFamily="34" charset="0"/>
                <a:cs typeface="B Nazanin" panose="00000400000000000000" pitchFamily="2" charset="-78"/>
              </a:rPr>
              <a:t>محترمی</a:t>
            </a:r>
            <a:r>
              <a:rPr lang="fa-IR" sz="2800" b="0" i="0" u="none" strike="noStrike" kern="100" baseline="0" dirty="0">
                <a:latin typeface="Calibri" panose="020F0502020204030204" pitchFamily="34" charset="0"/>
                <a:cs typeface="B Nazanin" panose="00000400000000000000" pitchFamily="2" charset="-78"/>
              </a:rPr>
              <a:t> متوقف بر آن عضو مورد نیاز باشد </a:t>
            </a:r>
            <a:r>
              <a:rPr lang="fa-IR" sz="2800" b="1" i="0" u="none" strike="noStrike" kern="100" baseline="0" dirty="0">
                <a:solidFill>
                  <a:srgbClr val="FF0000"/>
                </a:solidFill>
                <a:latin typeface="Calibri" panose="020F0502020204030204" pitchFamily="34" charset="0"/>
                <a:cs typeface="B Compset" panose="00000400000000000000" pitchFamily="2" charset="-78"/>
              </a:rPr>
              <a:t>اشکال ندارد</a:t>
            </a:r>
            <a:r>
              <a:rPr lang="en-US" sz="2800" b="0" i="0" u="none" strike="noStrike" kern="100" baseline="0" dirty="0">
                <a:latin typeface="Calibri" panose="020F0502020204030204" pitchFamily="34" charset="0"/>
                <a:cs typeface="B Nazanin" panose="00000400000000000000" pitchFamily="2" charset="-78"/>
              </a:rPr>
              <a:t>.</a:t>
            </a:r>
          </a:p>
        </p:txBody>
      </p:sp>
      <p:sp>
        <p:nvSpPr>
          <p:cNvPr id="4" name="Footer Placeholder 3">
            <a:extLst>
              <a:ext uri="{FF2B5EF4-FFF2-40B4-BE49-F238E27FC236}">
                <a16:creationId xmlns:a16="http://schemas.microsoft.com/office/drawing/2014/main" id="{0AA35A41-979E-6F99-68C5-5F26F81740F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15271292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EAC30-004D-9F02-E4F8-28045B85C77C}"/>
              </a:ext>
            </a:extLst>
          </p:cNvPr>
          <p:cNvSpPr>
            <a:spLocks noGrp="1"/>
          </p:cNvSpPr>
          <p:nvPr>
            <p:ph type="title"/>
          </p:nvPr>
        </p:nvSpPr>
        <p:spPr>
          <a:xfrm>
            <a:off x="838200" y="365125"/>
            <a:ext cx="10515600" cy="5569331"/>
          </a:xfrm>
        </p:spPr>
        <p:txBody>
          <a:bodyPr/>
          <a:lstStyle/>
          <a:p>
            <a:pPr marR="10" rtl="1"/>
            <a:br>
              <a:rPr lang="fa-IR" b="1" i="0" u="none" strike="noStrike" kern="1400" baseline="0" dirty="0">
                <a:solidFill>
                  <a:srgbClr val="7030A0"/>
                </a:solidFill>
                <a:cs typeface="B Titr" panose="00000700000000000000" pitchFamily="2" charset="-78"/>
              </a:rPr>
            </a:br>
            <a:r>
              <a:rPr lang="fa-IR" b="1" i="0" u="none" strike="noStrike" kern="1400" baseline="0" dirty="0">
                <a:solidFill>
                  <a:srgbClr val="7030A0"/>
                </a:solidFill>
                <a:cs typeface="B Titr" panose="00000700000000000000" pitchFamily="2" charset="-78"/>
              </a:rPr>
              <a:t>بخش هفتم</a:t>
            </a:r>
            <a:br>
              <a:rPr lang="fa-IR" b="1" i="0" u="none" strike="noStrike" kern="1400" baseline="0" dirty="0">
                <a:solidFill>
                  <a:srgbClr val="7030A0"/>
                </a:solidFill>
                <a:cs typeface="B Titr" panose="00000700000000000000" pitchFamily="2" charset="-78"/>
              </a:rPr>
            </a:br>
            <a:br>
              <a:rPr lang="fa-IR" b="1" i="0" u="none" strike="noStrike" kern="1400" baseline="0" dirty="0">
                <a:solidFill>
                  <a:srgbClr val="7030A0"/>
                </a:solidFill>
                <a:cs typeface="B Titr" panose="00000700000000000000" pitchFamily="2" charset="-78"/>
              </a:rPr>
            </a:br>
            <a:r>
              <a:rPr lang="fa-IR" b="1" i="0" u="none" strike="noStrike" kern="1400" baseline="0" dirty="0">
                <a:solidFill>
                  <a:srgbClr val="7030A0"/>
                </a:solidFill>
                <a:cs typeface="B Titr" panose="00000700000000000000" pitchFamily="2" charset="-78"/>
              </a:rPr>
              <a:t>پیوند اعضا در اطفال</a:t>
            </a:r>
            <a:endParaRPr lang="en-US" b="1" i="0" u="none" strike="noStrike" kern="1400" baseline="0" dirty="0">
              <a:solidFill>
                <a:srgbClr val="7030A0"/>
              </a:solidFill>
              <a:cs typeface="B Titr" panose="00000700000000000000" pitchFamily="2" charset="-78"/>
            </a:endParaRPr>
          </a:p>
        </p:txBody>
      </p:sp>
      <p:sp>
        <p:nvSpPr>
          <p:cNvPr id="3" name="Footer Placeholder 2">
            <a:extLst>
              <a:ext uri="{FF2B5EF4-FFF2-40B4-BE49-F238E27FC236}">
                <a16:creationId xmlns:a16="http://schemas.microsoft.com/office/drawing/2014/main" id="{551E4A90-AEC2-71DA-D66B-E29B259355D2}"/>
              </a:ext>
            </a:extLst>
          </p:cNvPr>
          <p:cNvSpPr>
            <a:spLocks noGrp="1"/>
          </p:cNvSpPr>
          <p:nvPr>
            <p:ph type="ftr" sz="quarter" idx="11"/>
          </p:nvPr>
        </p:nvSpPr>
        <p:spPr/>
        <p:txBody>
          <a:bodyPr/>
          <a:lstStyle/>
          <a:p>
            <a:r>
              <a:rPr lang="fa-IR"/>
              <a:t>دانشگاه علوم پزشکی همدان</a:t>
            </a:r>
          </a:p>
        </p:txBody>
      </p:sp>
      <p:pic>
        <p:nvPicPr>
          <p:cNvPr id="4" name="Picture 3">
            <a:extLst>
              <a:ext uri="{FF2B5EF4-FFF2-40B4-BE49-F238E27FC236}">
                <a16:creationId xmlns:a16="http://schemas.microsoft.com/office/drawing/2014/main" id="{AE24E6FF-F6B9-95C9-4906-E0AD981A71DE}"/>
              </a:ext>
            </a:extLst>
          </p:cNvPr>
          <p:cNvPicPr>
            <a:picLocks noChangeAspect="1"/>
          </p:cNvPicPr>
          <p:nvPr/>
        </p:nvPicPr>
        <p:blipFill>
          <a:blip r:embed="rId2"/>
          <a:stretch>
            <a:fillRect/>
          </a:stretch>
        </p:blipFill>
        <p:spPr>
          <a:xfrm>
            <a:off x="5108362" y="502834"/>
            <a:ext cx="1975275" cy="1975275"/>
          </a:xfrm>
          <a:prstGeom prst="rect">
            <a:avLst/>
          </a:prstGeom>
        </p:spPr>
      </p:pic>
    </p:spTree>
    <p:extLst>
      <p:ext uri="{BB962C8B-B14F-4D97-AF65-F5344CB8AC3E}">
        <p14:creationId xmlns:p14="http://schemas.microsoft.com/office/powerpoint/2010/main" val="360443992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679A-D79C-4126-1FEE-D1366DA77206}"/>
              </a:ext>
            </a:extLst>
          </p:cNvPr>
          <p:cNvSpPr>
            <a:spLocks noGrp="1"/>
          </p:cNvSpPr>
          <p:nvPr>
            <p:ph type="title"/>
          </p:nvPr>
        </p:nvSpPr>
        <p:spPr/>
        <p:txBody>
          <a:bodyPr/>
          <a:lstStyle/>
          <a:p>
            <a:r>
              <a:rPr lang="fa-IR" b="1" i="0" u="none" strike="noStrike" kern="1400" baseline="0" dirty="0">
                <a:solidFill>
                  <a:srgbClr val="7030A0"/>
                </a:solidFill>
                <a:cs typeface="B Titr" panose="00000700000000000000" pitchFamily="2" charset="-78"/>
              </a:rPr>
              <a:t>پیوند اعضا در اطفال</a:t>
            </a:r>
            <a:endParaRPr lang="fa-IR" dirty="0"/>
          </a:p>
        </p:txBody>
      </p:sp>
      <p:sp>
        <p:nvSpPr>
          <p:cNvPr id="3" name="Text Placeholder 2">
            <a:extLst>
              <a:ext uri="{FF2B5EF4-FFF2-40B4-BE49-F238E27FC236}">
                <a16:creationId xmlns:a16="http://schemas.microsoft.com/office/drawing/2014/main" id="{65727DE1-596A-0A3D-FA97-2CB33096427C}"/>
              </a:ext>
            </a:extLst>
          </p:cNvPr>
          <p:cNvSpPr>
            <a:spLocks noGrp="1"/>
          </p:cNvSpPr>
          <p:nvPr>
            <p:ph type="body" idx="1"/>
          </p:nvPr>
        </p:nvSpPr>
        <p:spPr/>
        <p:txBody>
          <a:bodyPr>
            <a:normAutofit/>
          </a:bodyPr>
          <a:lstStyle/>
          <a:p>
            <a:r>
              <a:rPr lang="fa-IR" dirty="0"/>
              <a:t>مسائل اخلاقی در اهدای عضو کودکان - یک موقعیت</a:t>
            </a:r>
          </a:p>
          <a:p>
            <a:r>
              <a:rPr lang="fa-IR" dirty="0"/>
              <a:t>توصیه 1</a:t>
            </a:r>
          </a:p>
          <a:p>
            <a:r>
              <a:rPr lang="fa-IR" dirty="0"/>
              <a:t>به شرطی که تصمیمات بر خلاف منافع فرزندشان نباشد، باید به ارزش ها و باورهای والدین اجازه داده شود تا تعیین کنند که آیا می خواهند فرزندشان </a:t>
            </a:r>
            <a:r>
              <a:rPr lang="fa-IR" dirty="0" err="1"/>
              <a:t>اهداکننده</a:t>
            </a:r>
            <a:r>
              <a:rPr lang="fa-IR" dirty="0"/>
              <a:t> عضو باشد یا خیر، و اگر چنین است، آیا با </a:t>
            </a:r>
            <a:r>
              <a:rPr lang="fa-IR" dirty="0" err="1"/>
              <a:t>مداخلاتی</a:t>
            </a:r>
            <a:r>
              <a:rPr lang="fa-IR" dirty="0"/>
              <a:t> با هدف افزایش شانس اهدای موفق موافقت می کنند یا خیر.</a:t>
            </a:r>
          </a:p>
          <a:p>
            <a:r>
              <a:rPr lang="fa-IR" dirty="0"/>
              <a:t>توصیه 2</a:t>
            </a:r>
          </a:p>
          <a:p>
            <a:r>
              <a:rPr lang="fa-IR" dirty="0"/>
              <a:t>در جایی که خانواده ای مایل است با برداشتن اندام </a:t>
            </a:r>
            <a:r>
              <a:rPr lang="fa-IR" dirty="0" err="1"/>
              <a:t>هایی</a:t>
            </a:r>
            <a:r>
              <a:rPr lang="fa-IR" dirty="0"/>
              <a:t> که برای پیوند قابل پیوند هستند موافقت کند، بیمارستان مسئولیت دارد در صورت امکان این اتفاق بیفتد.</a:t>
            </a:r>
          </a:p>
          <a:p>
            <a:r>
              <a:rPr lang="fa-IR" dirty="0"/>
              <a:t>توصیه 3</a:t>
            </a:r>
          </a:p>
          <a:p>
            <a:r>
              <a:rPr lang="fa-IR" dirty="0"/>
              <a:t>تصمیمی که توسط یک کودک با ظرفیت گرفته می شود مبنی بر عدم تمایل به اهدای اعضای بدن پس از مرگ باید همیشه مورد احترام قرار گیرد.</a:t>
            </a:r>
          </a:p>
          <a:p>
            <a:endParaRPr lang="fa-IR" dirty="0"/>
          </a:p>
        </p:txBody>
      </p:sp>
      <p:sp>
        <p:nvSpPr>
          <p:cNvPr id="4" name="Footer Placeholder 3">
            <a:extLst>
              <a:ext uri="{FF2B5EF4-FFF2-40B4-BE49-F238E27FC236}">
                <a16:creationId xmlns:a16="http://schemas.microsoft.com/office/drawing/2014/main" id="{56609549-BFEA-3517-6970-8A8DF43E8C5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7696533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679A-D79C-4126-1FEE-D1366DA77206}"/>
              </a:ext>
            </a:extLst>
          </p:cNvPr>
          <p:cNvSpPr>
            <a:spLocks noGrp="1"/>
          </p:cNvSpPr>
          <p:nvPr>
            <p:ph type="title"/>
          </p:nvPr>
        </p:nvSpPr>
        <p:spPr/>
        <p:txBody>
          <a:bodyPr/>
          <a:lstStyle/>
          <a:p>
            <a:r>
              <a:rPr lang="fa-IR" b="1" i="0" u="none" strike="noStrike" kern="1400" baseline="0" dirty="0">
                <a:solidFill>
                  <a:srgbClr val="7030A0"/>
                </a:solidFill>
                <a:cs typeface="B Titr" panose="00000700000000000000" pitchFamily="2" charset="-78"/>
              </a:rPr>
              <a:t>پیوند اعضا در اطفال</a:t>
            </a:r>
            <a:endParaRPr lang="fa-IR" dirty="0"/>
          </a:p>
        </p:txBody>
      </p:sp>
      <p:sp>
        <p:nvSpPr>
          <p:cNvPr id="3" name="Text Placeholder 2">
            <a:extLst>
              <a:ext uri="{FF2B5EF4-FFF2-40B4-BE49-F238E27FC236}">
                <a16:creationId xmlns:a16="http://schemas.microsoft.com/office/drawing/2014/main" id="{65727DE1-596A-0A3D-FA97-2CB33096427C}"/>
              </a:ext>
            </a:extLst>
          </p:cNvPr>
          <p:cNvSpPr>
            <a:spLocks noGrp="1"/>
          </p:cNvSpPr>
          <p:nvPr>
            <p:ph type="body" idx="1"/>
          </p:nvPr>
        </p:nvSpPr>
        <p:spPr/>
        <p:txBody>
          <a:bodyPr>
            <a:normAutofit/>
          </a:bodyPr>
          <a:lstStyle/>
          <a:p>
            <a:r>
              <a:rPr lang="fa-IR" dirty="0"/>
              <a:t>مسائل اخلاقی در اهدای عضو کودکان - یک موقعیت</a:t>
            </a:r>
          </a:p>
          <a:p>
            <a:r>
              <a:rPr lang="fa-IR" dirty="0"/>
              <a:t>توصیه 4</a:t>
            </a:r>
          </a:p>
          <a:p>
            <a:r>
              <a:rPr lang="fa-IR" dirty="0"/>
              <a:t>در </a:t>
            </a:r>
            <a:r>
              <a:rPr lang="fa-IR" dirty="0" err="1"/>
              <a:t>مواردی</a:t>
            </a:r>
            <a:r>
              <a:rPr lang="fa-IR" dirty="0"/>
              <a:t> که کودک تمایل خود را برای اهدا نشان داده است (مثلاً با ثبت نام در </a:t>
            </a:r>
            <a:r>
              <a:rPr lang="en-US" dirty="0"/>
              <a:t>ODR ، </a:t>
            </a:r>
            <a:r>
              <a:rPr lang="fa-IR" dirty="0"/>
              <a:t>نظر خود را به هیچ وجه ابراز نکرده است یا توانایی اتخاذ چنین تصمیمی را ندارد، پزشکان باید با خانواده کودک همکاری کنند تا به تصمیمی برسند که در نظر گرفته شود. هر گونه اطلاعات در مورد دیدگاه های کودک، بلکه برای خانواده به عنوان یک کل نیز مفید است.</a:t>
            </a:r>
          </a:p>
          <a:p>
            <a:r>
              <a:rPr lang="fa-IR" dirty="0"/>
              <a:t>توصیه 5</a:t>
            </a:r>
          </a:p>
          <a:p>
            <a:r>
              <a:rPr lang="fa-IR" dirty="0"/>
              <a:t>اهدای عضو از نوزادان </a:t>
            </a:r>
            <a:r>
              <a:rPr lang="fa-IR" dirty="0" err="1"/>
              <a:t>آنسفالیک</a:t>
            </a:r>
            <a:r>
              <a:rPr lang="fa-IR" dirty="0"/>
              <a:t> پس از تایید مرگ بر اساس معیارهای گردش خون، از نظر اخلاقی قابل قبول است که با رضایت والدین انجام شود.</a:t>
            </a:r>
          </a:p>
          <a:p>
            <a:r>
              <a:rPr lang="fa-IR" dirty="0"/>
              <a:t>توصیه 6</a:t>
            </a:r>
          </a:p>
          <a:p>
            <a:r>
              <a:rPr lang="fa-IR" dirty="0"/>
              <a:t>مطابق با توصیه قبلی ما، باید به ارزش ها و باورهای والدین اجازه داده شود که تعیین کنند آیا کودک </a:t>
            </a:r>
            <a:r>
              <a:rPr lang="fa-IR" dirty="0" err="1"/>
              <a:t>آنسفالیک</a:t>
            </a:r>
            <a:r>
              <a:rPr lang="fa-IR" dirty="0"/>
              <a:t> آنها </a:t>
            </a:r>
            <a:r>
              <a:rPr lang="fa-IR" dirty="0" err="1"/>
              <a:t>انتوبه</a:t>
            </a:r>
            <a:r>
              <a:rPr lang="fa-IR" dirty="0"/>
              <a:t> و تهویه شده است، مشروط بر اینکه این برخلاف منافع فرزندشان نباشد. برای اطمینان از برآورده شدن این شرایط، آرام بخش و مسکن احتیاطی لازم است.</a:t>
            </a:r>
          </a:p>
          <a:p>
            <a:endParaRPr lang="fa-IR" dirty="0"/>
          </a:p>
        </p:txBody>
      </p:sp>
      <p:sp>
        <p:nvSpPr>
          <p:cNvPr id="4" name="Footer Placeholder 3">
            <a:extLst>
              <a:ext uri="{FF2B5EF4-FFF2-40B4-BE49-F238E27FC236}">
                <a16:creationId xmlns:a16="http://schemas.microsoft.com/office/drawing/2014/main" id="{56609549-BFEA-3517-6970-8A8DF43E8C5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1171366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679A-D79C-4126-1FEE-D1366DA77206}"/>
              </a:ext>
            </a:extLst>
          </p:cNvPr>
          <p:cNvSpPr>
            <a:spLocks noGrp="1"/>
          </p:cNvSpPr>
          <p:nvPr>
            <p:ph type="title"/>
          </p:nvPr>
        </p:nvSpPr>
        <p:spPr/>
        <p:txBody>
          <a:bodyPr/>
          <a:lstStyle/>
          <a:p>
            <a:r>
              <a:rPr lang="fa-IR" b="1" i="0" u="none" strike="noStrike" kern="1400" baseline="0" dirty="0">
                <a:solidFill>
                  <a:srgbClr val="7030A0"/>
                </a:solidFill>
                <a:cs typeface="B Titr" panose="00000700000000000000" pitchFamily="2" charset="-78"/>
              </a:rPr>
              <a:t>پیوند اعضا در اطفال</a:t>
            </a:r>
            <a:endParaRPr lang="fa-IR" dirty="0"/>
          </a:p>
        </p:txBody>
      </p:sp>
      <p:sp>
        <p:nvSpPr>
          <p:cNvPr id="3" name="Text Placeholder 2">
            <a:extLst>
              <a:ext uri="{FF2B5EF4-FFF2-40B4-BE49-F238E27FC236}">
                <a16:creationId xmlns:a16="http://schemas.microsoft.com/office/drawing/2014/main" id="{65727DE1-596A-0A3D-FA97-2CB33096427C}"/>
              </a:ext>
            </a:extLst>
          </p:cNvPr>
          <p:cNvSpPr>
            <a:spLocks noGrp="1"/>
          </p:cNvSpPr>
          <p:nvPr>
            <p:ph type="body" idx="1"/>
          </p:nvPr>
        </p:nvSpPr>
        <p:spPr/>
        <p:txBody>
          <a:bodyPr>
            <a:normAutofit/>
          </a:bodyPr>
          <a:lstStyle/>
          <a:p>
            <a:r>
              <a:rPr lang="fa-IR" dirty="0"/>
              <a:t>توصیه 7</a:t>
            </a:r>
          </a:p>
          <a:p>
            <a:r>
              <a:rPr lang="fa-IR" dirty="0"/>
              <a:t>هنگامی که والدین مایلند اعضای کودک خود را برای پیوند اهدا کنند اما این از نظر بالینی امکان پذیر نیست، پزشکان باید در صورت امکان، در صورت امکان جایگزینی قابل قبول برای والدین، تلاش کنند تا این اندام ها را برای تحقیق بپذیرند.</a:t>
            </a:r>
          </a:p>
          <a:p>
            <a:endParaRPr lang="fa-IR" dirty="0"/>
          </a:p>
        </p:txBody>
      </p:sp>
      <p:sp>
        <p:nvSpPr>
          <p:cNvPr id="4" name="Footer Placeholder 3">
            <a:extLst>
              <a:ext uri="{FF2B5EF4-FFF2-40B4-BE49-F238E27FC236}">
                <a16:creationId xmlns:a16="http://schemas.microsoft.com/office/drawing/2014/main" id="{56609549-BFEA-3517-6970-8A8DF43E8C5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4220000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EAC30-004D-9F02-E4F8-28045B85C77C}"/>
              </a:ext>
            </a:extLst>
          </p:cNvPr>
          <p:cNvSpPr>
            <a:spLocks noGrp="1"/>
          </p:cNvSpPr>
          <p:nvPr>
            <p:ph type="title"/>
          </p:nvPr>
        </p:nvSpPr>
        <p:spPr>
          <a:xfrm>
            <a:off x="838200" y="365125"/>
            <a:ext cx="10515600" cy="5569331"/>
          </a:xfrm>
        </p:spPr>
        <p:txBody>
          <a:bodyPr/>
          <a:lstStyle/>
          <a:p>
            <a:pPr marR="10" rtl="1"/>
            <a:br>
              <a:rPr lang="fa-IR" b="1" i="0" u="none" strike="noStrike" kern="1400" baseline="0" dirty="0">
                <a:solidFill>
                  <a:srgbClr val="7030A0"/>
                </a:solidFill>
                <a:cs typeface="B Titr" panose="00000700000000000000" pitchFamily="2" charset="-78"/>
              </a:rPr>
            </a:br>
            <a:r>
              <a:rPr lang="fa-IR" b="1" i="0" u="none" strike="noStrike" kern="1400" baseline="0">
                <a:solidFill>
                  <a:srgbClr val="7030A0"/>
                </a:solidFill>
                <a:cs typeface="B Titr" panose="00000700000000000000" pitchFamily="2" charset="-78"/>
              </a:rPr>
              <a:t>بخش هشتم</a:t>
            </a:r>
            <a:br>
              <a:rPr lang="fa-IR" b="1" i="0" u="none" strike="noStrike" kern="1400" baseline="0" dirty="0">
                <a:solidFill>
                  <a:srgbClr val="7030A0"/>
                </a:solidFill>
                <a:cs typeface="B Titr" panose="00000700000000000000" pitchFamily="2" charset="-78"/>
              </a:rPr>
            </a:br>
            <a:br>
              <a:rPr lang="fa-IR" b="1" i="0" u="none" strike="noStrike" kern="1400" baseline="0" dirty="0">
                <a:solidFill>
                  <a:srgbClr val="7030A0"/>
                </a:solidFill>
                <a:cs typeface="B Titr" panose="00000700000000000000" pitchFamily="2" charset="-78"/>
              </a:rPr>
            </a:br>
            <a:r>
              <a:rPr lang="fa-IR" b="1" i="0" u="none" strike="noStrike" kern="1400" baseline="0" dirty="0">
                <a:solidFill>
                  <a:srgbClr val="7030A0"/>
                </a:solidFill>
                <a:cs typeface="B Titr" panose="00000700000000000000" pitchFamily="2" charset="-78"/>
              </a:rPr>
              <a:t>پیوند اعضا از منظر فقه و حقوق</a:t>
            </a:r>
            <a:endParaRPr lang="en-US" b="1" i="0" u="none" strike="noStrike" kern="1400" baseline="0" dirty="0">
              <a:solidFill>
                <a:srgbClr val="7030A0"/>
              </a:solidFill>
              <a:cs typeface="B Titr" panose="00000700000000000000" pitchFamily="2" charset="-78"/>
            </a:endParaRPr>
          </a:p>
        </p:txBody>
      </p:sp>
      <p:sp>
        <p:nvSpPr>
          <p:cNvPr id="3" name="Footer Placeholder 2">
            <a:extLst>
              <a:ext uri="{FF2B5EF4-FFF2-40B4-BE49-F238E27FC236}">
                <a16:creationId xmlns:a16="http://schemas.microsoft.com/office/drawing/2014/main" id="{551E4A90-AEC2-71DA-D66B-E29B259355D2}"/>
              </a:ext>
            </a:extLst>
          </p:cNvPr>
          <p:cNvSpPr>
            <a:spLocks noGrp="1"/>
          </p:cNvSpPr>
          <p:nvPr>
            <p:ph type="ftr" sz="quarter" idx="11"/>
          </p:nvPr>
        </p:nvSpPr>
        <p:spPr/>
        <p:txBody>
          <a:bodyPr/>
          <a:lstStyle/>
          <a:p>
            <a:r>
              <a:rPr lang="fa-IR"/>
              <a:t>دانشگاه علوم پزشکی همدان</a:t>
            </a:r>
          </a:p>
        </p:txBody>
      </p:sp>
      <p:pic>
        <p:nvPicPr>
          <p:cNvPr id="4" name="Picture 3">
            <a:extLst>
              <a:ext uri="{FF2B5EF4-FFF2-40B4-BE49-F238E27FC236}">
                <a16:creationId xmlns:a16="http://schemas.microsoft.com/office/drawing/2014/main" id="{AE24E6FF-F6B9-95C9-4906-E0AD981A71DE}"/>
              </a:ext>
            </a:extLst>
          </p:cNvPr>
          <p:cNvPicPr>
            <a:picLocks noChangeAspect="1"/>
          </p:cNvPicPr>
          <p:nvPr/>
        </p:nvPicPr>
        <p:blipFill>
          <a:blip r:embed="rId2"/>
          <a:stretch>
            <a:fillRect/>
          </a:stretch>
        </p:blipFill>
        <p:spPr>
          <a:xfrm>
            <a:off x="5108362" y="502834"/>
            <a:ext cx="1975275" cy="1975275"/>
          </a:xfrm>
          <a:prstGeom prst="rect">
            <a:avLst/>
          </a:prstGeom>
        </p:spPr>
      </p:pic>
    </p:spTree>
    <p:extLst>
      <p:ext uri="{BB962C8B-B14F-4D97-AF65-F5344CB8AC3E}">
        <p14:creationId xmlns:p14="http://schemas.microsoft.com/office/powerpoint/2010/main" val="14578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CF0F-B7E0-1967-DF56-BDB43D2E7436}"/>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معیار مرگ قلبی</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Cardiopulmonary Criteria For Death</a:t>
            </a:r>
          </a:p>
        </p:txBody>
      </p:sp>
      <p:sp>
        <p:nvSpPr>
          <p:cNvPr id="3" name="Text Placeholder 2">
            <a:extLst>
              <a:ext uri="{FF2B5EF4-FFF2-40B4-BE49-F238E27FC236}">
                <a16:creationId xmlns:a16="http://schemas.microsoft.com/office/drawing/2014/main" id="{449B1E38-DD5E-5AA3-3EB8-B4A8105D53CD}"/>
              </a:ext>
            </a:extLst>
          </p:cNvPr>
          <p:cNvSpPr>
            <a:spLocks noGrp="1"/>
          </p:cNvSpPr>
          <p:nvPr>
            <p:ph type="body" idx="1"/>
          </p:nvPr>
        </p:nvSpPr>
        <p:spPr/>
        <p:txBody>
          <a:bodyPr>
            <a:normAutofit/>
          </a:bodyPr>
          <a:lstStyle/>
          <a:p>
            <a:pPr marL="0" marR="0" lvl="0" indent="0" rtl="1">
              <a:buNone/>
            </a:pPr>
            <a:r>
              <a:rPr lang="fa-IR" sz="2800" b="1" i="0" u="none" strike="noStrike" kern="100" baseline="0" dirty="0">
                <a:solidFill>
                  <a:srgbClr val="FF0000"/>
                </a:solidFill>
                <a:cs typeface="B Nazanin" panose="00000400000000000000" pitchFamily="2" charset="-78"/>
              </a:rPr>
              <a:t>روش سنتی(مرگ قلبی-ریوی):</a:t>
            </a:r>
          </a:p>
          <a:p>
            <a:pPr marR="0" lvl="0" rtl="1"/>
            <a:r>
              <a:rPr lang="fa-IR" sz="2800" b="0" i="0" u="none" strike="noStrike" kern="100" baseline="0" dirty="0">
                <a:solidFill>
                  <a:srgbClr val="FF0000"/>
                </a:solidFill>
                <a:cs typeface="B Nazanin" panose="00000400000000000000" pitchFamily="2" charset="-78"/>
              </a:rPr>
              <a:t> توقف </a:t>
            </a:r>
            <a:r>
              <a:rPr lang="fa-IR" sz="2800" b="0" i="0" u="none" strike="noStrike" kern="100" baseline="0" dirty="0">
                <a:cs typeface="B Nazanin" panose="00000400000000000000" pitchFamily="2" charset="-78"/>
              </a:rPr>
              <a:t>غیر قابل برگشت گردش خون و عملکرد تنفس پس از </a:t>
            </a:r>
            <a:r>
              <a:rPr lang="fa-IR" sz="2800" b="0" i="0" u="none" strike="noStrike" kern="100" baseline="0" dirty="0">
                <a:solidFill>
                  <a:srgbClr val="FF0000"/>
                </a:solidFill>
                <a:cs typeface="B Nazanin" panose="00000400000000000000" pitchFamily="2" charset="-78"/>
              </a:rPr>
              <a:t>توقف</a:t>
            </a:r>
            <a:r>
              <a:rPr lang="fa-IR" sz="2800" b="0" i="0" u="none" strike="noStrike" kern="100" baseline="0" dirty="0">
                <a:cs typeface="B Nazanin" panose="00000400000000000000" pitchFamily="2" charset="-78"/>
              </a:rPr>
              <a:t> ضربان قلب و تنفس که </a:t>
            </a:r>
            <a:r>
              <a:rPr lang="fa-IR" sz="2800" b="0" i="0" u="none" strike="noStrike" kern="100" baseline="0" dirty="0" err="1">
                <a:solidFill>
                  <a:srgbClr val="FF0000"/>
                </a:solidFill>
                <a:cs typeface="B Nazanin" panose="00000400000000000000" pitchFamily="2" charset="-78"/>
              </a:rPr>
              <a:t>نتیجتاً</a:t>
            </a:r>
            <a:r>
              <a:rPr lang="fa-IR" sz="2800" b="0" i="0" u="none" strike="noStrike" kern="100" baseline="0" dirty="0">
                <a:cs typeface="B Nazanin" panose="00000400000000000000" pitchFamily="2" charset="-78"/>
              </a:rPr>
              <a:t> عملکرد مغزی </a:t>
            </a:r>
            <a:r>
              <a:rPr lang="fa-IR" sz="2800" b="0" i="0" u="none" strike="noStrike" kern="100" baseline="0" dirty="0">
                <a:solidFill>
                  <a:srgbClr val="FF0000"/>
                </a:solidFill>
                <a:cs typeface="B Nazanin" panose="00000400000000000000" pitchFamily="2" charset="-78"/>
              </a:rPr>
              <a:t>ظرف چند دقیقه </a:t>
            </a:r>
            <a:r>
              <a:rPr lang="fa-IR" sz="2800" b="0" i="0" u="none" strike="noStrike" kern="100" baseline="0" dirty="0">
                <a:cs typeface="B Nazanin" panose="00000400000000000000" pitchFamily="2" charset="-78"/>
              </a:rPr>
              <a:t>بطور دائم متوقف می شود، مگر اینکه بطور مصنوعی با استفاده از مداخلات حفظ حیات عملکرد مغز تداوم یابد.</a:t>
            </a:r>
          </a:p>
          <a:p>
            <a:pPr marR="0" lvl="0" rtl="1"/>
            <a:r>
              <a:rPr lang="fa-IR" sz="2800" b="0" i="0" u="none" strike="noStrike" kern="100" baseline="0" dirty="0">
                <a:cs typeface="B Nazanin" panose="00000400000000000000" pitchFamily="2" charset="-78"/>
              </a:rPr>
              <a:t>توجه: </a:t>
            </a:r>
          </a:p>
          <a:p>
            <a:pPr marL="0" marR="0" lvl="0" indent="0" rtl="1">
              <a:buNone/>
            </a:pPr>
            <a:r>
              <a:rPr lang="fa-IR" sz="2800" b="0" i="0" u="none" strike="noStrike" kern="100" baseline="0" dirty="0">
                <a:cs typeface="B Nazanin" panose="00000400000000000000" pitchFamily="2" charset="-78"/>
              </a:rPr>
              <a:t>پس از توقف کارکرد مغز می توان گردش خون و تنفس برای ماهها حفظ کرد.</a:t>
            </a:r>
          </a:p>
          <a:p>
            <a:pPr marR="0" lvl="0" rtl="1"/>
            <a:r>
              <a:rPr lang="fa-IR" sz="2800" b="0" i="0" u="none" strike="noStrike" kern="100" baseline="0" dirty="0">
                <a:solidFill>
                  <a:srgbClr val="FF0000"/>
                </a:solidFill>
                <a:cs typeface="B Nazanin" panose="00000400000000000000" pitchFamily="2" charset="-78"/>
              </a:rPr>
              <a:t>گاهی جانی (قاتل) ادعا می کند </a:t>
            </a:r>
            <a:r>
              <a:rPr lang="fa-IR" sz="2800" b="0" i="0" u="none" strike="noStrike" kern="100" baseline="0" dirty="0">
                <a:cs typeface="B Nazanin" panose="00000400000000000000" pitchFamily="2" charset="-78"/>
              </a:rPr>
              <a:t>مرگ قربانی به علت خروج اعضا بوده نه عمل مجرمانه </a:t>
            </a:r>
            <a:r>
              <a:rPr lang="fa-IR" sz="2800" b="0" i="0" u="none" strike="noStrike" kern="100" baseline="0" dirty="0">
                <a:solidFill>
                  <a:srgbClr val="FF0000"/>
                </a:solidFill>
                <a:cs typeface="B Nazanin" panose="00000400000000000000" pitchFamily="2" charset="-78"/>
              </a:rPr>
              <a:t>لذا</a:t>
            </a:r>
            <a:r>
              <a:rPr lang="fa-IR" sz="2800" b="0" i="0" u="none" strike="noStrike" kern="100" baseline="0" dirty="0">
                <a:cs typeface="B Nazanin" panose="00000400000000000000" pitchFamily="2" charset="-78"/>
              </a:rPr>
              <a:t> به تعریف مرگ توقف برگشت ناپذیر عملکرد مغز گنجانده شد. ( به عبارتی عملکرد مغز را کسی از بین ببرد قاتل است)</a:t>
            </a:r>
          </a:p>
        </p:txBody>
      </p:sp>
      <p:sp>
        <p:nvSpPr>
          <p:cNvPr id="4" name="Footer Placeholder 3">
            <a:extLst>
              <a:ext uri="{FF2B5EF4-FFF2-40B4-BE49-F238E27FC236}">
                <a16:creationId xmlns:a16="http://schemas.microsoft.com/office/drawing/2014/main" id="{8212075D-CAFF-68A5-39F2-77385146AA0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67906235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EAC30-004D-9F02-E4F8-28045B85C77C}"/>
              </a:ext>
            </a:extLst>
          </p:cNvPr>
          <p:cNvSpPr>
            <a:spLocks noGrp="1"/>
          </p:cNvSpPr>
          <p:nvPr>
            <p:ph type="title"/>
          </p:nvPr>
        </p:nvSpPr>
        <p:spPr/>
        <p:txBody>
          <a:bodyPr/>
          <a:lstStyle/>
          <a:p>
            <a:pPr marR="10" rtl="1"/>
            <a:r>
              <a:rPr lang="fa-IR" b="1" i="0" u="none" strike="noStrike" kern="1400" baseline="0" dirty="0" err="1">
                <a:solidFill>
                  <a:srgbClr val="7030A0"/>
                </a:solidFill>
                <a:cs typeface="B Titr" panose="00000700000000000000" pitchFamily="2" charset="-78"/>
              </a:rPr>
              <a:t>پيوند</a:t>
            </a:r>
            <a:r>
              <a:rPr lang="fa-IR" b="1" i="0" u="none" strike="noStrike" kern="1400" baseline="0" dirty="0">
                <a:solidFill>
                  <a:srgbClr val="7030A0"/>
                </a:solidFill>
                <a:cs typeface="B Titr" panose="00000700000000000000" pitchFamily="2" charset="-78"/>
              </a:rPr>
              <a:t> اعضا در </a:t>
            </a:r>
            <a:r>
              <a:rPr lang="fa-IR" b="1" i="0" u="none" strike="noStrike" kern="1400" baseline="0" dirty="0" err="1">
                <a:solidFill>
                  <a:srgbClr val="7030A0"/>
                </a:solidFill>
                <a:cs typeface="B Titr" panose="00000700000000000000" pitchFamily="2" charset="-78"/>
              </a:rPr>
              <a:t>آيينه</a:t>
            </a:r>
            <a:r>
              <a:rPr lang="fa-IR" b="1" i="0" u="none" strike="noStrike" kern="1400" baseline="0" dirty="0">
                <a:solidFill>
                  <a:srgbClr val="7030A0"/>
                </a:solidFill>
                <a:cs typeface="B Titr" panose="00000700000000000000" pitchFamily="2" charset="-78"/>
              </a:rPr>
              <a:t> فقه و حقوق: چالش ها و </a:t>
            </a:r>
            <a:r>
              <a:rPr lang="fa-IR" b="1" i="0" u="none" strike="noStrike" kern="1400" baseline="0" dirty="0" err="1">
                <a:solidFill>
                  <a:srgbClr val="7030A0"/>
                </a:solidFill>
                <a:cs typeface="B Titr" panose="00000700000000000000" pitchFamily="2" charset="-78"/>
              </a:rPr>
              <a:t>ضرورتها</a:t>
            </a:r>
            <a:r>
              <a:rPr lang="fa-IR" b="1" i="0" u="none" strike="noStrike" kern="1400" baseline="0" dirty="0">
                <a:solidFill>
                  <a:srgbClr val="7030A0"/>
                </a:solidFill>
                <a:cs typeface="B Titr" panose="00000700000000000000" pitchFamily="2" charset="-78"/>
              </a:rPr>
              <a:t> </a:t>
            </a:r>
            <a:endParaRPr lang="en-US" b="1" i="0" u="none" strike="noStrike" kern="14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0158B120-AF59-84DC-5A5E-D3540AC8F293}"/>
              </a:ext>
            </a:extLst>
          </p:cNvPr>
          <p:cNvSpPr>
            <a:spLocks noGrp="1"/>
          </p:cNvSpPr>
          <p:nvPr>
            <p:ph type="body" idx="1"/>
          </p:nvPr>
        </p:nvSpPr>
        <p:spPr/>
        <p:txBody>
          <a:bodyPr>
            <a:normAutofit/>
          </a:bodyPr>
          <a:lstStyle/>
          <a:p>
            <a:pPr marR="100" lvl="0" rtl="1"/>
            <a:r>
              <a:rPr lang="fa-IR" sz="2400" b="1" i="0" u="none" strike="noStrike" kern="100" baseline="0" dirty="0">
                <a:solidFill>
                  <a:srgbClr val="000000"/>
                </a:solidFill>
                <a:cs typeface="B Nazanin" panose="00000400000000000000" pitchFamily="2" charset="-78"/>
              </a:rPr>
              <a:t>در </a:t>
            </a:r>
            <a:r>
              <a:rPr lang="fa-IR" sz="2400" b="1" i="0" u="none" strike="noStrike" kern="100" baseline="0" dirty="0" err="1">
                <a:solidFill>
                  <a:srgbClr val="000000"/>
                </a:solidFill>
                <a:cs typeface="B Nazanin" panose="00000400000000000000" pitchFamily="2" charset="-78"/>
              </a:rPr>
              <a:t>كشور</a:t>
            </a:r>
            <a:r>
              <a:rPr lang="fa-IR" sz="2400" b="1" i="0" u="none" strike="noStrike" kern="100" baseline="0" dirty="0">
                <a:solidFill>
                  <a:srgbClr val="000000"/>
                </a:solidFill>
                <a:cs typeface="B Nazanin" panose="00000400000000000000" pitchFamily="2" charset="-78"/>
              </a:rPr>
              <a:t> ما به علت ضرورت </a:t>
            </a:r>
            <a:r>
              <a:rPr lang="fa-IR" sz="2400" b="1" i="0" u="none" strike="noStrike" kern="100" baseline="0" dirty="0" err="1">
                <a:solidFill>
                  <a:srgbClr val="000000"/>
                </a:solidFill>
                <a:cs typeface="B Nazanin" panose="00000400000000000000" pitchFamily="2" charset="-78"/>
              </a:rPr>
              <a:t>ابتناي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كليه</a:t>
            </a:r>
            <a:r>
              <a:rPr lang="fa-IR" sz="2400" b="1" i="0" u="none" strike="noStrike" kern="100" baseline="0" dirty="0">
                <a:solidFill>
                  <a:srgbClr val="000000"/>
                </a:solidFill>
                <a:cs typeface="B Nazanin" panose="00000400000000000000" pitchFamily="2" charset="-78"/>
              </a:rPr>
              <a:t> ي </a:t>
            </a:r>
            <a:r>
              <a:rPr lang="fa-IR" sz="2400" b="1" i="0" u="none" strike="noStrike" kern="100" baseline="0" dirty="0" err="1">
                <a:solidFill>
                  <a:srgbClr val="000000"/>
                </a:solidFill>
                <a:cs typeface="B Nazanin" panose="00000400000000000000" pitchFamily="2" charset="-78"/>
              </a:rPr>
              <a:t>قوانين</a:t>
            </a:r>
            <a:r>
              <a:rPr lang="fa-IR" sz="2400" b="1" i="0" u="none" strike="noStrike" kern="100" baseline="0" dirty="0">
                <a:solidFill>
                  <a:srgbClr val="000000"/>
                </a:solidFill>
                <a:cs typeface="B Nazanin" panose="00000400000000000000" pitchFamily="2" charset="-78"/>
              </a:rPr>
              <a:t> بر مقررات </a:t>
            </a:r>
            <a:r>
              <a:rPr lang="fa-IR" sz="2400" b="1" i="0" u="none" strike="noStrike" kern="100" baseline="0" dirty="0" err="1">
                <a:solidFill>
                  <a:srgbClr val="000000"/>
                </a:solidFill>
                <a:cs typeface="B Nazanin" panose="00000400000000000000" pitchFamily="2" charset="-78"/>
              </a:rPr>
              <a:t>اسلامي</a:t>
            </a:r>
            <a:r>
              <a:rPr lang="fa-IR" sz="2400" b="1" i="0" u="none" strike="noStrike" kern="100" baseline="0" dirty="0">
                <a:solidFill>
                  <a:srgbClr val="000000"/>
                </a:solidFill>
                <a:cs typeface="B Nazanin" panose="00000400000000000000" pitchFamily="2" charset="-78"/>
              </a:rPr>
              <a:t> و </a:t>
            </a:r>
            <a:r>
              <a:rPr lang="fa-IR" sz="2400" b="1" i="0" u="none" strike="noStrike" kern="100" baseline="0" dirty="0" err="1">
                <a:solidFill>
                  <a:srgbClr val="000000"/>
                </a:solidFill>
                <a:cs typeface="B Nazanin" panose="00000400000000000000" pitchFamily="2" charset="-78"/>
              </a:rPr>
              <a:t>تطبيق</a:t>
            </a:r>
            <a:r>
              <a:rPr lang="fa-IR" sz="2400" b="1" i="0" u="none" strike="noStrike" kern="100" baseline="0" dirty="0">
                <a:solidFill>
                  <a:srgbClr val="000000"/>
                </a:solidFill>
                <a:cs typeface="B Nazanin" panose="00000400000000000000" pitchFamily="2" charset="-78"/>
              </a:rPr>
              <a:t> با </a:t>
            </a:r>
            <a:r>
              <a:rPr lang="fa-IR" sz="2400" b="1" i="0" u="none" strike="noStrike" kern="100" baseline="0" dirty="0" err="1">
                <a:solidFill>
                  <a:srgbClr val="000000"/>
                </a:solidFill>
                <a:cs typeface="B Nazanin" panose="00000400000000000000" pitchFamily="2" charset="-78"/>
              </a:rPr>
              <a:t>شريعت</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نيازمند</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بررسي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فقهي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جايگاه</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پيوند</a:t>
            </a:r>
            <a:r>
              <a:rPr lang="fa-IR" sz="2400" b="1" i="0" u="none" strike="noStrike" kern="100" baseline="0" dirty="0">
                <a:solidFill>
                  <a:srgbClr val="000000"/>
                </a:solidFill>
                <a:cs typeface="B Nazanin" panose="00000400000000000000" pitchFamily="2" charset="-78"/>
              </a:rPr>
              <a:t> اعضا </a:t>
            </a:r>
            <a:r>
              <a:rPr lang="fa-IR" sz="2400" b="1" i="0" u="none" strike="noStrike" kern="100" baseline="0" dirty="0" err="1">
                <a:solidFill>
                  <a:srgbClr val="000000"/>
                </a:solidFill>
                <a:cs typeface="B Nazanin" panose="00000400000000000000" pitchFamily="2" charset="-78"/>
              </a:rPr>
              <a:t>مي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باشيم</a:t>
            </a:r>
            <a:r>
              <a:rPr lang="fa-IR" sz="2400" b="1" i="0" u="none" strike="noStrike" kern="100" baseline="0" dirty="0">
                <a:solidFill>
                  <a:srgbClr val="000000"/>
                </a:solidFill>
                <a:cs typeface="B Nazanin" panose="00000400000000000000" pitchFamily="2" charset="-78"/>
              </a:rPr>
              <a:t>. </a:t>
            </a:r>
          </a:p>
          <a:p>
            <a:pPr marR="100" lvl="0" rtl="1"/>
            <a:r>
              <a:rPr lang="en-US"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همچنين</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آياتي</a:t>
            </a:r>
            <a:r>
              <a:rPr lang="fa-IR" sz="2400" b="1" i="0" u="none" strike="noStrike" kern="100" baseline="0" dirty="0">
                <a:solidFill>
                  <a:srgbClr val="000000"/>
                </a:solidFill>
                <a:cs typeface="B Nazanin" panose="00000400000000000000" pitchFamily="2" charset="-78"/>
              </a:rPr>
              <a:t> از </a:t>
            </a:r>
            <a:r>
              <a:rPr lang="fa-IR" sz="2400" b="1" i="0" u="none" strike="noStrike" kern="100" baseline="0" dirty="0" err="1">
                <a:solidFill>
                  <a:srgbClr val="000000"/>
                </a:solidFill>
                <a:cs typeface="B Nazanin" panose="00000400000000000000" pitchFamily="2" charset="-78"/>
              </a:rPr>
              <a:t>قبيل</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آيه</a:t>
            </a:r>
            <a:r>
              <a:rPr lang="en-US" sz="2400" b="1" i="0" u="none" strike="noStrike" kern="100" baseline="0" dirty="0">
                <a:solidFill>
                  <a:srgbClr val="000000"/>
                </a:solidFill>
                <a:cs typeface="B Nazanin" panose="00000400000000000000" pitchFamily="2" charset="-78"/>
              </a:rPr>
              <a:t>32</a:t>
            </a:r>
            <a:r>
              <a:rPr lang="fa-IR" sz="2400" b="1" i="0" u="none" strike="noStrike" kern="100" baseline="0" dirty="0">
                <a:solidFill>
                  <a:srgbClr val="000000"/>
                </a:solidFill>
                <a:cs typeface="B Nazanin" panose="00000400000000000000" pitchFamily="2" charset="-78"/>
              </a:rPr>
              <a:t> سوره مائده، لزوم </a:t>
            </a:r>
            <a:r>
              <a:rPr lang="fa-IR" sz="2400" b="1" i="0" u="none" strike="noStrike" kern="100" baseline="0" dirty="0">
                <a:solidFill>
                  <a:srgbClr val="FF0000"/>
                </a:solidFill>
                <a:cs typeface="B Compset" panose="00000400000000000000" pitchFamily="2" charset="-78"/>
              </a:rPr>
              <a:t>تلاش </a:t>
            </a:r>
            <a:r>
              <a:rPr lang="fa-IR" sz="2400" b="1" i="0" u="none" strike="noStrike" kern="100" baseline="0" dirty="0" err="1">
                <a:solidFill>
                  <a:srgbClr val="FF0000"/>
                </a:solidFill>
                <a:cs typeface="B Compset" panose="00000400000000000000" pitchFamily="2" charset="-78"/>
              </a:rPr>
              <a:t>براي</a:t>
            </a:r>
            <a:r>
              <a:rPr lang="fa-IR" sz="2400" b="1" i="0" u="none" strike="noStrike" kern="100" baseline="0" dirty="0">
                <a:solidFill>
                  <a:srgbClr val="FF0000"/>
                </a:solidFill>
                <a:cs typeface="B Compset" panose="00000400000000000000" pitchFamily="2" charset="-78"/>
              </a:rPr>
              <a:t> نجات </a:t>
            </a:r>
            <a:r>
              <a:rPr lang="fa-IR" sz="2400" b="1" i="0" u="none" strike="noStrike" kern="100" baseline="0" dirty="0" err="1">
                <a:solidFill>
                  <a:srgbClr val="FF0000"/>
                </a:solidFill>
                <a:cs typeface="B Compset" panose="00000400000000000000" pitchFamily="2" charset="-78"/>
              </a:rPr>
              <a:t>زندگي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انسانهاي</a:t>
            </a:r>
            <a:r>
              <a:rPr lang="fa-IR" sz="2400" b="1" i="0" u="none" strike="noStrike" kern="100" baseline="0" dirty="0">
                <a:solidFill>
                  <a:srgbClr val="000000"/>
                </a:solidFill>
                <a:cs typeface="B Nazanin" panose="00000400000000000000" pitchFamily="2" charset="-78"/>
              </a:rPr>
              <a:t> در معرض خطر را  </a:t>
            </a:r>
            <a:r>
              <a:rPr lang="fa-IR" sz="2400" b="1" i="0" u="none" strike="noStrike" kern="100" baseline="0" dirty="0" err="1">
                <a:solidFill>
                  <a:srgbClr val="000000"/>
                </a:solidFill>
                <a:cs typeface="B Nazanin" panose="00000400000000000000" pitchFamily="2" charset="-78"/>
              </a:rPr>
              <a:t>بيش</a:t>
            </a:r>
            <a:r>
              <a:rPr lang="fa-IR" sz="2400" b="1" i="0" u="none" strike="noStrike" kern="100" baseline="0" dirty="0">
                <a:solidFill>
                  <a:srgbClr val="000000"/>
                </a:solidFill>
                <a:cs typeface="B Nazanin" panose="00000400000000000000" pitchFamily="2" charset="-78"/>
              </a:rPr>
              <a:t> از </a:t>
            </a:r>
            <a:r>
              <a:rPr lang="fa-IR" sz="2400" b="1" i="0" u="none" strike="noStrike" kern="100" baseline="0" dirty="0" err="1">
                <a:solidFill>
                  <a:srgbClr val="000000"/>
                </a:solidFill>
                <a:cs typeface="B Nazanin" panose="00000400000000000000" pitchFamily="2" charset="-78"/>
              </a:rPr>
              <a:t>پيش</a:t>
            </a:r>
            <a:r>
              <a:rPr lang="fa-IR" sz="2400" b="1" i="0" u="none" strike="noStrike" kern="100" baseline="0" dirty="0">
                <a:solidFill>
                  <a:srgbClr val="000000"/>
                </a:solidFill>
                <a:cs typeface="B Nazanin" panose="00000400000000000000" pitchFamily="2" charset="-78"/>
              </a:rPr>
              <a:t> نشان </a:t>
            </a:r>
            <a:r>
              <a:rPr lang="fa-IR" sz="2400" b="1" i="0" u="none" strike="noStrike" kern="100" baseline="0" dirty="0" err="1">
                <a:solidFill>
                  <a:srgbClr val="000000"/>
                </a:solidFill>
                <a:cs typeface="B Nazanin" panose="00000400000000000000" pitchFamily="2" charset="-78"/>
              </a:rPr>
              <a:t>مي</a:t>
            </a:r>
            <a:r>
              <a:rPr lang="fa-IR" sz="2400" b="1" i="0" u="none" strike="noStrike" kern="100" baseline="0" dirty="0">
                <a:solidFill>
                  <a:srgbClr val="000000"/>
                </a:solidFill>
                <a:cs typeface="B Nazanin" panose="00000400000000000000" pitchFamily="2" charset="-78"/>
              </a:rPr>
              <a:t> دهد. در مقابل، به </a:t>
            </a:r>
            <a:r>
              <a:rPr lang="fa-IR" sz="2400" b="1" i="0" u="none" strike="noStrike" kern="100" baseline="0" dirty="0" err="1">
                <a:solidFill>
                  <a:srgbClr val="000000"/>
                </a:solidFill>
                <a:cs typeface="B Nazanin" panose="00000400000000000000" pitchFamily="2" charset="-78"/>
              </a:rPr>
              <a:t>دليل</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آنكه</a:t>
            </a:r>
            <a:r>
              <a:rPr lang="fa-IR" sz="2400" b="1" i="0" u="none" strike="noStrike" kern="100" baseline="0" dirty="0">
                <a:solidFill>
                  <a:srgbClr val="000000"/>
                </a:solidFill>
                <a:cs typeface="B Nazanin" panose="00000400000000000000" pitchFamily="2" charset="-78"/>
              </a:rPr>
              <a:t> اقدام به انجام </a:t>
            </a:r>
            <a:r>
              <a:rPr lang="fa-IR" sz="2400" b="1" i="0" u="none" strike="noStrike" kern="100" baseline="0" dirty="0" err="1">
                <a:solidFill>
                  <a:srgbClr val="000000"/>
                </a:solidFill>
                <a:cs typeface="B Nazanin" panose="00000400000000000000" pitchFamily="2" charset="-78"/>
              </a:rPr>
              <a:t>اين</a:t>
            </a:r>
            <a:r>
              <a:rPr lang="fa-IR" sz="2400" b="1" i="0" u="none" strike="noStrike" kern="100" baseline="0" dirty="0">
                <a:solidFill>
                  <a:srgbClr val="000000"/>
                </a:solidFill>
                <a:cs typeface="B Nazanin" panose="00000400000000000000" pitchFamily="2" charset="-78"/>
              </a:rPr>
              <a:t> مهم  </a:t>
            </a:r>
            <a:r>
              <a:rPr lang="fa-IR" sz="2400" b="1" i="0" u="none" strike="noStrike" kern="100" baseline="0" dirty="0" err="1">
                <a:solidFill>
                  <a:srgbClr val="000000"/>
                </a:solidFill>
                <a:cs typeface="B Nazanin" panose="00000400000000000000" pitchFamily="2" charset="-78"/>
              </a:rPr>
              <a:t>ميتواند</a:t>
            </a:r>
            <a:r>
              <a:rPr lang="fa-IR" sz="2400" b="1" i="0" u="none" strike="noStrike" kern="100" baseline="0" dirty="0">
                <a:solidFill>
                  <a:srgbClr val="000000"/>
                </a:solidFill>
                <a:cs typeface="B Nazanin" panose="00000400000000000000" pitchFamily="2" charset="-78"/>
              </a:rPr>
              <a:t> با </a:t>
            </a:r>
            <a:r>
              <a:rPr lang="fa-IR" sz="2400" b="1" i="0" u="none" strike="noStrike" kern="100" baseline="0" dirty="0">
                <a:solidFill>
                  <a:srgbClr val="FF0000"/>
                </a:solidFill>
                <a:cs typeface="B Nazanin" panose="00000400000000000000" pitchFamily="2" charset="-78"/>
              </a:rPr>
              <a:t>منافع و حقوق اهداء </a:t>
            </a:r>
            <a:r>
              <a:rPr lang="fa-IR" sz="2400" b="1" i="0" u="none" strike="noStrike" kern="100" baseline="0" dirty="0" err="1">
                <a:solidFill>
                  <a:srgbClr val="FF0000"/>
                </a:solidFill>
                <a:cs typeface="B Nazanin" panose="00000400000000000000" pitchFamily="2" charset="-78"/>
              </a:rPr>
              <a:t>كننده</a:t>
            </a:r>
            <a:r>
              <a:rPr lang="fa-IR" sz="2400" b="1" i="0" u="none" strike="noStrike" kern="100" baseline="0" dirty="0">
                <a:solidFill>
                  <a:srgbClr val="FF0000"/>
                </a:solidFill>
                <a:cs typeface="B Nazanin" panose="00000400000000000000" pitchFamily="2" charset="-78"/>
              </a:rPr>
              <a:t> و خانواده </a:t>
            </a:r>
            <a:r>
              <a:rPr lang="fa-IR" sz="2400" b="1" i="0" u="none" strike="noStrike" kern="100" baseline="0" dirty="0" err="1">
                <a:solidFill>
                  <a:srgbClr val="FF0000"/>
                </a:solidFill>
                <a:cs typeface="B Nazanin" panose="00000400000000000000" pitchFamily="2" charset="-78"/>
              </a:rPr>
              <a:t>وي</a:t>
            </a: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نيز</a:t>
            </a:r>
            <a:r>
              <a:rPr lang="fa-IR" sz="2400" b="1" i="0" u="none" strike="noStrike" kern="100" baseline="0" dirty="0">
                <a:solidFill>
                  <a:srgbClr val="FF0000"/>
                </a:solidFill>
                <a:cs typeface="B Nazanin" panose="00000400000000000000" pitchFamily="2" charset="-78"/>
              </a:rPr>
              <a:t> در تعارض </a:t>
            </a:r>
            <a:r>
              <a:rPr lang="fa-IR" sz="2400" b="1" i="0" u="none" strike="noStrike" kern="100" baseline="0" dirty="0">
                <a:solidFill>
                  <a:srgbClr val="000000"/>
                </a:solidFill>
                <a:cs typeface="B Nazanin" panose="00000400000000000000" pitchFamily="2" charset="-78"/>
              </a:rPr>
              <a:t>باشد، لزوم وجود </a:t>
            </a:r>
            <a:r>
              <a:rPr lang="fa-IR" sz="2400" b="1" i="0" u="none" strike="noStrike" kern="100" baseline="0" dirty="0" err="1">
                <a:solidFill>
                  <a:srgbClr val="000000"/>
                </a:solidFill>
                <a:cs typeface="B Nazanin" panose="00000400000000000000" pitchFamily="2" charset="-78"/>
              </a:rPr>
              <a:t>قانوني</a:t>
            </a:r>
            <a:r>
              <a:rPr lang="fa-IR" sz="2400" b="1" i="0" u="none" strike="noStrike" kern="100" baseline="0" dirty="0">
                <a:solidFill>
                  <a:srgbClr val="000000"/>
                </a:solidFill>
                <a:cs typeface="B Nazanin" panose="00000400000000000000" pitchFamily="2" charset="-78"/>
              </a:rPr>
              <a:t> مدون و </a:t>
            </a:r>
            <a:r>
              <a:rPr lang="fa-IR" sz="2400" b="1" i="0" u="none" strike="noStrike" kern="100" baseline="0" dirty="0" err="1">
                <a:solidFill>
                  <a:srgbClr val="000000"/>
                </a:solidFill>
                <a:cs typeface="B Nazanin" panose="00000400000000000000" pitchFamily="2" charset="-78"/>
              </a:rPr>
              <a:t>كارآمد</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ضروري</a:t>
            </a:r>
            <a:r>
              <a:rPr lang="fa-IR" sz="2400" b="1" i="0" u="none" strike="noStrike" kern="100" baseline="0" dirty="0">
                <a:solidFill>
                  <a:srgbClr val="000000"/>
                </a:solidFill>
                <a:cs typeface="B Nazanin" panose="00000400000000000000" pitchFamily="2" charset="-78"/>
              </a:rPr>
              <a:t> به نظر  </a:t>
            </a:r>
            <a:r>
              <a:rPr lang="fa-IR" sz="2400" b="1" i="0" u="none" strike="noStrike" kern="100" baseline="0" dirty="0" err="1">
                <a:solidFill>
                  <a:srgbClr val="000000"/>
                </a:solidFill>
                <a:cs typeface="B Nazanin" panose="00000400000000000000" pitchFamily="2" charset="-78"/>
              </a:rPr>
              <a:t>ميرسد</a:t>
            </a:r>
            <a:r>
              <a:rPr lang="fa-IR" sz="2400" b="1" i="0" u="none" strike="noStrike" kern="100" baseline="0" dirty="0">
                <a:solidFill>
                  <a:srgbClr val="000000"/>
                </a:solidFill>
                <a:cs typeface="B Nazanin" panose="00000400000000000000" pitchFamily="2" charset="-78"/>
              </a:rPr>
              <a:t>. </a:t>
            </a:r>
          </a:p>
          <a:p>
            <a:pPr marR="100" lvl="0" rtl="1"/>
            <a:r>
              <a:rPr lang="fa-IR" sz="2400" b="1" i="0" u="none" strike="noStrike" kern="100" baseline="0" dirty="0" err="1">
                <a:solidFill>
                  <a:srgbClr val="000000"/>
                </a:solidFill>
                <a:cs typeface="B Nazanin" panose="00000400000000000000" pitchFamily="2" charset="-78"/>
              </a:rPr>
              <a:t>بررسي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راهكارهاي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حقوقي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حمايت</a:t>
            </a:r>
            <a:r>
              <a:rPr lang="fa-IR" sz="2400" b="1" i="0" u="none" strike="noStrike" kern="100" baseline="0" dirty="0">
                <a:solidFill>
                  <a:srgbClr val="000000"/>
                </a:solidFill>
                <a:cs typeface="B Nazanin" panose="00000400000000000000" pitchFamily="2" charset="-78"/>
              </a:rPr>
              <a:t> از  </a:t>
            </a:r>
            <a:r>
              <a:rPr lang="fa-IR" sz="2400" b="1" i="0" u="none" strike="noStrike" kern="100" baseline="0" dirty="0" err="1">
                <a:solidFill>
                  <a:srgbClr val="000000"/>
                </a:solidFill>
                <a:cs typeface="B Nazanin" panose="00000400000000000000" pitchFamily="2" charset="-78"/>
              </a:rPr>
              <a:t>پيوند</a:t>
            </a:r>
            <a:r>
              <a:rPr lang="fa-IR" sz="2400" b="1" i="0" u="none" strike="noStrike" kern="100" baseline="0" dirty="0">
                <a:solidFill>
                  <a:srgbClr val="000000"/>
                </a:solidFill>
                <a:cs typeface="B Nazanin" panose="00000400000000000000" pitchFamily="2" charset="-78"/>
              </a:rPr>
              <a:t> اعضا و </a:t>
            </a:r>
            <a:r>
              <a:rPr lang="fa-IR" sz="2400" b="1" i="0" u="none" strike="noStrike" kern="100" baseline="0" dirty="0" err="1">
                <a:solidFill>
                  <a:srgbClr val="000000"/>
                </a:solidFill>
                <a:cs typeface="B Nazanin" panose="00000400000000000000" pitchFamily="2" charset="-78"/>
              </a:rPr>
              <a:t>توجيه</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مباني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فقهي</a:t>
            </a:r>
            <a:r>
              <a:rPr lang="fa-IR" sz="2400" b="1" i="0" u="none" strike="noStrike" kern="100" baseline="0" dirty="0">
                <a:solidFill>
                  <a:srgbClr val="000000"/>
                </a:solidFill>
                <a:cs typeface="B Nazanin" panose="00000400000000000000" pitchFamily="2" charset="-78"/>
              </a:rPr>
              <a:t> آن از </a:t>
            </a:r>
            <a:r>
              <a:rPr lang="fa-IR" sz="2400" b="1" i="0" u="none" strike="noStrike" kern="100" baseline="0" dirty="0" err="1">
                <a:solidFill>
                  <a:srgbClr val="000000"/>
                </a:solidFill>
                <a:cs typeface="B Nazanin" panose="00000400000000000000" pitchFamily="2" charset="-78"/>
              </a:rPr>
              <a:t>اهميت</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زيادي</a:t>
            </a:r>
            <a:r>
              <a:rPr lang="fa-IR" sz="2400" b="1" i="0" u="none" strike="noStrike" kern="100" baseline="0" dirty="0">
                <a:solidFill>
                  <a:srgbClr val="000000"/>
                </a:solidFill>
                <a:cs typeface="B Nazanin" panose="00000400000000000000" pitchFamily="2" charset="-78"/>
              </a:rPr>
              <a:t> برخوردار است.  </a:t>
            </a:r>
            <a:endParaRPr lang="en-US" sz="2400" b="1"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2BEA8AB8-EFA5-2886-D81C-E6D582C2E89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38848961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35226-E606-61EC-27A4-63CB09026E39}"/>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مقدمه</a:t>
            </a:r>
            <a:r>
              <a:rPr lang="en-US" b="1" i="0" u="none" strike="noStrike" kern="1400" baseline="0">
                <a:solidFill>
                  <a:srgbClr val="7030A0"/>
                </a:solidFill>
                <a:cs typeface="B Titr" panose="00000700000000000000" pitchFamily="2" charset="-78"/>
              </a:rPr>
              <a:t>  </a:t>
            </a:r>
          </a:p>
        </p:txBody>
      </p:sp>
      <p:sp>
        <p:nvSpPr>
          <p:cNvPr id="3" name="Text Placeholder 2">
            <a:extLst>
              <a:ext uri="{FF2B5EF4-FFF2-40B4-BE49-F238E27FC236}">
                <a16:creationId xmlns:a16="http://schemas.microsoft.com/office/drawing/2014/main" id="{D6155B5C-9657-43D7-AEF2-AAC038B17C94}"/>
              </a:ext>
            </a:extLst>
          </p:cNvPr>
          <p:cNvSpPr>
            <a:spLocks noGrp="1"/>
          </p:cNvSpPr>
          <p:nvPr>
            <p:ph type="body" idx="1"/>
          </p:nvPr>
        </p:nvSpPr>
        <p:spPr/>
        <p:txBody>
          <a:bodyPr>
            <a:normAutofit/>
          </a:bodyPr>
          <a:lstStyle/>
          <a:p>
            <a:pPr marR="100" lvl="0" rtl="1"/>
            <a:r>
              <a:rPr lang="fa-IR" sz="2400" b="1" i="0" u="none" strike="noStrike" kern="100" baseline="0" dirty="0">
                <a:solidFill>
                  <a:srgbClr val="000000"/>
                </a:solidFill>
                <a:cs typeface="B Nazanin" panose="00000400000000000000" pitchFamily="2" charset="-78"/>
              </a:rPr>
              <a:t>پيوند اعضا </a:t>
            </a:r>
            <a:r>
              <a:rPr lang="fa-IR" sz="2400" b="1" i="0" u="none" strike="noStrike" kern="100" baseline="0" dirty="0" err="1">
                <a:solidFill>
                  <a:srgbClr val="000000"/>
                </a:solidFill>
                <a:cs typeface="B Nazanin" panose="00000400000000000000" pitchFamily="2" charset="-78"/>
              </a:rPr>
              <a:t>يكي</a:t>
            </a:r>
            <a:r>
              <a:rPr lang="fa-IR" sz="2400" b="1" i="0" u="none" strike="noStrike" kern="100" baseline="0" dirty="0">
                <a:solidFill>
                  <a:srgbClr val="000000"/>
                </a:solidFill>
                <a:cs typeface="B Nazanin" panose="00000400000000000000" pitchFamily="2" charset="-78"/>
              </a:rPr>
              <a:t> از </a:t>
            </a:r>
            <a:r>
              <a:rPr lang="fa-IR" sz="2400" b="1" i="0" u="none" strike="noStrike" kern="100" baseline="0" dirty="0" err="1">
                <a:solidFill>
                  <a:srgbClr val="000000"/>
                </a:solidFill>
                <a:cs typeface="B Nazanin" panose="00000400000000000000" pitchFamily="2" charset="-78"/>
              </a:rPr>
              <a:t>جديدترين</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FF0000"/>
                </a:solidFill>
                <a:cs typeface="B Compset" panose="00000400000000000000" pitchFamily="2" charset="-78"/>
              </a:rPr>
              <a:t>شيوه</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هاي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درماني</a:t>
            </a:r>
            <a:r>
              <a:rPr lang="fa-IR" sz="2400" b="1" i="0" u="none" strike="noStrike" kern="100" baseline="0" dirty="0">
                <a:solidFill>
                  <a:srgbClr val="FF0000"/>
                </a:solidFill>
                <a:cs typeface="B Compset" panose="00000400000000000000" pitchFamily="2" charset="-78"/>
              </a:rPr>
              <a:t> است</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كه</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براي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بيماري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هاي</a:t>
            </a:r>
            <a:r>
              <a:rPr lang="fa-IR" sz="2400" b="1" i="0" u="none" strike="noStrike" kern="100" baseline="0" dirty="0">
                <a:solidFill>
                  <a:srgbClr val="FF0000"/>
                </a:solidFill>
                <a:cs typeface="B Compset" panose="00000400000000000000" pitchFamily="2" charset="-78"/>
              </a:rPr>
              <a:t> لاعلاج و درمان </a:t>
            </a:r>
            <a:r>
              <a:rPr lang="fa-IR" sz="2400" b="1" i="0" u="none" strike="noStrike" kern="100" baseline="0" dirty="0" err="1">
                <a:solidFill>
                  <a:srgbClr val="FF0000"/>
                </a:solidFill>
                <a:cs typeface="B Compset" panose="00000400000000000000" pitchFamily="2" charset="-78"/>
              </a:rPr>
              <a:t>ناپذيري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000000"/>
                </a:solidFill>
                <a:cs typeface="B Nazanin" panose="00000400000000000000" pitchFamily="2" charset="-78"/>
              </a:rPr>
              <a:t>نظير</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نارسايي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كليه</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سيروز</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كبد</a:t>
            </a:r>
            <a:r>
              <a:rPr lang="fa-IR" sz="2400" b="1" i="0" u="none" strike="noStrike" kern="100" baseline="0" dirty="0">
                <a:solidFill>
                  <a:srgbClr val="000000"/>
                </a:solidFill>
                <a:cs typeface="B Nazanin" panose="00000400000000000000" pitchFamily="2" charset="-78"/>
              </a:rPr>
              <a:t> و </a:t>
            </a:r>
            <a:r>
              <a:rPr lang="fa-IR" sz="2400" b="1" i="0" u="none" strike="noStrike" kern="100" baseline="0" dirty="0" err="1">
                <a:solidFill>
                  <a:srgbClr val="000000"/>
                </a:solidFill>
                <a:cs typeface="B Nazanin" panose="00000400000000000000" pitchFamily="2" charset="-78"/>
              </a:rPr>
              <a:t>يا</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آترزي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مجاري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صفراوي</a:t>
            </a:r>
            <a:r>
              <a:rPr lang="fa-IR" sz="2400" b="1" i="0" u="none" strike="noStrike" kern="100" baseline="0" dirty="0">
                <a:solidFill>
                  <a:srgbClr val="000000"/>
                </a:solidFill>
                <a:cs typeface="B Nazanin" panose="00000400000000000000" pitchFamily="2" charset="-78"/>
              </a:rPr>
              <a:t> و...  </a:t>
            </a:r>
            <a:r>
              <a:rPr lang="fa-IR" sz="2400" b="1" i="0" u="none" strike="noStrike" kern="100" baseline="0" dirty="0" err="1">
                <a:solidFill>
                  <a:srgbClr val="000000"/>
                </a:solidFill>
                <a:cs typeface="B Nazanin" panose="00000400000000000000" pitchFamily="2" charset="-78"/>
              </a:rPr>
              <a:t>كه</a:t>
            </a:r>
            <a:r>
              <a:rPr lang="fa-IR" sz="2400" b="1" i="0" u="none" strike="noStrike" kern="100" baseline="0" dirty="0">
                <a:solidFill>
                  <a:srgbClr val="000000"/>
                </a:solidFill>
                <a:cs typeface="B Nazanin" panose="00000400000000000000" pitchFamily="2" charset="-78"/>
              </a:rPr>
              <a:t> راه </a:t>
            </a:r>
            <a:r>
              <a:rPr lang="fa-IR" sz="2400" b="1" i="0" u="none" strike="noStrike" kern="100" baseline="0" dirty="0" err="1">
                <a:solidFill>
                  <a:srgbClr val="000000"/>
                </a:solidFill>
                <a:cs typeface="B Nazanin" panose="00000400000000000000" pitchFamily="2" charset="-78"/>
              </a:rPr>
              <a:t>درماني</a:t>
            </a:r>
            <a:r>
              <a:rPr lang="fa-IR" sz="2400" b="1" i="0" u="none" strike="noStrike" kern="100" baseline="0" dirty="0">
                <a:solidFill>
                  <a:srgbClr val="000000"/>
                </a:solidFill>
                <a:cs typeface="B Nazanin" panose="00000400000000000000" pitchFamily="2" charset="-78"/>
              </a:rPr>
              <a:t> جز پيوند </a:t>
            </a:r>
            <a:r>
              <a:rPr lang="fa-IR" sz="2400" b="1" i="0" u="none" strike="noStrike" kern="100" baseline="0" dirty="0" err="1">
                <a:solidFill>
                  <a:srgbClr val="000000"/>
                </a:solidFill>
                <a:cs typeface="B Nazanin" panose="00000400000000000000" pitchFamily="2" charset="-78"/>
              </a:rPr>
              <a:t>اعضاي</a:t>
            </a:r>
            <a:r>
              <a:rPr lang="fa-IR" sz="2400" b="1" i="0" u="none" strike="noStrike" kern="100" baseline="0" dirty="0">
                <a:solidFill>
                  <a:srgbClr val="000000"/>
                </a:solidFill>
                <a:cs typeface="B Nazanin" panose="00000400000000000000" pitchFamily="2" charset="-78"/>
              </a:rPr>
              <a:t> سالم </a:t>
            </a:r>
            <a:r>
              <a:rPr lang="fa-IR" sz="2400" b="1" i="0" u="none" strike="noStrike" kern="100" baseline="0" dirty="0" err="1">
                <a:solidFill>
                  <a:srgbClr val="000000"/>
                </a:solidFill>
                <a:cs typeface="B Nazanin" panose="00000400000000000000" pitchFamily="2" charset="-78"/>
              </a:rPr>
              <a:t>ديگري</a:t>
            </a:r>
            <a:r>
              <a:rPr lang="fa-IR" sz="2400" b="1" i="0" u="none" strike="noStrike" kern="100" baseline="0" dirty="0">
                <a:solidFill>
                  <a:srgbClr val="000000"/>
                </a:solidFill>
                <a:cs typeface="B Nazanin" panose="00000400000000000000" pitchFamily="2" charset="-78"/>
              </a:rPr>
              <a:t> به </a:t>
            </a:r>
            <a:r>
              <a:rPr lang="fa-IR" sz="2400" b="1" i="0" u="none" strike="noStrike" kern="100" baseline="0" dirty="0" err="1">
                <a:solidFill>
                  <a:srgbClr val="000000"/>
                </a:solidFill>
                <a:cs typeface="B Nazanin" panose="00000400000000000000" pitchFamily="2" charset="-78"/>
              </a:rPr>
              <a:t>جاي</a:t>
            </a:r>
            <a:r>
              <a:rPr lang="fa-IR" sz="2400" b="1" i="0" u="none" strike="noStrike" kern="100" baseline="0" dirty="0">
                <a:solidFill>
                  <a:srgbClr val="000000"/>
                </a:solidFill>
                <a:cs typeface="B Nazanin" panose="00000400000000000000" pitchFamily="2" charset="-78"/>
              </a:rPr>
              <a:t> عضو ناسالم خود ندارند، مورد استفاده قرار </a:t>
            </a:r>
            <a:r>
              <a:rPr lang="fa-IR" sz="2400" b="1" i="0" u="none" strike="noStrike" kern="100" baseline="0" dirty="0" err="1">
                <a:solidFill>
                  <a:srgbClr val="000000"/>
                </a:solidFill>
                <a:cs typeface="B Nazanin" panose="00000400000000000000" pitchFamily="2" charset="-78"/>
              </a:rPr>
              <a:t>مي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گيرد</a:t>
            </a:r>
            <a:r>
              <a:rPr lang="fa-IR" sz="2400" b="1" i="0" u="none" strike="noStrike" kern="100" baseline="0" dirty="0">
                <a:solidFill>
                  <a:srgbClr val="000000"/>
                </a:solidFill>
                <a:cs typeface="B Nazanin" panose="00000400000000000000" pitchFamily="2" charset="-78"/>
              </a:rPr>
              <a:t>.</a:t>
            </a:r>
          </a:p>
          <a:p>
            <a:pPr marR="100" lvl="0" rtl="1"/>
            <a:r>
              <a:rPr lang="fa-IR" sz="2400" b="1" i="0" u="none" strike="noStrike" kern="100" baseline="0" dirty="0">
                <a:solidFill>
                  <a:srgbClr val="FF0000"/>
                </a:solidFill>
                <a:cs typeface="B Compset" panose="00000400000000000000" pitchFamily="2" charset="-78"/>
              </a:rPr>
              <a:t> منابع عمده </a:t>
            </a:r>
            <a:r>
              <a:rPr lang="fa-IR" sz="2400" b="1" i="0" u="none" strike="noStrike" kern="100" baseline="0" dirty="0" err="1">
                <a:solidFill>
                  <a:srgbClr val="FF0000"/>
                </a:solidFill>
                <a:cs typeface="B Compset" panose="00000400000000000000" pitchFamily="2" charset="-78"/>
              </a:rPr>
              <a:t>تأمين</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اين</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شيوه</a:t>
            </a:r>
            <a:r>
              <a:rPr lang="fa-IR" sz="2400" b="1" i="0" u="none" strike="noStrike" kern="100" baseline="0" dirty="0">
                <a:solidFill>
                  <a:srgbClr val="000000"/>
                </a:solidFill>
                <a:cs typeface="B Nazanin" panose="00000400000000000000" pitchFamily="2" charset="-78"/>
              </a:rPr>
              <a:t> ي </a:t>
            </a:r>
            <a:r>
              <a:rPr lang="fa-IR" sz="2400" b="1" i="0" u="none" strike="noStrike" kern="100" baseline="0" dirty="0" err="1">
                <a:solidFill>
                  <a:srgbClr val="000000"/>
                </a:solidFill>
                <a:cs typeface="B Nazanin" panose="00000400000000000000" pitchFamily="2" charset="-78"/>
              </a:rPr>
              <a:t>نوين</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درماني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انسان زنده و </a:t>
            </a:r>
            <a:r>
              <a:rPr lang="fa-IR" sz="2400" b="1" i="0" u="none" strike="noStrike" kern="100" baseline="0" dirty="0" err="1">
                <a:solidFill>
                  <a:srgbClr val="FF0000"/>
                </a:solidFill>
                <a:cs typeface="B Compset" panose="00000400000000000000" pitchFamily="2" charset="-78"/>
              </a:rPr>
              <a:t>يا</a:t>
            </a:r>
            <a:r>
              <a:rPr lang="fa-IR" sz="2400" b="1" i="0" u="none" strike="noStrike" kern="100" baseline="0" dirty="0">
                <a:solidFill>
                  <a:srgbClr val="FF0000"/>
                </a:solidFill>
                <a:cs typeface="B Compset" panose="00000400000000000000" pitchFamily="2" charset="-78"/>
              </a:rPr>
              <a:t> اجساد </a:t>
            </a:r>
            <a:r>
              <a:rPr lang="fa-IR" sz="2400" b="1" i="0" u="none" strike="noStrike" kern="100" baseline="0" dirty="0" err="1">
                <a:solidFill>
                  <a:srgbClr val="FF0000"/>
                </a:solidFill>
                <a:cs typeface="B Compset" panose="00000400000000000000" pitchFamily="2" charset="-78"/>
              </a:rPr>
              <a:t>انساني</a:t>
            </a:r>
            <a:r>
              <a:rPr lang="fa-IR" sz="2400" b="1" i="0" u="none" strike="noStrike" kern="100" baseline="0" dirty="0">
                <a:solidFill>
                  <a:srgbClr val="000000"/>
                </a:solidFill>
                <a:cs typeface="B Nazanin" panose="00000400000000000000" pitchFamily="2" charset="-78"/>
              </a:rPr>
              <a:t> هستند </a:t>
            </a:r>
            <a:r>
              <a:rPr lang="fa-IR" sz="2400" b="1" i="0" u="none" strike="noStrike" kern="100" baseline="0" dirty="0" err="1">
                <a:solidFill>
                  <a:srgbClr val="000000"/>
                </a:solidFill>
                <a:cs typeface="B Nazanin" panose="00000400000000000000" pitchFamily="2" charset="-78"/>
              </a:rPr>
              <a:t>كه</a:t>
            </a:r>
            <a:r>
              <a:rPr lang="fa-IR" sz="2400" b="1" i="0" u="none" strike="noStrike" kern="100" baseline="0" dirty="0">
                <a:solidFill>
                  <a:srgbClr val="000000"/>
                </a:solidFill>
                <a:cs typeface="B Nazanin" panose="00000400000000000000" pitchFamily="2" charset="-78"/>
              </a:rPr>
              <a:t> حسب </a:t>
            </a:r>
            <a:r>
              <a:rPr lang="fa-IR" sz="2400" b="1" i="0" u="none" strike="noStrike" kern="100" baseline="0" dirty="0" err="1">
                <a:solidFill>
                  <a:srgbClr val="000000"/>
                </a:solidFill>
                <a:cs typeface="B Nazanin" panose="00000400000000000000" pitchFamily="2" charset="-78"/>
              </a:rPr>
              <a:t>قابليت</a:t>
            </a:r>
            <a:r>
              <a:rPr lang="fa-IR" sz="2400" b="1" i="0" u="none" strike="noStrike" kern="100" baseline="0" dirty="0">
                <a:solidFill>
                  <a:srgbClr val="000000"/>
                </a:solidFill>
                <a:cs typeface="B Nazanin" panose="00000400000000000000" pitchFamily="2" charset="-78"/>
              </a:rPr>
              <a:t> استفاده </a:t>
            </a:r>
            <a:r>
              <a:rPr lang="fa-IR" sz="2400" b="1" i="0" u="none" strike="noStrike" kern="100" baseline="0" dirty="0" err="1">
                <a:solidFill>
                  <a:srgbClr val="000000"/>
                </a:solidFill>
                <a:cs typeface="B Nazanin" panose="00000400000000000000" pitchFamily="2" charset="-78"/>
              </a:rPr>
              <a:t>اعضاي</a:t>
            </a:r>
            <a:r>
              <a:rPr lang="fa-IR" sz="2400" b="1" i="0" u="none" strike="noStrike" kern="100" baseline="0" dirty="0">
                <a:solidFill>
                  <a:srgbClr val="000000"/>
                </a:solidFill>
                <a:cs typeface="B Nazanin" panose="00000400000000000000" pitchFamily="2" charset="-78"/>
              </a:rPr>
              <a:t> مورد </a:t>
            </a:r>
            <a:r>
              <a:rPr lang="fa-IR" sz="2400" b="1" i="0" u="none" strike="noStrike" kern="100" baseline="0" dirty="0" err="1">
                <a:solidFill>
                  <a:srgbClr val="000000"/>
                </a:solidFill>
                <a:cs typeface="B Nazanin" panose="00000400000000000000" pitchFamily="2" charset="-78"/>
              </a:rPr>
              <a:t>نياز</a:t>
            </a:r>
            <a:r>
              <a:rPr lang="fa-IR" sz="2400" b="1" i="0" u="none" strike="noStrike" kern="100" baseline="0" dirty="0">
                <a:solidFill>
                  <a:srgbClr val="000000"/>
                </a:solidFill>
                <a:cs typeface="B Nazanin" panose="00000400000000000000" pitchFamily="2" charset="-78"/>
              </a:rPr>
              <a:t> را دارند.</a:t>
            </a:r>
          </a:p>
          <a:p>
            <a:pPr marR="100" lvl="0" rtl="1"/>
            <a:r>
              <a:rPr lang="fa-IR" sz="2400" b="1" i="0" u="none" strike="noStrike" kern="100" baseline="0" dirty="0">
                <a:solidFill>
                  <a:srgbClr val="000000"/>
                </a:solidFill>
                <a:cs typeface="B Nazanin" panose="00000400000000000000" pitchFamily="2" charset="-78"/>
              </a:rPr>
              <a:t>امروزه اغلب موارد پيوند اعضا را افراد مبتلا به </a:t>
            </a:r>
            <a:r>
              <a:rPr lang="fa-IR" sz="2400" b="1" i="0" u="none" strike="noStrike" kern="100" baseline="0" dirty="0">
                <a:solidFill>
                  <a:srgbClr val="FF0000"/>
                </a:solidFill>
                <a:cs typeface="B Compset" panose="00000400000000000000" pitchFamily="2" charset="-78"/>
              </a:rPr>
              <a:t>مرگ </a:t>
            </a:r>
            <a:r>
              <a:rPr lang="fa-IR" sz="2400" b="1" i="0" u="none" strike="noStrike" kern="100" baseline="0" dirty="0" err="1">
                <a:solidFill>
                  <a:srgbClr val="FF0000"/>
                </a:solidFill>
                <a:cs typeface="B Compset" panose="00000400000000000000" pitchFamily="2" charset="-78"/>
              </a:rPr>
              <a:t>مغزي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تشكيل</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مي</a:t>
            </a:r>
            <a:r>
              <a:rPr lang="fa-IR" sz="2400" b="1" i="0" u="none" strike="noStrike" kern="100" baseline="0" dirty="0">
                <a:solidFill>
                  <a:srgbClr val="000000"/>
                </a:solidFill>
                <a:cs typeface="B Nazanin" panose="00000400000000000000" pitchFamily="2" charset="-78"/>
              </a:rPr>
              <a:t> دهند </a:t>
            </a:r>
            <a:r>
              <a:rPr lang="fa-IR" sz="2400" b="1" i="0" u="none" strike="noStrike" kern="100" baseline="0" dirty="0" err="1">
                <a:solidFill>
                  <a:srgbClr val="000000"/>
                </a:solidFill>
                <a:cs typeface="B Nazanin" panose="00000400000000000000" pitchFamily="2" charset="-78"/>
              </a:rPr>
              <a:t>كه</a:t>
            </a:r>
            <a:r>
              <a:rPr lang="fa-IR" sz="2400" b="1" i="0" u="none" strike="noStrike" kern="100" baseline="0" dirty="0">
                <a:solidFill>
                  <a:srgbClr val="000000"/>
                </a:solidFill>
                <a:cs typeface="B Nazanin" panose="00000400000000000000" pitchFamily="2" charset="-78"/>
              </a:rPr>
              <a:t> در </a:t>
            </a:r>
            <a:r>
              <a:rPr lang="fa-IR" sz="2400" b="1" i="0" u="none" strike="noStrike" kern="100" baseline="0" dirty="0" err="1">
                <a:solidFill>
                  <a:srgbClr val="000000"/>
                </a:solidFill>
                <a:cs typeface="B Nazanin" panose="00000400000000000000" pitchFamily="2" charset="-78"/>
              </a:rPr>
              <a:t>اين</a:t>
            </a:r>
            <a:r>
              <a:rPr lang="fa-IR" sz="2400" b="1" i="0" u="none" strike="noStrike" kern="100" baseline="0" dirty="0">
                <a:solidFill>
                  <a:srgbClr val="000000"/>
                </a:solidFill>
                <a:cs typeface="B Nazanin" panose="00000400000000000000" pitchFamily="2" charset="-78"/>
              </a:rPr>
              <a:t> وضعيت  </a:t>
            </a:r>
            <a:r>
              <a:rPr lang="fa-IR" sz="2400" b="1" i="0" u="none" strike="noStrike" kern="100" baseline="0" dirty="0" err="1">
                <a:solidFill>
                  <a:srgbClr val="000000"/>
                </a:solidFill>
                <a:cs typeface="B Nazanin" panose="00000400000000000000" pitchFamily="2" charset="-78"/>
              </a:rPr>
              <a:t>ميتوان</a:t>
            </a:r>
            <a:r>
              <a:rPr lang="fa-IR" sz="2400" b="1" i="0" u="none" strike="noStrike" kern="100" baseline="0" dirty="0">
                <a:solidFill>
                  <a:srgbClr val="000000"/>
                </a:solidFill>
                <a:cs typeface="B Nazanin" panose="00000400000000000000" pitchFamily="2" charset="-78"/>
              </a:rPr>
              <a:t> از </a:t>
            </a:r>
            <a:r>
              <a:rPr lang="fa-IR" sz="2400" b="1" i="0" u="none" strike="noStrike" kern="100" baseline="0" dirty="0" err="1">
                <a:solidFill>
                  <a:srgbClr val="000000"/>
                </a:solidFill>
                <a:cs typeface="B Nazanin" panose="00000400000000000000" pitchFamily="2" charset="-78"/>
              </a:rPr>
              <a:t>پانكراس</a:t>
            </a:r>
            <a:r>
              <a:rPr lang="fa-IR" sz="2400" b="1" i="0" u="none" strike="noStrike" kern="100" baseline="0" dirty="0">
                <a:solidFill>
                  <a:srgbClr val="000000"/>
                </a:solidFill>
                <a:cs typeface="B Nazanin" panose="00000400000000000000" pitchFamily="2" charset="-78"/>
              </a:rPr>
              <a:t>(لوزالمعده)، </a:t>
            </a:r>
            <a:r>
              <a:rPr lang="fa-IR" sz="2400" b="1" i="0" u="none" strike="noStrike" kern="100" baseline="0" dirty="0" err="1">
                <a:solidFill>
                  <a:srgbClr val="000000"/>
                </a:solidFill>
                <a:cs typeface="B Nazanin" panose="00000400000000000000" pitchFamily="2" charset="-78"/>
              </a:rPr>
              <a:t>كبد</a:t>
            </a:r>
            <a:r>
              <a:rPr lang="fa-IR" sz="2400" b="1" i="0" u="none" strike="noStrike" kern="100" baseline="0" dirty="0">
                <a:solidFill>
                  <a:srgbClr val="000000"/>
                </a:solidFill>
                <a:cs typeface="B Nazanin" panose="00000400000000000000" pitchFamily="2" charset="-78"/>
              </a:rPr>
              <a:t>، قلب، </a:t>
            </a:r>
            <a:r>
              <a:rPr lang="fa-IR" sz="2400" b="1" i="0" u="none" strike="noStrike" kern="100" baseline="0" dirty="0" err="1">
                <a:solidFill>
                  <a:srgbClr val="000000"/>
                </a:solidFill>
                <a:cs typeface="B Nazanin" panose="00000400000000000000" pitchFamily="2" charset="-78"/>
              </a:rPr>
              <a:t>كليه</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قرنيه</a:t>
            </a:r>
            <a:r>
              <a:rPr lang="fa-IR" sz="2400" b="1" i="0" u="none" strike="noStrike" kern="100" baseline="0" dirty="0">
                <a:solidFill>
                  <a:srgbClr val="000000"/>
                </a:solidFill>
                <a:cs typeface="B Nazanin" panose="00000400000000000000" pitchFamily="2" charset="-78"/>
              </a:rPr>
              <a:t> و... آنها استفاده </a:t>
            </a:r>
            <a:r>
              <a:rPr lang="fa-IR" sz="2400" b="1" i="0" u="none" strike="noStrike" kern="100" baseline="0" dirty="0" err="1">
                <a:solidFill>
                  <a:srgbClr val="000000"/>
                </a:solidFill>
                <a:cs typeface="B Nazanin" panose="00000400000000000000" pitchFamily="2" charset="-78"/>
              </a:rPr>
              <a:t>كرد</a:t>
            </a:r>
            <a:r>
              <a:rPr lang="fa-IR" sz="2400" b="1" i="0" u="none" strike="noStrike" kern="100" baseline="0" dirty="0">
                <a:solidFill>
                  <a:srgbClr val="000000"/>
                </a:solidFill>
                <a:cs typeface="B Nazanin" panose="00000400000000000000" pitchFamily="2" charset="-78"/>
              </a:rPr>
              <a:t> .</a:t>
            </a:r>
          </a:p>
        </p:txBody>
      </p:sp>
      <p:sp>
        <p:nvSpPr>
          <p:cNvPr id="4" name="Footer Placeholder 3">
            <a:extLst>
              <a:ext uri="{FF2B5EF4-FFF2-40B4-BE49-F238E27FC236}">
                <a16:creationId xmlns:a16="http://schemas.microsoft.com/office/drawing/2014/main" id="{D1EBA9DF-36E7-CA5E-96F1-8BE4466F0B4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30084635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E6D84-FEFB-1EDE-392E-C35F8F3BCF8D}"/>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مقدمه</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F0D68ABF-2517-8632-AFCF-80C921ED3304}"/>
              </a:ext>
            </a:extLst>
          </p:cNvPr>
          <p:cNvSpPr>
            <a:spLocks noGrp="1"/>
          </p:cNvSpPr>
          <p:nvPr>
            <p:ph type="body" idx="1"/>
          </p:nvPr>
        </p:nvSpPr>
        <p:spPr/>
        <p:txBody>
          <a:bodyPr>
            <a:normAutofit/>
          </a:bodyPr>
          <a:lstStyle/>
          <a:p>
            <a:pPr marR="100" lvl="0" rtl="1"/>
            <a:r>
              <a:rPr lang="fa-IR" sz="2400" b="1" i="0" u="none" strike="noStrike" kern="100" baseline="0" dirty="0">
                <a:solidFill>
                  <a:srgbClr val="000000"/>
                </a:solidFill>
              </a:rPr>
              <a:t>در حال حاضر </a:t>
            </a:r>
            <a:r>
              <a:rPr lang="fa-IR" sz="2400" b="1" i="0" u="none" strike="noStrike" kern="100" baseline="0" dirty="0" err="1">
                <a:solidFill>
                  <a:srgbClr val="000000"/>
                </a:solidFill>
              </a:rPr>
              <a:t>بيش</a:t>
            </a:r>
            <a:r>
              <a:rPr lang="fa-IR" sz="2400" b="1" i="0" u="none" strike="noStrike" kern="100" baseline="0" dirty="0">
                <a:solidFill>
                  <a:srgbClr val="000000"/>
                </a:solidFill>
              </a:rPr>
              <a:t> از </a:t>
            </a:r>
            <a:r>
              <a:rPr lang="fa-IR" sz="2400" b="1" i="0" u="none" strike="noStrike" kern="100" baseline="0" dirty="0" err="1">
                <a:solidFill>
                  <a:srgbClr val="FF0000"/>
                </a:solidFill>
              </a:rPr>
              <a:t>يك</a:t>
            </a:r>
            <a:r>
              <a:rPr lang="fa-IR" sz="2400" b="1" i="0" u="none" strike="noStrike" kern="100" baseline="0" dirty="0">
                <a:solidFill>
                  <a:srgbClr val="FF0000"/>
                </a:solidFill>
              </a:rPr>
              <a:t> </a:t>
            </a:r>
            <a:r>
              <a:rPr lang="fa-IR" sz="2400" b="1" i="0" u="none" strike="noStrike" kern="100" baseline="0" dirty="0" err="1">
                <a:solidFill>
                  <a:srgbClr val="FF0000"/>
                </a:solidFill>
              </a:rPr>
              <a:t>ميليون</a:t>
            </a:r>
            <a:r>
              <a:rPr lang="fa-IR" sz="2400" b="1" i="0" u="none" strike="noStrike" kern="100" baseline="0" dirty="0">
                <a:solidFill>
                  <a:srgbClr val="FF0000"/>
                </a:solidFill>
              </a:rPr>
              <a:t> نفر</a:t>
            </a:r>
            <a:r>
              <a:rPr lang="fa-IR" sz="2400" b="1" i="0" u="none" strike="noStrike" kern="100" baseline="0" dirty="0">
                <a:solidFill>
                  <a:srgbClr val="000000"/>
                </a:solidFill>
              </a:rPr>
              <a:t> در جهان از درمان پيوند عضو بهرمند  </a:t>
            </a:r>
            <a:r>
              <a:rPr lang="fa-IR" sz="2400" b="1" i="0" u="none" strike="noStrike" kern="100" baseline="0" dirty="0" err="1">
                <a:solidFill>
                  <a:srgbClr val="000000"/>
                </a:solidFill>
              </a:rPr>
              <a:t>ميباشند</a:t>
            </a:r>
            <a:r>
              <a:rPr lang="fa-IR" sz="2400" b="1" i="0" u="none" strike="noStrike" kern="100" baseline="0" dirty="0">
                <a:solidFill>
                  <a:srgbClr val="000000"/>
                </a:solidFill>
              </a:rPr>
              <a:t>. </a:t>
            </a:r>
          </a:p>
          <a:p>
            <a:pPr marR="100" lvl="0" rtl="1"/>
            <a:r>
              <a:rPr lang="fa-IR" sz="2400" b="1" i="0" u="none" strike="noStrike" kern="100" baseline="0" dirty="0">
                <a:solidFill>
                  <a:srgbClr val="000000"/>
                </a:solidFill>
              </a:rPr>
              <a:t>با توجه به آمار </a:t>
            </a:r>
            <a:r>
              <a:rPr lang="fa-IR" sz="2400" b="1" i="0" u="none" strike="noStrike" kern="100" baseline="0" dirty="0" err="1">
                <a:solidFill>
                  <a:srgbClr val="000000"/>
                </a:solidFill>
              </a:rPr>
              <a:t>بالاي</a:t>
            </a:r>
            <a:r>
              <a:rPr lang="fa-IR" sz="2400" b="1" i="0" u="none" strike="noStrike" kern="100" baseline="0" dirty="0">
                <a:solidFill>
                  <a:srgbClr val="000000"/>
                </a:solidFill>
              </a:rPr>
              <a:t> تصادفات در </a:t>
            </a:r>
            <a:r>
              <a:rPr lang="fa-IR" sz="2400" b="1" i="0" u="none" strike="noStrike" kern="100" baseline="0" dirty="0" err="1">
                <a:solidFill>
                  <a:srgbClr val="000000"/>
                </a:solidFill>
              </a:rPr>
              <a:t>ايران</a:t>
            </a:r>
            <a:r>
              <a:rPr lang="fa-IR" sz="2400" b="1" i="0" u="none" strike="noStrike" kern="100" baseline="0" dirty="0">
                <a:solidFill>
                  <a:srgbClr val="000000"/>
                </a:solidFill>
              </a:rPr>
              <a:t> </a:t>
            </a:r>
            <a:r>
              <a:rPr lang="fa-IR" sz="2400" b="1" i="0" u="none" strike="noStrike" kern="100" baseline="0" dirty="0" err="1">
                <a:solidFill>
                  <a:srgbClr val="000000"/>
                </a:solidFill>
              </a:rPr>
              <a:t>كه</a:t>
            </a:r>
            <a:r>
              <a:rPr lang="fa-IR" sz="2400" b="1" i="0" u="none" strike="noStrike" kern="100" baseline="0" dirty="0">
                <a:solidFill>
                  <a:srgbClr val="000000"/>
                </a:solidFill>
              </a:rPr>
              <a:t> از </a:t>
            </a:r>
            <a:r>
              <a:rPr lang="fa-IR" sz="2400" b="1" i="0" u="none" strike="noStrike" kern="100" baseline="0" dirty="0">
                <a:solidFill>
                  <a:srgbClr val="FF0000"/>
                </a:solidFill>
              </a:rPr>
              <a:t>هر ده تصادف </a:t>
            </a:r>
            <a:r>
              <a:rPr lang="fa-IR" sz="2400" b="1" i="0" u="none" strike="noStrike" kern="100" baseline="0" dirty="0" err="1">
                <a:solidFill>
                  <a:srgbClr val="FF0000"/>
                </a:solidFill>
              </a:rPr>
              <a:t>يك</a:t>
            </a:r>
            <a:r>
              <a:rPr lang="fa-IR" sz="2400" b="1" i="0" u="none" strike="noStrike" kern="100" baseline="0" dirty="0">
                <a:solidFill>
                  <a:srgbClr val="FF0000"/>
                </a:solidFill>
              </a:rPr>
              <a:t>  نفر </a:t>
            </a:r>
            <a:r>
              <a:rPr lang="fa-IR" sz="2400" b="1" i="0" u="none" strike="noStrike" kern="100" baseline="0" dirty="0" err="1">
                <a:solidFill>
                  <a:srgbClr val="FF0000"/>
                </a:solidFill>
              </a:rPr>
              <a:t>كشته</a:t>
            </a:r>
            <a:r>
              <a:rPr lang="fa-IR" sz="2400" b="1" i="0" u="none" strike="noStrike" kern="100" baseline="0" dirty="0">
                <a:solidFill>
                  <a:srgbClr val="000000"/>
                </a:solidFill>
              </a:rPr>
              <a:t> و از </a:t>
            </a:r>
            <a:r>
              <a:rPr lang="fa-IR" sz="2400" b="1" i="0" u="none" strike="noStrike" kern="100" baseline="0" dirty="0">
                <a:solidFill>
                  <a:srgbClr val="FF0000"/>
                </a:solidFill>
              </a:rPr>
              <a:t>هر صد مرگ </a:t>
            </a:r>
            <a:r>
              <a:rPr lang="fa-IR" sz="2400" b="1" i="0" u="none" strike="noStrike" kern="100" baseline="0" dirty="0" err="1">
                <a:solidFill>
                  <a:srgbClr val="FF0000"/>
                </a:solidFill>
              </a:rPr>
              <a:t>نيز</a:t>
            </a:r>
            <a:r>
              <a:rPr lang="fa-IR" sz="2400" b="1" i="0" u="none" strike="noStrike" kern="100" baseline="0" dirty="0">
                <a:solidFill>
                  <a:srgbClr val="FF0000"/>
                </a:solidFill>
              </a:rPr>
              <a:t> </a:t>
            </a:r>
            <a:r>
              <a:rPr lang="fa-IR" sz="2400" b="1" i="0" u="none" strike="noStrike" kern="100" baseline="0" dirty="0" err="1">
                <a:solidFill>
                  <a:srgbClr val="FF0000"/>
                </a:solidFill>
              </a:rPr>
              <a:t>يك</a:t>
            </a:r>
            <a:r>
              <a:rPr lang="fa-IR" sz="2400" b="1" i="0" u="none" strike="noStrike" kern="100" baseline="0" dirty="0">
                <a:solidFill>
                  <a:srgbClr val="FF0000"/>
                </a:solidFill>
              </a:rPr>
              <a:t> مرگ </a:t>
            </a:r>
            <a:r>
              <a:rPr lang="fa-IR" sz="2400" b="1" i="0" u="none" strike="noStrike" kern="100" baseline="0" dirty="0" err="1">
                <a:solidFill>
                  <a:srgbClr val="FF0000"/>
                </a:solidFill>
              </a:rPr>
              <a:t>مغزي</a:t>
            </a:r>
            <a:r>
              <a:rPr lang="fa-IR" sz="2400" b="1" i="0" u="none" strike="noStrike" kern="100" baseline="0" dirty="0">
                <a:solidFill>
                  <a:srgbClr val="FF0000"/>
                </a:solidFill>
              </a:rPr>
              <a:t> </a:t>
            </a:r>
            <a:r>
              <a:rPr lang="fa-IR" sz="2400" b="1" i="0" u="none" strike="noStrike" kern="100" baseline="0" dirty="0">
                <a:solidFill>
                  <a:srgbClr val="000000"/>
                </a:solidFill>
              </a:rPr>
              <a:t>اتفاق </a:t>
            </a:r>
            <a:r>
              <a:rPr lang="fa-IR" sz="2400" b="1" i="0" u="none" strike="noStrike" kern="100" baseline="0" dirty="0" err="1">
                <a:solidFill>
                  <a:srgbClr val="000000"/>
                </a:solidFill>
              </a:rPr>
              <a:t>مي</a:t>
            </a:r>
            <a:r>
              <a:rPr lang="fa-IR" sz="2400" b="1" i="0" u="none" strike="noStrike" kern="100" baseline="0" dirty="0">
                <a:solidFill>
                  <a:srgbClr val="000000"/>
                </a:solidFill>
              </a:rPr>
              <a:t> افتد، شاهد </a:t>
            </a:r>
            <a:r>
              <a:rPr lang="fa-IR" sz="2400" b="1" i="0" u="none" strike="noStrike" kern="100" baseline="0" dirty="0" err="1">
                <a:solidFill>
                  <a:srgbClr val="000000"/>
                </a:solidFill>
              </a:rPr>
              <a:t>بيشترين</a:t>
            </a:r>
            <a:r>
              <a:rPr lang="fa-IR" sz="2400" b="1" i="0" u="none" strike="noStrike" kern="100" baseline="0" dirty="0">
                <a:solidFill>
                  <a:srgbClr val="000000"/>
                </a:solidFill>
              </a:rPr>
              <a:t> آمار مرگ </a:t>
            </a:r>
            <a:r>
              <a:rPr lang="fa-IR" sz="2400" b="1" i="0" u="none" strike="noStrike" kern="100" baseline="0" dirty="0" err="1">
                <a:solidFill>
                  <a:srgbClr val="000000"/>
                </a:solidFill>
              </a:rPr>
              <a:t>مغزي</a:t>
            </a:r>
            <a:r>
              <a:rPr lang="fa-IR" sz="2400" b="1" i="0" u="none" strike="noStrike" kern="100" baseline="0" dirty="0">
                <a:solidFill>
                  <a:srgbClr val="000000"/>
                </a:solidFill>
              </a:rPr>
              <a:t> نسبت به </a:t>
            </a:r>
            <a:r>
              <a:rPr lang="fa-IR" sz="2400" b="1" i="0" u="none" strike="noStrike" kern="100" baseline="0" dirty="0" err="1">
                <a:solidFill>
                  <a:srgbClr val="000000"/>
                </a:solidFill>
              </a:rPr>
              <a:t>ساير</a:t>
            </a:r>
            <a:r>
              <a:rPr lang="fa-IR" sz="2400" b="1" i="0" u="none" strike="noStrike" kern="100" baseline="0" dirty="0">
                <a:solidFill>
                  <a:srgbClr val="000000"/>
                </a:solidFill>
              </a:rPr>
              <a:t> </a:t>
            </a:r>
            <a:r>
              <a:rPr lang="fa-IR" sz="2400" b="1" i="0" u="none" strike="noStrike" kern="100" baseline="0" dirty="0" err="1">
                <a:solidFill>
                  <a:srgbClr val="000000"/>
                </a:solidFill>
              </a:rPr>
              <a:t>كشورها</a:t>
            </a:r>
            <a:r>
              <a:rPr lang="fa-IR" sz="2400" b="1" i="0" u="none" strike="noStrike" kern="100" baseline="0" dirty="0">
                <a:solidFill>
                  <a:srgbClr val="000000"/>
                </a:solidFill>
              </a:rPr>
              <a:t> </a:t>
            </a:r>
            <a:r>
              <a:rPr lang="fa-IR" sz="2400" b="1" i="0" u="none" strike="noStrike" kern="100" baseline="0" dirty="0" err="1">
                <a:solidFill>
                  <a:srgbClr val="000000"/>
                </a:solidFill>
              </a:rPr>
              <a:t>هستيم</a:t>
            </a:r>
            <a:r>
              <a:rPr lang="fa-IR" sz="2400" b="1" i="0" u="none" strike="noStrike" kern="100" baseline="0" dirty="0">
                <a:solidFill>
                  <a:srgbClr val="000000"/>
                </a:solidFill>
              </a:rPr>
              <a:t> .</a:t>
            </a:r>
          </a:p>
          <a:p>
            <a:pPr marR="100" lvl="0" rtl="1"/>
            <a:r>
              <a:rPr lang="fa-IR" sz="2400" b="1" i="0" u="none" strike="noStrike" kern="100" baseline="0" dirty="0">
                <a:solidFill>
                  <a:srgbClr val="000000"/>
                </a:solidFill>
              </a:rPr>
              <a:t>آمار اهداء عضو از </a:t>
            </a:r>
            <a:r>
              <a:rPr lang="fa-IR" sz="2400" b="1" i="0" u="none" strike="noStrike" kern="100" baseline="0" dirty="0" err="1">
                <a:solidFill>
                  <a:srgbClr val="000000"/>
                </a:solidFill>
              </a:rPr>
              <a:t>بيمار</a:t>
            </a:r>
            <a:r>
              <a:rPr lang="fa-IR" sz="2400" b="1" i="0" u="none" strike="noStrike" kern="100" baseline="0" dirty="0">
                <a:solidFill>
                  <a:srgbClr val="000000"/>
                </a:solidFill>
              </a:rPr>
              <a:t> مرگ </a:t>
            </a:r>
            <a:r>
              <a:rPr lang="fa-IR" sz="2400" b="1" i="0" u="none" strike="noStrike" kern="100" baseline="0" dirty="0" err="1">
                <a:solidFill>
                  <a:srgbClr val="000000"/>
                </a:solidFill>
              </a:rPr>
              <a:t>مغزي</a:t>
            </a:r>
            <a:r>
              <a:rPr lang="fa-IR" sz="2400" b="1" i="0" u="none" strike="noStrike" kern="100" baseline="0" dirty="0">
                <a:solidFill>
                  <a:srgbClr val="000000"/>
                </a:solidFill>
              </a:rPr>
              <a:t> در جهان، </a:t>
            </a:r>
            <a:r>
              <a:rPr lang="en-US" sz="2400" b="1" i="0" u="none" strike="noStrike" kern="100" baseline="0" dirty="0">
                <a:solidFill>
                  <a:srgbClr val="FF0000"/>
                </a:solidFill>
              </a:rPr>
              <a:t>34</a:t>
            </a:r>
            <a:r>
              <a:rPr lang="fa-IR" sz="2400" b="1" i="0" u="none" strike="noStrike" kern="100" baseline="0" dirty="0">
                <a:solidFill>
                  <a:srgbClr val="FF0000"/>
                </a:solidFill>
              </a:rPr>
              <a:t> به </a:t>
            </a:r>
            <a:r>
              <a:rPr lang="fa-IR" sz="2400" b="1" i="0" u="none" strike="noStrike" kern="100" baseline="0" dirty="0" err="1">
                <a:solidFill>
                  <a:srgbClr val="FF0000"/>
                </a:solidFill>
              </a:rPr>
              <a:t>ازاي</a:t>
            </a:r>
            <a:r>
              <a:rPr lang="fa-IR" sz="2400" b="1" i="0" u="none" strike="noStrike" kern="100" baseline="0" dirty="0">
                <a:solidFill>
                  <a:srgbClr val="FF0000"/>
                </a:solidFill>
              </a:rPr>
              <a:t> </a:t>
            </a:r>
            <a:r>
              <a:rPr lang="fa-IR" sz="2400" b="1" i="0" u="none" strike="noStrike" kern="100" baseline="0" dirty="0" err="1">
                <a:solidFill>
                  <a:srgbClr val="FF0000"/>
                </a:solidFill>
              </a:rPr>
              <a:t>يك</a:t>
            </a:r>
            <a:r>
              <a:rPr lang="fa-IR" sz="2400" b="1" i="0" u="none" strike="noStrike" kern="100" baseline="0" dirty="0">
                <a:solidFill>
                  <a:srgbClr val="FF0000"/>
                </a:solidFill>
              </a:rPr>
              <a:t> </a:t>
            </a:r>
            <a:r>
              <a:rPr lang="fa-IR" sz="2400" b="1" i="0" u="none" strike="noStrike" kern="100" baseline="0" dirty="0" err="1">
                <a:solidFill>
                  <a:srgbClr val="FF0000"/>
                </a:solidFill>
              </a:rPr>
              <a:t>ميليون</a:t>
            </a:r>
            <a:r>
              <a:rPr lang="fa-IR" sz="2400" b="1" i="0" u="none" strike="noStrike" kern="100" baseline="0" dirty="0">
                <a:solidFill>
                  <a:srgbClr val="FF0000"/>
                </a:solidFill>
              </a:rPr>
              <a:t> نفر است</a:t>
            </a:r>
            <a:r>
              <a:rPr lang="fa-IR" sz="2400" b="1" i="0" u="none" strike="noStrike" kern="100" baseline="0" dirty="0">
                <a:solidFill>
                  <a:srgbClr val="000000"/>
                </a:solidFill>
              </a:rPr>
              <a:t> و در </a:t>
            </a:r>
            <a:r>
              <a:rPr lang="fa-IR" sz="2400" b="1" i="0" u="none" strike="noStrike" kern="100" baseline="0" dirty="0" err="1">
                <a:solidFill>
                  <a:srgbClr val="000000"/>
                </a:solidFill>
              </a:rPr>
              <a:t>ايران</a:t>
            </a:r>
            <a:r>
              <a:rPr lang="fa-IR" sz="2400" b="1" i="0" u="none" strike="noStrike" kern="100" baseline="0" dirty="0">
                <a:solidFill>
                  <a:srgbClr val="000000"/>
                </a:solidFill>
              </a:rPr>
              <a:t> متأسفانه حدود</a:t>
            </a:r>
            <a:r>
              <a:rPr lang="fa-IR" sz="2400" b="1" i="0" u="none" strike="noStrike" kern="100" baseline="0" dirty="0">
                <a:solidFill>
                  <a:srgbClr val="FF0000"/>
                </a:solidFill>
              </a:rPr>
              <a:t> </a:t>
            </a:r>
            <a:r>
              <a:rPr lang="en-US" sz="2400" b="1" i="0" u="none" strike="noStrike" kern="100" baseline="0" dirty="0">
                <a:solidFill>
                  <a:srgbClr val="FF0000"/>
                </a:solidFill>
              </a:rPr>
              <a:t>12</a:t>
            </a:r>
            <a:r>
              <a:rPr lang="fa-IR" sz="2400" b="1" i="0" u="none" strike="noStrike" kern="100" baseline="0" dirty="0">
                <a:solidFill>
                  <a:srgbClr val="FF0000"/>
                </a:solidFill>
              </a:rPr>
              <a:t> در </a:t>
            </a:r>
            <a:r>
              <a:rPr lang="fa-IR" sz="2400" b="1" i="0" u="none" strike="noStrike" kern="100" baseline="0" dirty="0" err="1">
                <a:solidFill>
                  <a:srgbClr val="FF0000"/>
                </a:solidFill>
              </a:rPr>
              <a:t>يك</a:t>
            </a:r>
            <a:r>
              <a:rPr lang="fa-IR" sz="2400" b="1" i="0" u="none" strike="noStrike" kern="100" baseline="0" dirty="0">
                <a:solidFill>
                  <a:srgbClr val="FF0000"/>
                </a:solidFill>
              </a:rPr>
              <a:t> </a:t>
            </a:r>
            <a:r>
              <a:rPr lang="fa-IR" sz="2400" b="1" i="0" u="none" strike="noStrike" kern="100" baseline="0" dirty="0" err="1">
                <a:solidFill>
                  <a:srgbClr val="FF0000"/>
                </a:solidFill>
              </a:rPr>
              <a:t>ميليون</a:t>
            </a:r>
            <a:r>
              <a:rPr lang="fa-IR" sz="2400" b="1" i="0" u="none" strike="noStrike" kern="100" baseline="0" dirty="0">
                <a:solidFill>
                  <a:srgbClr val="000000"/>
                </a:solidFill>
              </a:rPr>
              <a:t> </a:t>
            </a:r>
            <a:r>
              <a:rPr lang="fa-IR" sz="2400" b="1" i="0" u="none" strike="noStrike" kern="100" baseline="0" dirty="0" err="1">
                <a:solidFill>
                  <a:srgbClr val="000000"/>
                </a:solidFill>
              </a:rPr>
              <a:t>مي</a:t>
            </a:r>
            <a:r>
              <a:rPr lang="fa-IR" sz="2400" b="1" i="0" u="none" strike="noStrike" kern="100" baseline="0" dirty="0">
                <a:solidFill>
                  <a:srgbClr val="000000"/>
                </a:solidFill>
              </a:rPr>
              <a:t> باشد. </a:t>
            </a:r>
          </a:p>
        </p:txBody>
      </p:sp>
      <p:sp>
        <p:nvSpPr>
          <p:cNvPr id="4" name="Footer Placeholder 3">
            <a:extLst>
              <a:ext uri="{FF2B5EF4-FFF2-40B4-BE49-F238E27FC236}">
                <a16:creationId xmlns:a16="http://schemas.microsoft.com/office/drawing/2014/main" id="{28A5AACB-8A71-D1C3-4F69-9EEF729A41B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08141777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D3D8-4812-4DA6-50ED-987F8D38DBEA}"/>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مقدمه</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AD031FE5-9A06-7DC0-AE5D-AF26AF9C7B41}"/>
              </a:ext>
            </a:extLst>
          </p:cNvPr>
          <p:cNvSpPr>
            <a:spLocks noGrp="1"/>
          </p:cNvSpPr>
          <p:nvPr>
            <p:ph type="body" idx="1"/>
          </p:nvPr>
        </p:nvSpPr>
        <p:spPr/>
        <p:txBody>
          <a:bodyPr>
            <a:normAutofit/>
          </a:bodyPr>
          <a:lstStyle/>
          <a:p>
            <a:pPr marR="100" lvl="0" rtl="1"/>
            <a:r>
              <a:rPr lang="fa-IR" sz="3200" i="0" u="none" strike="noStrike" kern="100" baseline="0" dirty="0">
                <a:solidFill>
                  <a:srgbClr val="000000"/>
                </a:solidFill>
                <a:cs typeface="B Nazanin" panose="00000400000000000000" pitchFamily="2" charset="-78"/>
              </a:rPr>
              <a:t>در پيوند اعضا، به </a:t>
            </a:r>
            <a:r>
              <a:rPr lang="fa-IR" sz="3200" i="0" u="none" strike="noStrike" kern="100" baseline="0" dirty="0" err="1">
                <a:solidFill>
                  <a:srgbClr val="000000"/>
                </a:solidFill>
                <a:cs typeface="B Nazanin" panose="00000400000000000000" pitchFamily="2" charset="-78"/>
              </a:rPr>
              <a:t>غير</a:t>
            </a:r>
            <a:r>
              <a:rPr lang="fa-IR" sz="3200" i="0" u="none" strike="noStrike" kern="100" baseline="0" dirty="0">
                <a:solidFill>
                  <a:srgbClr val="000000"/>
                </a:solidFill>
                <a:cs typeface="B Nazanin" panose="00000400000000000000" pitchFamily="2" charset="-78"/>
              </a:rPr>
              <a:t> از </a:t>
            </a:r>
            <a:r>
              <a:rPr lang="fa-IR" sz="3200" i="0" u="none" strike="noStrike" kern="100" baseline="0" dirty="0" err="1">
                <a:solidFill>
                  <a:srgbClr val="FF0000"/>
                </a:solidFill>
                <a:cs typeface="B Compset" panose="00000400000000000000" pitchFamily="2" charset="-78"/>
              </a:rPr>
              <a:t>پزشكان</a:t>
            </a:r>
            <a:r>
              <a:rPr lang="fa-IR" sz="3200" i="0" u="none" strike="noStrike" kern="100" baseline="0" dirty="0">
                <a:solidFill>
                  <a:srgbClr val="FF0000"/>
                </a:solidFill>
                <a:cs typeface="B Compset" panose="00000400000000000000" pitchFamily="2" charset="-78"/>
              </a:rPr>
              <a:t> متخصص</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عمل </a:t>
            </a:r>
            <a:r>
              <a:rPr lang="fa-IR" sz="3200" i="0" u="none" strike="noStrike" kern="100" baseline="0" dirty="0" err="1">
                <a:solidFill>
                  <a:srgbClr val="000000"/>
                </a:solidFill>
                <a:cs typeface="B Nazanin" panose="00000400000000000000" pitchFamily="2" charset="-78"/>
              </a:rPr>
              <a:t>جراحي</a:t>
            </a:r>
            <a:r>
              <a:rPr lang="fa-IR" sz="3200" i="0" u="none" strike="noStrike" kern="100" baseline="0" dirty="0">
                <a:solidFill>
                  <a:srgbClr val="000000"/>
                </a:solidFill>
                <a:cs typeface="B Nazanin" panose="00000400000000000000" pitchFamily="2" charset="-78"/>
              </a:rPr>
              <a:t> و پيوند را انجام </a:t>
            </a:r>
            <a:r>
              <a:rPr lang="fa-IR" sz="3200" i="0" u="none" strike="noStrike" kern="100" baseline="0" dirty="0" err="1">
                <a:solidFill>
                  <a:srgbClr val="000000"/>
                </a:solidFill>
                <a:cs typeface="B Nazanin" panose="00000400000000000000" pitchFamily="2" charset="-78"/>
              </a:rPr>
              <a:t>مي</a:t>
            </a:r>
            <a:r>
              <a:rPr lang="fa-IR" sz="3200" i="0" u="none" strike="noStrike" kern="100" baseline="0" dirty="0">
                <a:solidFill>
                  <a:srgbClr val="000000"/>
                </a:solidFill>
                <a:cs typeface="B Nazanin" panose="00000400000000000000" pitchFamily="2" charset="-78"/>
              </a:rPr>
              <a:t> دهند،</a:t>
            </a:r>
            <a:r>
              <a:rPr lang="fa-IR" sz="3200" i="0" u="none" strike="noStrike" kern="100" baseline="0" dirty="0">
                <a:solidFill>
                  <a:srgbClr val="FF0000"/>
                </a:solidFill>
                <a:cs typeface="B Compset" panose="00000400000000000000" pitchFamily="2" charset="-78"/>
              </a:rPr>
              <a:t> اعطاء </a:t>
            </a:r>
            <a:r>
              <a:rPr lang="fa-IR" sz="3200" i="0" u="none" strike="noStrike" kern="100" baseline="0" dirty="0" err="1">
                <a:solidFill>
                  <a:srgbClr val="FF0000"/>
                </a:solidFill>
                <a:cs typeface="B Compset" panose="00000400000000000000" pitchFamily="2" charset="-78"/>
              </a:rPr>
              <a:t>كننده</a:t>
            </a:r>
            <a:r>
              <a:rPr lang="fa-IR" sz="3200" i="0" u="none" strike="noStrike" kern="100" baseline="0" dirty="0">
                <a:solidFill>
                  <a:srgbClr val="FF0000"/>
                </a:solidFill>
                <a:cs typeface="B Compset" panose="00000400000000000000" pitchFamily="2" charset="-78"/>
              </a:rPr>
              <a:t> عضو و </a:t>
            </a:r>
            <a:r>
              <a:rPr lang="fa-IR" sz="3200" i="0" u="none" strike="noStrike" kern="100" baseline="0" dirty="0" err="1">
                <a:solidFill>
                  <a:srgbClr val="FF0000"/>
                </a:solidFill>
                <a:cs typeface="B Compset" panose="00000400000000000000" pitchFamily="2" charset="-78"/>
              </a:rPr>
              <a:t>دريافت</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كننده</a:t>
            </a:r>
            <a:r>
              <a:rPr lang="fa-IR" sz="3200" i="0" u="none" strike="noStrike" kern="100" baseline="0" dirty="0">
                <a:solidFill>
                  <a:srgbClr val="FF0000"/>
                </a:solidFill>
                <a:cs typeface="B Compset" panose="00000400000000000000" pitchFamily="2" charset="-78"/>
              </a:rPr>
              <a:t> ي</a:t>
            </a:r>
            <a:r>
              <a:rPr lang="fa-IR" sz="3200" i="0" u="none" strike="noStrike" kern="100" baseline="0" dirty="0">
                <a:solidFill>
                  <a:srgbClr val="000000"/>
                </a:solidFill>
                <a:cs typeface="B Nazanin" panose="00000400000000000000" pitchFamily="2" charset="-78"/>
              </a:rPr>
              <a:t> آن </a:t>
            </a:r>
            <a:r>
              <a:rPr lang="fa-IR" sz="3200" i="0" u="none" strike="noStrike" kern="100" baseline="0" dirty="0" err="1">
                <a:solidFill>
                  <a:srgbClr val="000000"/>
                </a:solidFill>
                <a:cs typeface="B Nazanin" panose="00000400000000000000" pitchFamily="2" charset="-78"/>
              </a:rPr>
              <a:t>نيز</a:t>
            </a:r>
            <a:r>
              <a:rPr lang="fa-IR" sz="3200" i="0" u="none" strike="noStrike" kern="100" baseline="0" dirty="0">
                <a:solidFill>
                  <a:srgbClr val="000000"/>
                </a:solidFill>
                <a:cs typeface="B Nazanin" panose="00000400000000000000" pitchFamily="2" charset="-78"/>
              </a:rPr>
              <a:t> وجود دارند.</a:t>
            </a:r>
          </a:p>
          <a:p>
            <a:pPr marR="100" lvl="0" rtl="1"/>
            <a:r>
              <a:rPr lang="fa-IR" sz="3200" i="0" u="none" strike="noStrike" kern="100" baseline="0" dirty="0" err="1">
                <a:solidFill>
                  <a:srgbClr val="000000"/>
                </a:solidFill>
                <a:cs typeface="B Nazanin" panose="00000400000000000000" pitchFamily="2" charset="-78"/>
              </a:rPr>
              <a:t>براي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تعيين</a:t>
            </a:r>
            <a:r>
              <a:rPr lang="fa-IR" sz="3200" i="0" u="none" strike="noStrike" kern="100" baseline="0" dirty="0">
                <a:solidFill>
                  <a:srgbClr val="000000"/>
                </a:solidFill>
                <a:cs typeface="B Nazanin" panose="00000400000000000000" pitchFamily="2" charset="-78"/>
              </a:rPr>
              <a:t> دامنه ي </a:t>
            </a:r>
            <a:r>
              <a:rPr lang="fa-IR" sz="3200" i="0" u="none" strike="noStrike" kern="100" baseline="0" dirty="0" err="1">
                <a:solidFill>
                  <a:srgbClr val="000000"/>
                </a:solidFill>
                <a:cs typeface="B Nazanin" panose="00000400000000000000" pitchFamily="2" charset="-78"/>
              </a:rPr>
              <a:t>ارتباطي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دهنده‌ي</a:t>
            </a:r>
            <a:r>
              <a:rPr lang="fa-IR" sz="3200" i="0" u="none" strike="noStrike" kern="100" baseline="0" dirty="0">
                <a:solidFill>
                  <a:srgbClr val="000000"/>
                </a:solidFill>
                <a:cs typeface="B Nazanin" panose="00000400000000000000" pitchFamily="2" charset="-78"/>
              </a:rPr>
              <a:t> عضو </a:t>
            </a:r>
            <a:r>
              <a:rPr lang="fa-IR" sz="3200" i="0" u="none" strike="noStrike" kern="100" baseline="0" dirty="0" err="1">
                <a:solidFill>
                  <a:srgbClr val="000000"/>
                </a:solidFill>
                <a:cs typeface="B Nazanin" panose="00000400000000000000" pitchFamily="2" charset="-78"/>
              </a:rPr>
              <a:t>پيوندي</a:t>
            </a:r>
            <a:r>
              <a:rPr lang="fa-IR" sz="3200" i="0" u="none" strike="noStrike" kern="100" baseline="0" dirty="0">
                <a:solidFill>
                  <a:srgbClr val="000000"/>
                </a:solidFill>
                <a:cs typeface="B Nazanin" panose="00000400000000000000" pitchFamily="2" charset="-78"/>
              </a:rPr>
              <a:t> و </a:t>
            </a:r>
            <a:r>
              <a:rPr lang="fa-IR" sz="3200" i="0" u="none" strike="noStrike" kern="100" baseline="0" dirty="0" err="1">
                <a:solidFill>
                  <a:srgbClr val="000000"/>
                </a:solidFill>
                <a:cs typeface="B Nazanin" panose="00000400000000000000" pitchFamily="2" charset="-78"/>
              </a:rPr>
              <a:t>گيرنده</a:t>
            </a:r>
            <a:r>
              <a:rPr lang="fa-IR" sz="3200" i="0" u="none" strike="noStrike" kern="100" baseline="0" dirty="0">
                <a:solidFill>
                  <a:srgbClr val="000000"/>
                </a:solidFill>
                <a:cs typeface="B Nazanin" panose="00000400000000000000" pitchFamily="2" charset="-78"/>
              </a:rPr>
              <a:t> ي آن،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اعضاي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اصلي</a:t>
            </a:r>
            <a:r>
              <a:rPr lang="fa-IR" sz="3200" i="0" u="none" strike="noStrike" kern="100" baseline="0" dirty="0">
                <a:solidFill>
                  <a:srgbClr val="000000"/>
                </a:solidFill>
                <a:cs typeface="B Nazanin" panose="00000400000000000000" pitchFamily="2" charset="-78"/>
              </a:rPr>
              <a:t> تحقق </a:t>
            </a:r>
            <a:r>
              <a:rPr lang="fa-IR" sz="3200" i="0" u="none" strike="noStrike" kern="100" baseline="0" dirty="0" err="1">
                <a:solidFill>
                  <a:srgbClr val="000000"/>
                </a:solidFill>
                <a:cs typeface="B Nazanin" panose="00000400000000000000" pitchFamily="2" charset="-78"/>
              </a:rPr>
              <a:t>فرايند</a:t>
            </a:r>
            <a:r>
              <a:rPr lang="fa-IR" sz="3200" i="0" u="none" strike="noStrike" kern="100" baseline="0" dirty="0">
                <a:solidFill>
                  <a:srgbClr val="000000"/>
                </a:solidFill>
                <a:cs typeface="B Nazanin" panose="00000400000000000000" pitchFamily="2" charset="-78"/>
              </a:rPr>
              <a:t> پيوند اعضا را </a:t>
            </a:r>
            <a:r>
              <a:rPr lang="fa-IR" sz="3200" i="0" u="none" strike="noStrike" kern="100" baseline="0" dirty="0" err="1">
                <a:solidFill>
                  <a:srgbClr val="000000"/>
                </a:solidFill>
                <a:cs typeface="B Nazanin" panose="00000400000000000000" pitchFamily="2" charset="-78"/>
              </a:rPr>
              <a:t>تشكيل</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مي</a:t>
            </a:r>
            <a:r>
              <a:rPr lang="fa-IR" sz="3200" i="0" u="none" strike="noStrike" kern="100" baseline="0" dirty="0">
                <a:solidFill>
                  <a:srgbClr val="000000"/>
                </a:solidFill>
                <a:cs typeface="B Nazanin" panose="00000400000000000000" pitchFamily="2" charset="-78"/>
              </a:rPr>
              <a:t> دهند، ما وارد </a:t>
            </a:r>
            <a:r>
              <a:rPr lang="fa-IR" sz="3200" i="0" u="none" strike="noStrike" kern="100" baseline="0" dirty="0" err="1">
                <a:solidFill>
                  <a:srgbClr val="000000"/>
                </a:solidFill>
                <a:cs typeface="B Nazanin" panose="00000400000000000000" pitchFamily="2" charset="-78"/>
              </a:rPr>
              <a:t>دنياي</a:t>
            </a:r>
            <a:r>
              <a:rPr lang="fa-IR" sz="3200" i="0" u="none" strike="noStrike" kern="100" baseline="0" dirty="0">
                <a:solidFill>
                  <a:srgbClr val="000000"/>
                </a:solidFill>
                <a:cs typeface="B Nazanin" panose="00000400000000000000" pitchFamily="2" charset="-78"/>
              </a:rPr>
              <a:t> حقوق </a:t>
            </a:r>
            <a:r>
              <a:rPr lang="fa-IR" sz="3200" i="0" u="none" strike="noStrike" kern="100" baseline="0" dirty="0" err="1">
                <a:solidFill>
                  <a:srgbClr val="000000"/>
                </a:solidFill>
                <a:cs typeface="B Nazanin" panose="00000400000000000000" pitchFamily="2" charset="-78"/>
              </a:rPr>
              <a:t>مي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شويم</a:t>
            </a:r>
            <a:r>
              <a:rPr lang="fa-IR" sz="3200" i="0" u="none" strike="noStrike" kern="100" baseline="0" dirty="0">
                <a:solidFill>
                  <a:srgbClr val="000000"/>
                </a:solidFill>
                <a:cs typeface="B Nazanin" panose="00000400000000000000" pitchFamily="2" charset="-78"/>
              </a:rPr>
              <a:t>.  </a:t>
            </a:r>
            <a:endParaRPr lang="en-US" sz="32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DC30D33B-D336-7F85-17E0-F67DA0577E8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63609026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5A14-71CB-848C-DDD9-E202DDE4FE73}"/>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الف ـ ماهيت حقوقي اهداي عضو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94872007-C3A4-894B-2823-36CFE4C956EF}"/>
              </a:ext>
            </a:extLst>
          </p:cNvPr>
          <p:cNvSpPr>
            <a:spLocks noGrp="1"/>
          </p:cNvSpPr>
          <p:nvPr>
            <p:ph type="body" idx="1"/>
          </p:nvPr>
        </p:nvSpPr>
        <p:spPr/>
        <p:txBody>
          <a:bodyPr>
            <a:normAutofit lnSpcReduction="10000"/>
          </a:bodyPr>
          <a:lstStyle/>
          <a:p>
            <a:pPr marR="100" lvl="0" rtl="1"/>
            <a:r>
              <a:rPr lang="fa-IR" sz="2400" i="0" u="none" strike="noStrike" kern="100" baseline="0" dirty="0">
                <a:solidFill>
                  <a:srgbClr val="000000"/>
                </a:solidFill>
                <a:cs typeface="B Nazanin" panose="00000400000000000000" pitchFamily="2" charset="-78"/>
              </a:rPr>
              <a:t>سوال </a:t>
            </a:r>
            <a:r>
              <a:rPr lang="fa-IR" sz="2400" i="0" u="none" strike="noStrike" kern="100" baseline="0" dirty="0" err="1">
                <a:solidFill>
                  <a:srgbClr val="000000"/>
                </a:solidFill>
                <a:cs typeface="B Nazanin" panose="00000400000000000000" pitchFamily="2" charset="-78"/>
              </a:rPr>
              <a:t>مشخصي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كه</a:t>
            </a:r>
            <a:r>
              <a:rPr lang="fa-IR" sz="2400" i="0" u="none" strike="noStrike" kern="100" baseline="0" dirty="0">
                <a:solidFill>
                  <a:srgbClr val="000000"/>
                </a:solidFill>
                <a:cs typeface="B Nazanin" panose="00000400000000000000" pitchFamily="2" charset="-78"/>
              </a:rPr>
              <a:t> به آن پرداخته </a:t>
            </a:r>
            <a:r>
              <a:rPr lang="fa-IR" sz="2400" i="0" u="none" strike="noStrike" kern="100" baseline="0" dirty="0" err="1">
                <a:solidFill>
                  <a:srgbClr val="000000"/>
                </a:solidFill>
                <a:cs typeface="B Nazanin" panose="00000400000000000000" pitchFamily="2" charset="-78"/>
              </a:rPr>
              <a:t>مي</a:t>
            </a:r>
            <a:r>
              <a:rPr lang="fa-IR" sz="2400" i="0" u="none" strike="noStrike" kern="100" baseline="0" dirty="0">
                <a:solidFill>
                  <a:srgbClr val="000000"/>
                </a:solidFill>
                <a:cs typeface="B Nazanin" panose="00000400000000000000" pitchFamily="2" charset="-78"/>
              </a:rPr>
              <a:t> شود </a:t>
            </a:r>
            <a:r>
              <a:rPr lang="fa-IR" sz="2400" i="0" u="none" strike="noStrike" kern="100" baseline="0" dirty="0" err="1">
                <a:solidFill>
                  <a:srgbClr val="000000"/>
                </a:solidFill>
                <a:cs typeface="B Nazanin" panose="00000400000000000000" pitchFamily="2" charset="-78"/>
              </a:rPr>
              <a:t>اين</a:t>
            </a:r>
            <a:r>
              <a:rPr lang="fa-IR" sz="2400" i="0" u="none" strike="noStrike" kern="100" baseline="0" dirty="0">
                <a:solidFill>
                  <a:srgbClr val="000000"/>
                </a:solidFill>
                <a:cs typeface="B Nazanin" panose="00000400000000000000" pitchFamily="2" charset="-78"/>
              </a:rPr>
              <a:t> است </a:t>
            </a:r>
            <a:r>
              <a:rPr lang="fa-IR" sz="2400" i="0" u="none" strike="noStrike" kern="100" baseline="0" dirty="0" err="1">
                <a:solidFill>
                  <a:srgbClr val="000000"/>
                </a:solidFill>
                <a:cs typeface="B Nazanin" panose="00000400000000000000" pitchFamily="2" charset="-78"/>
              </a:rPr>
              <a:t>كه</a:t>
            </a:r>
            <a:r>
              <a:rPr lang="fa-IR" sz="2400" i="0" u="none" strike="noStrike" kern="100" baseline="0" dirty="0">
                <a:solidFill>
                  <a:srgbClr val="000000"/>
                </a:solidFill>
                <a:cs typeface="B Nazanin" panose="00000400000000000000" pitchFamily="2" charset="-78"/>
              </a:rPr>
              <a:t>:</a:t>
            </a:r>
          </a:p>
          <a:p>
            <a:pPr marR="100" lvl="0" rtl="1"/>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آيا</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ماهيت</a:t>
            </a:r>
            <a:r>
              <a:rPr lang="fa-IR" sz="2400" i="0" u="none" strike="noStrike" kern="100" baseline="0" dirty="0">
                <a:solidFill>
                  <a:srgbClr val="000000"/>
                </a:solidFill>
                <a:cs typeface="B Nazanin" panose="00000400000000000000" pitchFamily="2" charset="-78"/>
              </a:rPr>
              <a:t> عمل اهداء عضو </a:t>
            </a:r>
            <a:r>
              <a:rPr lang="fa-IR" sz="2400" i="0" u="none" strike="noStrike" kern="100" baseline="0" dirty="0">
                <a:solidFill>
                  <a:srgbClr val="FF0000"/>
                </a:solidFill>
                <a:cs typeface="B Compset" panose="00000400000000000000" pitchFamily="2" charset="-78"/>
              </a:rPr>
              <a:t>عقد</a:t>
            </a:r>
            <a:r>
              <a:rPr lang="fa-IR" sz="2400" i="0" u="none" strike="noStrike" kern="100" baseline="0" dirty="0">
                <a:solidFill>
                  <a:srgbClr val="000000"/>
                </a:solidFill>
                <a:cs typeface="B Nazanin" panose="00000400000000000000" pitchFamily="2" charset="-78"/>
              </a:rPr>
              <a:t> است </a:t>
            </a:r>
            <a:r>
              <a:rPr lang="fa-IR" sz="2400" i="0" u="none" strike="noStrike" kern="100" baseline="0" dirty="0" err="1">
                <a:solidFill>
                  <a:srgbClr val="000000"/>
                </a:solidFill>
                <a:cs typeface="B Nazanin" panose="00000400000000000000" pitchFamily="2" charset="-78"/>
              </a:rPr>
              <a:t>يا</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FF0000"/>
                </a:solidFill>
                <a:cs typeface="B Compset" panose="00000400000000000000" pitchFamily="2" charset="-78"/>
              </a:rPr>
              <a:t>ايقاع</a:t>
            </a:r>
            <a:r>
              <a:rPr lang="fa-IR" sz="2400" i="0" u="none" strike="noStrike" kern="100" baseline="0" dirty="0">
                <a:solidFill>
                  <a:srgbClr val="000000"/>
                </a:solidFill>
                <a:cs typeface="B Nazanin" panose="00000400000000000000" pitchFamily="2" charset="-78"/>
              </a:rPr>
              <a:t>؟ </a:t>
            </a:r>
          </a:p>
          <a:p>
            <a:pPr marR="100" lvl="0" rtl="1"/>
            <a:r>
              <a:rPr lang="fa-IR" sz="2400" i="0" u="none" strike="noStrike" kern="100" baseline="0" dirty="0" err="1">
                <a:solidFill>
                  <a:srgbClr val="000000"/>
                </a:solidFill>
                <a:cs typeface="B Nazanin" panose="00000400000000000000" pitchFamily="2" charset="-78"/>
              </a:rPr>
              <a:t>آيا</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اين</a:t>
            </a:r>
            <a:r>
              <a:rPr lang="fa-IR" sz="2400" i="0" u="none" strike="noStrike" kern="100" baseline="0" dirty="0">
                <a:solidFill>
                  <a:srgbClr val="000000"/>
                </a:solidFill>
                <a:cs typeface="B Nazanin" panose="00000400000000000000" pitchFamily="2" charset="-78"/>
              </a:rPr>
              <a:t> عمل </a:t>
            </a:r>
            <a:r>
              <a:rPr lang="fa-IR" sz="2400" i="0" u="none" strike="noStrike" kern="100" baseline="0" dirty="0" err="1">
                <a:solidFill>
                  <a:srgbClr val="000000"/>
                </a:solidFill>
                <a:cs typeface="B Nazanin" panose="00000400000000000000" pitchFamily="2" charset="-78"/>
              </a:rPr>
              <a:t>حقوقي</a:t>
            </a:r>
            <a:r>
              <a:rPr lang="fa-IR" sz="2400" i="0" u="none" strike="noStrike" kern="100" baseline="0" dirty="0">
                <a:solidFill>
                  <a:srgbClr val="000000"/>
                </a:solidFill>
                <a:cs typeface="B Nazanin" panose="00000400000000000000" pitchFamily="2" charset="-78"/>
              </a:rPr>
              <a:t> را </a:t>
            </a:r>
            <a:r>
              <a:rPr lang="fa-IR" sz="2400" i="0" u="none" strike="noStrike" kern="100" baseline="0" dirty="0" err="1">
                <a:solidFill>
                  <a:srgbClr val="000000"/>
                </a:solidFill>
                <a:cs typeface="B Nazanin" panose="00000400000000000000" pitchFamily="2" charset="-78"/>
              </a:rPr>
              <a:t>مي</a:t>
            </a:r>
            <a:r>
              <a:rPr lang="fa-IR" sz="2400" i="0" u="none" strike="noStrike" kern="100" baseline="0" dirty="0">
                <a:solidFill>
                  <a:srgbClr val="000000"/>
                </a:solidFill>
                <a:cs typeface="B Nazanin" panose="00000400000000000000" pitchFamily="2" charset="-78"/>
              </a:rPr>
              <a:t> توان در زمره ي </a:t>
            </a:r>
            <a:r>
              <a:rPr lang="fa-IR" sz="2400" i="0" u="none" strike="noStrike" kern="100" baseline="0" dirty="0" err="1">
                <a:solidFill>
                  <a:srgbClr val="FF0000"/>
                </a:solidFill>
                <a:cs typeface="B Compset" panose="00000400000000000000" pitchFamily="2" charset="-78"/>
              </a:rPr>
              <a:t>عقود</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معين</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براي</a:t>
            </a:r>
            <a:r>
              <a:rPr lang="fa-IR" sz="2400" i="0" u="none" strike="noStrike" kern="100" baseline="0" dirty="0">
                <a:solidFill>
                  <a:srgbClr val="000000"/>
                </a:solidFill>
                <a:cs typeface="B Nazanin" panose="00000400000000000000" pitchFamily="2" charset="-78"/>
              </a:rPr>
              <a:t> مثال :عقد </a:t>
            </a:r>
            <a:r>
              <a:rPr lang="fa-IR" sz="2400" i="0" u="none" strike="noStrike" kern="100" baseline="0" dirty="0" err="1">
                <a:solidFill>
                  <a:srgbClr val="FF0000"/>
                </a:solidFill>
                <a:cs typeface="B Compset" panose="00000400000000000000" pitchFamily="2" charset="-78"/>
              </a:rPr>
              <a:t>بيع</a:t>
            </a:r>
            <a:r>
              <a:rPr lang="fa-IR" sz="2400" i="0" u="none" strike="noStrike" kern="100" baseline="0" dirty="0">
                <a:solidFill>
                  <a:srgbClr val="FF0000"/>
                </a:solidFill>
                <a:cs typeface="B Compset" panose="00000400000000000000" pitchFamily="2" charset="-78"/>
              </a:rPr>
              <a:t> </a:t>
            </a:r>
            <a:r>
              <a:rPr lang="fa-IR" sz="2400" i="0" u="none" strike="noStrike" kern="100" baseline="0" dirty="0">
                <a:solidFill>
                  <a:srgbClr val="000000"/>
                </a:solidFill>
                <a:cs typeface="B Nazanin" panose="00000400000000000000" pitchFamily="2" charset="-78"/>
              </a:rPr>
              <a:t>به شمار آورد </a:t>
            </a:r>
            <a:r>
              <a:rPr lang="fa-IR" sz="2400" i="0" u="none" strike="noStrike" kern="100" baseline="0" dirty="0" err="1">
                <a:solidFill>
                  <a:srgbClr val="000000"/>
                </a:solidFill>
                <a:cs typeface="B Nazanin" panose="00000400000000000000" pitchFamily="2" charset="-78"/>
              </a:rPr>
              <a:t>يا</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اين</a:t>
            </a:r>
            <a:r>
              <a:rPr lang="fa-IR" sz="2400" i="0" u="none" strike="noStrike" kern="100" baseline="0" dirty="0">
                <a:solidFill>
                  <a:srgbClr val="000000"/>
                </a:solidFill>
                <a:cs typeface="B Nazanin" panose="00000400000000000000" pitchFamily="2" charset="-78"/>
              </a:rPr>
              <a:t> عمل </a:t>
            </a:r>
            <a:r>
              <a:rPr lang="fa-IR" sz="2400" i="0" u="none" strike="noStrike" kern="100" baseline="0" dirty="0" err="1">
                <a:solidFill>
                  <a:srgbClr val="FF0000"/>
                </a:solidFill>
                <a:cs typeface="B Compset" panose="00000400000000000000" pitchFamily="2" charset="-78"/>
              </a:rPr>
              <a:t>جعاله</a:t>
            </a:r>
            <a:r>
              <a:rPr lang="fa-IR" sz="2400" i="0" u="none" strike="noStrike" kern="100" baseline="0" dirty="0">
                <a:solidFill>
                  <a:srgbClr val="000000"/>
                </a:solidFill>
                <a:cs typeface="B Nazanin" panose="00000400000000000000" pitchFamily="2" charset="-78"/>
              </a:rPr>
              <a:t> است </a:t>
            </a:r>
            <a:r>
              <a:rPr lang="fa-IR" sz="2400" i="0" u="none" strike="noStrike" kern="100" baseline="0" dirty="0" err="1">
                <a:solidFill>
                  <a:srgbClr val="000000"/>
                </a:solidFill>
                <a:cs typeface="B Nazanin" panose="00000400000000000000" pitchFamily="2" charset="-78"/>
              </a:rPr>
              <a:t>يا</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هيچ</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كدام</a:t>
            </a:r>
            <a:r>
              <a:rPr lang="fa-IR" sz="2400" i="0" u="none" strike="noStrike" kern="100" baseline="0" dirty="0">
                <a:solidFill>
                  <a:srgbClr val="000000"/>
                </a:solidFill>
                <a:cs typeface="B Nazanin" panose="00000400000000000000" pitchFamily="2" charset="-78"/>
              </a:rPr>
              <a:t>؟  </a:t>
            </a:r>
          </a:p>
          <a:p>
            <a:pPr marR="100" lvl="0" rtl="1"/>
            <a:r>
              <a:rPr lang="fa-IR" sz="2400" i="0" u="none" strike="noStrike" kern="100" baseline="0" dirty="0">
                <a:solidFill>
                  <a:srgbClr val="FF0000"/>
                </a:solidFill>
                <a:cs typeface="B Compset" panose="00000400000000000000" pitchFamily="2" charset="-78"/>
              </a:rPr>
              <a:t>ماده </a:t>
            </a:r>
            <a:r>
              <a:rPr lang="en-US" sz="2400" i="0" u="none" strike="noStrike" kern="100" baseline="0" dirty="0">
                <a:solidFill>
                  <a:srgbClr val="FF0000"/>
                </a:solidFill>
                <a:cs typeface="B Compset" panose="00000400000000000000" pitchFamily="2" charset="-78"/>
              </a:rPr>
              <a:t>183</a:t>
            </a:r>
            <a:r>
              <a:rPr lang="fa-IR" sz="2400" i="0" u="none" strike="noStrike" kern="100" baseline="0" dirty="0">
                <a:solidFill>
                  <a:srgbClr val="FF0000"/>
                </a:solidFill>
                <a:cs typeface="B Compset" panose="00000400000000000000" pitchFamily="2" charset="-78"/>
              </a:rPr>
              <a:t> قانون </a:t>
            </a:r>
            <a:r>
              <a:rPr lang="fa-IR" sz="2400" i="0" u="none" strike="noStrike" kern="100" baseline="0" dirty="0" err="1">
                <a:solidFill>
                  <a:srgbClr val="FF0000"/>
                </a:solidFill>
                <a:cs typeface="B Compset" panose="00000400000000000000" pitchFamily="2" charset="-78"/>
              </a:rPr>
              <a:t>مدني</a:t>
            </a:r>
            <a:r>
              <a:rPr lang="fa-IR" sz="2400" i="0" u="none" strike="noStrike" kern="100" baseline="0" dirty="0">
                <a:solidFill>
                  <a:srgbClr val="FF0000"/>
                </a:solidFill>
                <a:cs typeface="B Compset" panose="00000400000000000000" pitchFamily="2" charset="-78"/>
              </a:rPr>
              <a:t> مقرر </a:t>
            </a:r>
            <a:r>
              <a:rPr lang="fa-IR" sz="2400" i="0" u="none" strike="noStrike" kern="100" baseline="0" dirty="0" err="1">
                <a:solidFill>
                  <a:srgbClr val="FF0000"/>
                </a:solidFill>
                <a:cs typeface="B Compset" panose="00000400000000000000" pitchFamily="2" charset="-78"/>
              </a:rPr>
              <a:t>مي</a:t>
            </a:r>
            <a:r>
              <a:rPr lang="fa-IR" sz="2400" i="0" u="none" strike="noStrike" kern="100" baseline="0" dirty="0">
                <a:solidFill>
                  <a:srgbClr val="FF0000"/>
                </a:solidFill>
                <a:cs typeface="B Compset" panose="00000400000000000000" pitchFamily="2" charset="-78"/>
              </a:rPr>
              <a:t> دارد:</a:t>
            </a:r>
            <a:r>
              <a:rPr lang="fa-IR" sz="2400" i="0" u="none" strike="noStrike" kern="100" baseline="0" dirty="0">
                <a:solidFill>
                  <a:srgbClr val="000000"/>
                </a:solidFill>
                <a:cs typeface="B Nazanin" panose="00000400000000000000" pitchFamily="2" charset="-78"/>
              </a:rPr>
              <a:t> </a:t>
            </a:r>
          </a:p>
          <a:p>
            <a:pPr marR="100" lvl="0" rtl="1"/>
            <a:r>
              <a:rPr lang="fa-IR" sz="2400" i="0" u="none" strike="noStrike" kern="100" baseline="0" dirty="0">
                <a:solidFill>
                  <a:srgbClr val="000000"/>
                </a:solidFill>
                <a:latin typeface="Calibri" panose="020F0502020204030204" pitchFamily="34" charset="0"/>
                <a:cs typeface="B Nazanin" panose="00000400000000000000" pitchFamily="2" charset="-78"/>
              </a:rPr>
              <a:t>"عقد عبارت است از </a:t>
            </a:r>
            <a:r>
              <a:rPr lang="fa-IR" sz="2400" i="0" u="none" strike="noStrike" kern="100" baseline="0" dirty="0" err="1">
                <a:solidFill>
                  <a:srgbClr val="000000"/>
                </a:solidFill>
                <a:latin typeface="Calibri" panose="020F0502020204030204" pitchFamily="34" charset="0"/>
                <a:cs typeface="B Nazanin" panose="00000400000000000000" pitchFamily="2" charset="-78"/>
              </a:rPr>
              <a:t>اينكه</a:t>
            </a:r>
            <a:r>
              <a:rPr lang="fa-IR" sz="2400" i="0" u="none" strike="noStrike" kern="100" baseline="0" dirty="0">
                <a:solidFill>
                  <a:srgbClr val="000000"/>
                </a:solidFill>
                <a:latin typeface="Calibri" panose="020F0502020204030204" pitchFamily="34" charset="0"/>
                <a:cs typeface="B Nazanin" panose="00000400000000000000" pitchFamily="2" charset="-78"/>
              </a:rPr>
              <a:t> </a:t>
            </a:r>
            <a:r>
              <a:rPr lang="fa-IR" sz="2400" i="0" u="none" strike="noStrike" kern="100" baseline="0" dirty="0" err="1">
                <a:solidFill>
                  <a:srgbClr val="000000"/>
                </a:solidFill>
                <a:latin typeface="Calibri" panose="020F0502020204030204" pitchFamily="34" charset="0"/>
                <a:cs typeface="B Nazanin" panose="00000400000000000000" pitchFamily="2" charset="-78"/>
              </a:rPr>
              <a:t>يك</a:t>
            </a:r>
            <a:r>
              <a:rPr lang="fa-IR" sz="2400" i="0" u="none" strike="noStrike" kern="100" baseline="0" dirty="0">
                <a:solidFill>
                  <a:srgbClr val="000000"/>
                </a:solidFill>
                <a:latin typeface="Calibri" panose="020F0502020204030204" pitchFamily="34" charset="0"/>
                <a:cs typeface="B Nazanin" panose="00000400000000000000" pitchFamily="2" charset="-78"/>
              </a:rPr>
              <a:t> </a:t>
            </a:r>
            <a:r>
              <a:rPr lang="fa-IR" sz="2400" i="0" u="none" strike="noStrike" kern="100" baseline="0" dirty="0" err="1">
                <a:solidFill>
                  <a:srgbClr val="000000"/>
                </a:solidFill>
                <a:latin typeface="Calibri" panose="020F0502020204030204" pitchFamily="34" charset="0"/>
                <a:cs typeface="B Nazanin" panose="00000400000000000000" pitchFamily="2" charset="-78"/>
              </a:rPr>
              <a:t>يا</a:t>
            </a:r>
            <a:r>
              <a:rPr lang="fa-IR" sz="2400" i="0" u="none" strike="noStrike" kern="100" baseline="0" dirty="0">
                <a:solidFill>
                  <a:srgbClr val="000000"/>
                </a:solidFill>
                <a:latin typeface="Calibri" panose="020F0502020204030204" pitchFamily="34" charset="0"/>
                <a:cs typeface="B Nazanin" panose="00000400000000000000" pitchFamily="2" charset="-78"/>
              </a:rPr>
              <a:t> چند نفر در مقابل </a:t>
            </a:r>
            <a:r>
              <a:rPr lang="fa-IR" sz="2400" i="0" u="none" strike="noStrike" kern="100" baseline="0" dirty="0" err="1">
                <a:solidFill>
                  <a:srgbClr val="000000"/>
                </a:solidFill>
                <a:latin typeface="Calibri" panose="020F0502020204030204" pitchFamily="34" charset="0"/>
                <a:cs typeface="B Nazanin" panose="00000400000000000000" pitchFamily="2" charset="-78"/>
              </a:rPr>
              <a:t>يك</a:t>
            </a:r>
            <a:r>
              <a:rPr lang="fa-IR" sz="2400" i="0" u="none" strike="noStrike" kern="100" baseline="0" dirty="0">
                <a:solidFill>
                  <a:srgbClr val="000000"/>
                </a:solidFill>
                <a:latin typeface="Calibri" panose="020F0502020204030204" pitchFamily="34" charset="0"/>
                <a:cs typeface="B Nazanin" panose="00000400000000000000" pitchFamily="2" charset="-78"/>
              </a:rPr>
              <a:t> </a:t>
            </a:r>
            <a:r>
              <a:rPr lang="fa-IR" sz="2400" i="0" u="none" strike="noStrike" kern="100" baseline="0" dirty="0" err="1">
                <a:solidFill>
                  <a:srgbClr val="000000"/>
                </a:solidFill>
                <a:latin typeface="Calibri" panose="020F0502020204030204" pitchFamily="34" charset="0"/>
                <a:cs typeface="B Nazanin" panose="00000400000000000000" pitchFamily="2" charset="-78"/>
              </a:rPr>
              <a:t>يا</a:t>
            </a:r>
            <a:r>
              <a:rPr lang="fa-IR" sz="2400" i="0" u="none" strike="noStrike" kern="100" baseline="0" dirty="0">
                <a:solidFill>
                  <a:srgbClr val="000000"/>
                </a:solidFill>
                <a:latin typeface="Calibri" panose="020F0502020204030204" pitchFamily="34" charset="0"/>
                <a:cs typeface="B Nazanin" panose="00000400000000000000" pitchFamily="2" charset="-78"/>
              </a:rPr>
              <a:t> چند  نفر </a:t>
            </a:r>
            <a:r>
              <a:rPr lang="fa-IR" sz="2400" i="0" u="none" strike="noStrike" kern="100" baseline="0" dirty="0" err="1">
                <a:solidFill>
                  <a:srgbClr val="000000"/>
                </a:solidFill>
                <a:latin typeface="Calibri" panose="020F0502020204030204" pitchFamily="34" charset="0"/>
                <a:cs typeface="B Nazanin" panose="00000400000000000000" pitchFamily="2" charset="-78"/>
              </a:rPr>
              <a:t>ديگر</a:t>
            </a:r>
            <a:r>
              <a:rPr lang="fa-IR" sz="2400" i="0" u="none" strike="noStrike" kern="100" baseline="0" dirty="0">
                <a:solidFill>
                  <a:srgbClr val="000000"/>
                </a:solidFill>
                <a:latin typeface="Calibri" panose="020F0502020204030204" pitchFamily="34" charset="0"/>
                <a:cs typeface="B Nazanin" panose="00000400000000000000" pitchFamily="2" charset="-78"/>
              </a:rPr>
              <a:t> تعهد بر </a:t>
            </a:r>
            <a:r>
              <a:rPr lang="fa-IR" sz="2400" i="0" u="none" strike="noStrike" kern="100" baseline="0" dirty="0" err="1">
                <a:solidFill>
                  <a:srgbClr val="000000"/>
                </a:solidFill>
                <a:latin typeface="Calibri" panose="020F0502020204030204" pitchFamily="34" charset="0"/>
                <a:cs typeface="B Nazanin" panose="00000400000000000000" pitchFamily="2" charset="-78"/>
              </a:rPr>
              <a:t>امري</a:t>
            </a:r>
            <a:r>
              <a:rPr lang="fa-IR" sz="2400" i="0" u="none" strike="noStrike" kern="100" baseline="0" dirty="0">
                <a:solidFill>
                  <a:srgbClr val="000000"/>
                </a:solidFill>
                <a:latin typeface="Calibri" panose="020F0502020204030204" pitchFamily="34" charset="0"/>
                <a:cs typeface="B Nazanin" panose="00000400000000000000" pitchFamily="2" charset="-78"/>
              </a:rPr>
              <a:t> </a:t>
            </a:r>
            <a:r>
              <a:rPr lang="fa-IR" sz="2400" i="0" u="none" strike="noStrike" kern="100" baseline="0" dirty="0" err="1">
                <a:solidFill>
                  <a:srgbClr val="000000"/>
                </a:solidFill>
                <a:latin typeface="Calibri" panose="020F0502020204030204" pitchFamily="34" charset="0"/>
                <a:cs typeface="B Nazanin" panose="00000400000000000000" pitchFamily="2" charset="-78"/>
              </a:rPr>
              <a:t>نمايند</a:t>
            </a:r>
            <a:r>
              <a:rPr lang="fa-IR" sz="2400" i="0" u="none" strike="noStrike" kern="100" baseline="0" dirty="0">
                <a:solidFill>
                  <a:srgbClr val="000000"/>
                </a:solidFill>
                <a:latin typeface="Calibri" panose="020F0502020204030204" pitchFamily="34" charset="0"/>
                <a:cs typeface="B Nazanin" panose="00000400000000000000" pitchFamily="2" charset="-78"/>
              </a:rPr>
              <a:t> و مورد قبول آنها باشد".</a:t>
            </a:r>
          </a:p>
          <a:p>
            <a:pPr marR="100" lvl="0" rtl="1"/>
            <a:r>
              <a:rPr lang="fa-IR" sz="2400" i="0" u="none" strike="noStrike" kern="100" baseline="0" dirty="0" err="1">
                <a:solidFill>
                  <a:srgbClr val="FF0000"/>
                </a:solidFill>
                <a:cs typeface="B Compset" panose="00000400000000000000" pitchFamily="2" charset="-78"/>
              </a:rPr>
              <a:t>ايقاع</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عملي</a:t>
            </a:r>
            <a:r>
              <a:rPr lang="fa-IR" sz="2400" i="0" u="none" strike="noStrike" kern="100" baseline="0" dirty="0">
                <a:solidFill>
                  <a:srgbClr val="FF0000"/>
                </a:solidFill>
                <a:cs typeface="B Compset" panose="00000400000000000000" pitchFamily="2" charset="-78"/>
              </a:rPr>
              <a:t> است </a:t>
            </a:r>
            <a:r>
              <a:rPr lang="fa-IR" sz="2400" i="0" u="none" strike="noStrike" kern="100" baseline="0" dirty="0" err="1">
                <a:solidFill>
                  <a:srgbClr val="FF0000"/>
                </a:solidFill>
                <a:cs typeface="B Compset" panose="00000400000000000000" pitchFamily="2" charset="-78"/>
              </a:rPr>
              <a:t>قضائي</a:t>
            </a:r>
            <a:r>
              <a:rPr lang="fa-IR" sz="2400" i="0" u="none" strike="noStrike" kern="100" baseline="0" dirty="0">
                <a:solidFill>
                  <a:srgbClr val="FF0000"/>
                </a:solidFill>
                <a:cs typeface="B Compset" panose="00000400000000000000" pitchFamily="2" charset="-78"/>
              </a:rPr>
              <a:t> و </a:t>
            </a:r>
            <a:r>
              <a:rPr lang="fa-IR" sz="2400" i="0" u="none" strike="noStrike" kern="100" baseline="0" dirty="0" err="1">
                <a:solidFill>
                  <a:srgbClr val="FF0000"/>
                </a:solidFill>
                <a:cs typeface="B Compset" panose="00000400000000000000" pitchFamily="2" charset="-78"/>
              </a:rPr>
              <a:t>يك</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طرفي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كه</a:t>
            </a:r>
            <a:r>
              <a:rPr lang="fa-IR" sz="2400" i="0" u="none" strike="noStrike" kern="100" baseline="0" dirty="0">
                <a:solidFill>
                  <a:srgbClr val="000000"/>
                </a:solidFill>
                <a:cs typeface="B Nazanin" panose="00000400000000000000" pitchFamily="2" charset="-78"/>
              </a:rPr>
              <a:t> به صرف قصد انشاء و </a:t>
            </a:r>
            <a:r>
              <a:rPr lang="fa-IR" sz="2400" i="0" u="none" strike="noStrike" kern="100" baseline="0" dirty="0" err="1">
                <a:solidFill>
                  <a:srgbClr val="000000"/>
                </a:solidFill>
                <a:cs typeface="B Nazanin" panose="00000400000000000000" pitchFamily="2" charset="-78"/>
              </a:rPr>
              <a:t>رضاي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يك</a:t>
            </a:r>
            <a:r>
              <a:rPr lang="fa-IR" sz="2400" i="0" u="none" strike="noStrike" kern="100" baseline="0" dirty="0">
                <a:solidFill>
                  <a:srgbClr val="000000"/>
                </a:solidFill>
                <a:cs typeface="B Nazanin" panose="00000400000000000000" pitchFamily="2" charset="-78"/>
              </a:rPr>
              <a:t> طرف منشأ اثر </a:t>
            </a:r>
            <a:r>
              <a:rPr lang="fa-IR" sz="2400" i="0" u="none" strike="noStrike" kern="100" baseline="0" dirty="0" err="1">
                <a:solidFill>
                  <a:srgbClr val="000000"/>
                </a:solidFill>
                <a:cs typeface="B Nazanin" panose="00000400000000000000" pitchFamily="2" charset="-78"/>
              </a:rPr>
              <a:t>حقوقي</a:t>
            </a:r>
            <a:r>
              <a:rPr lang="fa-IR" sz="2400" i="0" u="none" strike="noStrike" kern="100" baseline="0" dirty="0">
                <a:solidFill>
                  <a:srgbClr val="000000"/>
                </a:solidFill>
                <a:cs typeface="B Nazanin" panose="00000400000000000000" pitchFamily="2" charset="-78"/>
              </a:rPr>
              <a:t> شود بدون </a:t>
            </a:r>
            <a:r>
              <a:rPr lang="fa-IR" sz="2400" i="0" u="none" strike="noStrike" kern="100" baseline="0" dirty="0" err="1">
                <a:solidFill>
                  <a:srgbClr val="000000"/>
                </a:solidFill>
                <a:cs typeface="B Nazanin" panose="00000400000000000000" pitchFamily="2" charset="-78"/>
              </a:rPr>
              <a:t>اينكه</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تأثير</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يك</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طرفي</a:t>
            </a:r>
            <a:r>
              <a:rPr lang="fa-IR" sz="2400" i="0" u="none" strike="noStrike" kern="100" baseline="0" dirty="0">
                <a:solidFill>
                  <a:srgbClr val="000000"/>
                </a:solidFill>
                <a:cs typeface="B Nazanin" panose="00000400000000000000" pitchFamily="2" charset="-78"/>
              </a:rPr>
              <a:t> قصد و </a:t>
            </a:r>
            <a:r>
              <a:rPr lang="fa-IR" sz="2400" i="0" u="none" strike="noStrike" kern="100" baseline="0" dirty="0" err="1">
                <a:solidFill>
                  <a:srgbClr val="000000"/>
                </a:solidFill>
                <a:cs typeface="B Nazanin" panose="00000400000000000000" pitchFamily="2" charset="-78"/>
              </a:rPr>
              <a:t>رضاي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مذكور</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ضرري</a:t>
            </a:r>
            <a:r>
              <a:rPr lang="fa-IR" sz="2400" i="0" u="none" strike="noStrike" kern="100" baseline="0" dirty="0">
                <a:solidFill>
                  <a:srgbClr val="000000"/>
                </a:solidFill>
                <a:cs typeface="B Nazanin" panose="00000400000000000000" pitchFamily="2" charset="-78"/>
              </a:rPr>
              <a:t> به </a:t>
            </a:r>
            <a:r>
              <a:rPr lang="fa-IR" sz="2400" i="0" u="none" strike="noStrike" kern="100" baseline="0" dirty="0" err="1">
                <a:solidFill>
                  <a:srgbClr val="000000"/>
                </a:solidFill>
                <a:cs typeface="B Nazanin" panose="00000400000000000000" pitchFamily="2" charset="-78"/>
              </a:rPr>
              <a:t>غير</a:t>
            </a:r>
            <a:r>
              <a:rPr lang="fa-IR" sz="2400" i="0" u="none" strike="noStrike" kern="100" baseline="0" dirty="0">
                <a:solidFill>
                  <a:srgbClr val="000000"/>
                </a:solidFill>
                <a:cs typeface="B Nazanin" panose="00000400000000000000" pitchFamily="2" charset="-78"/>
              </a:rPr>
              <a:t> داشته باشد (مگر در موارد </a:t>
            </a:r>
            <a:r>
              <a:rPr lang="fa-IR" sz="2400" i="0" u="none" strike="noStrike" kern="100" baseline="0" dirty="0" err="1">
                <a:solidFill>
                  <a:srgbClr val="000000"/>
                </a:solidFill>
                <a:cs typeface="B Nazanin" panose="00000400000000000000" pitchFamily="2" charset="-78"/>
              </a:rPr>
              <a:t>مصرح</a:t>
            </a:r>
            <a:r>
              <a:rPr lang="fa-IR" sz="2400" i="0" u="none" strike="noStrike" kern="100" baseline="0" dirty="0">
                <a:solidFill>
                  <a:srgbClr val="000000"/>
                </a:solidFill>
                <a:cs typeface="B Nazanin" panose="00000400000000000000" pitchFamily="2" charset="-78"/>
              </a:rPr>
              <a:t> در قانون مانند طلاق) </a:t>
            </a:r>
            <a:r>
              <a:rPr lang="fa-IR" sz="2400" i="0" u="none" strike="noStrike" kern="100" baseline="0" dirty="0" err="1">
                <a:solidFill>
                  <a:srgbClr val="000000"/>
                </a:solidFill>
                <a:cs typeface="B Nazanin" panose="00000400000000000000" pitchFamily="2" charset="-78"/>
              </a:rPr>
              <a:t>ابراء</a:t>
            </a:r>
            <a:r>
              <a:rPr lang="fa-IR" sz="2400" i="0" u="none" strike="noStrike" kern="100" baseline="0" dirty="0">
                <a:solidFill>
                  <a:srgbClr val="000000"/>
                </a:solidFill>
                <a:cs typeface="B Nazanin" panose="00000400000000000000" pitchFamily="2" charset="-78"/>
              </a:rPr>
              <a:t> و </a:t>
            </a:r>
            <a:r>
              <a:rPr lang="fa-IR" sz="2400" i="0" u="none" strike="noStrike" kern="100" baseline="0" dirty="0" err="1">
                <a:solidFill>
                  <a:srgbClr val="000000"/>
                </a:solidFill>
                <a:cs typeface="B Nazanin" panose="00000400000000000000" pitchFamily="2" charset="-78"/>
              </a:rPr>
              <a:t>اعراض</a:t>
            </a:r>
            <a:r>
              <a:rPr lang="fa-IR" sz="2400" i="0" u="none" strike="noStrike" kern="100" baseline="0" dirty="0">
                <a:solidFill>
                  <a:srgbClr val="000000"/>
                </a:solidFill>
                <a:cs typeface="B Nazanin" panose="00000400000000000000" pitchFamily="2" charset="-78"/>
              </a:rPr>
              <a:t> و فسخ از </a:t>
            </a:r>
            <a:r>
              <a:rPr lang="fa-IR" sz="2400" i="0" u="none" strike="noStrike" kern="100" baseline="0" dirty="0" err="1">
                <a:solidFill>
                  <a:srgbClr val="000000"/>
                </a:solidFill>
                <a:cs typeface="B Nazanin" panose="00000400000000000000" pitchFamily="2" charset="-78"/>
              </a:rPr>
              <a:t>مصاديق</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ايقاعات</a:t>
            </a:r>
            <a:r>
              <a:rPr lang="fa-IR" sz="2400" i="0" u="none" strike="noStrike" kern="100" baseline="0" dirty="0">
                <a:solidFill>
                  <a:srgbClr val="000000"/>
                </a:solidFill>
                <a:cs typeface="B Nazanin" panose="00000400000000000000" pitchFamily="2" charset="-78"/>
              </a:rPr>
              <a:t> است. {در تعریف </a:t>
            </a:r>
            <a:r>
              <a:rPr lang="fa-IR" sz="2400" i="1" u="none" strike="noStrike" kern="100" baseline="0" dirty="0" err="1">
                <a:solidFill>
                  <a:srgbClr val="000000"/>
                </a:solidFill>
                <a:cs typeface="B Nazanin" panose="00000400000000000000" pitchFamily="2" charset="-78"/>
              </a:rPr>
              <a:t>ایقاع</a:t>
            </a:r>
            <a:r>
              <a:rPr lang="fa-IR" sz="2400" i="0" u="none" strike="noStrike" kern="100" baseline="0" dirty="0">
                <a:solidFill>
                  <a:srgbClr val="000000"/>
                </a:solidFill>
                <a:cs typeface="B Nazanin" panose="00000400000000000000" pitchFamily="2" charset="-78"/>
              </a:rPr>
              <a:t> باید گفت یک نوع عمل حقوقی که تنها با اراده یک نفر منجر به ایجاد یا از بین رفتن یک اثر حقوقی می شود} </a:t>
            </a:r>
          </a:p>
        </p:txBody>
      </p:sp>
      <p:sp>
        <p:nvSpPr>
          <p:cNvPr id="4" name="Footer Placeholder 3">
            <a:extLst>
              <a:ext uri="{FF2B5EF4-FFF2-40B4-BE49-F238E27FC236}">
                <a16:creationId xmlns:a16="http://schemas.microsoft.com/office/drawing/2014/main" id="{79EF5900-C409-FE64-CDA1-04469FB1C2D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7392055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BCCC-0F10-9C02-9E11-E274D9E3C97C}"/>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الف ـ ماهيت حقوقي اهداي عضو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9A280C5-6C5A-6E38-4563-FC585D2B037A}"/>
              </a:ext>
            </a:extLst>
          </p:cNvPr>
          <p:cNvSpPr>
            <a:spLocks noGrp="1"/>
          </p:cNvSpPr>
          <p:nvPr>
            <p:ph type="body" idx="1"/>
          </p:nvPr>
        </p:nvSpPr>
        <p:spPr/>
        <p:txBody>
          <a:bodyPr>
            <a:normAutofit/>
          </a:bodyPr>
          <a:lstStyle/>
          <a:p>
            <a:pPr marR="100" lvl="0" rtl="1"/>
            <a:r>
              <a:rPr lang="fa-IR" sz="2800" i="0" u="none" strike="noStrike" kern="100" baseline="0" dirty="0" err="1">
                <a:solidFill>
                  <a:srgbClr val="000000"/>
                </a:solidFill>
                <a:cs typeface="B Nazanin" panose="00000400000000000000" pitchFamily="2" charset="-78"/>
              </a:rPr>
              <a:t>اينكه</a:t>
            </a:r>
            <a:r>
              <a:rPr lang="fa-IR" sz="2800" i="0" u="none" strike="noStrike" kern="100" baseline="0" dirty="0">
                <a:solidFill>
                  <a:srgbClr val="000000"/>
                </a:solidFill>
                <a:cs typeface="B Nazanin" panose="00000400000000000000" pitchFamily="2" charset="-78"/>
              </a:rPr>
              <a:t> گفته </a:t>
            </a:r>
            <a:r>
              <a:rPr lang="fa-IR" sz="2800" i="0" u="none" strike="noStrike" kern="100" baseline="0" dirty="0" err="1">
                <a:solidFill>
                  <a:srgbClr val="000000"/>
                </a:solidFill>
                <a:cs typeface="B Nazanin" panose="00000400000000000000" pitchFamily="2" charset="-78"/>
              </a:rPr>
              <a:t>اند</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ايقاع</a:t>
            </a:r>
            <a:r>
              <a:rPr lang="fa-IR" sz="2800" i="0" u="none" strike="noStrike" kern="100" baseline="0" dirty="0">
                <a:solidFill>
                  <a:srgbClr val="000000"/>
                </a:solidFill>
                <a:cs typeface="B Nazanin" panose="00000400000000000000" pitchFamily="2" charset="-78"/>
              </a:rPr>
              <a:t> عمل </a:t>
            </a:r>
            <a:r>
              <a:rPr lang="fa-IR" sz="2800" i="0" u="none" strike="noStrike" kern="100" baseline="0" dirty="0" err="1">
                <a:solidFill>
                  <a:srgbClr val="000000"/>
                </a:solidFill>
                <a:cs typeface="B Nazanin" panose="00000400000000000000" pitchFamily="2" charset="-78"/>
              </a:rPr>
              <a:t>قضائي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يك</a:t>
            </a:r>
            <a:r>
              <a:rPr lang="fa-IR" sz="2800" i="0" u="none" strike="noStrike" kern="100" baseline="0" dirty="0">
                <a:solidFill>
                  <a:srgbClr val="000000"/>
                </a:solidFill>
                <a:cs typeface="B Nazanin" panose="00000400000000000000" pitchFamily="2" charset="-78"/>
              </a:rPr>
              <a:t> طرفه ي </a:t>
            </a:r>
            <a:r>
              <a:rPr lang="fa-IR" sz="2800" i="0" u="none" strike="noStrike" kern="100" baseline="0" dirty="0" err="1">
                <a:solidFill>
                  <a:srgbClr val="000000"/>
                </a:solidFill>
                <a:cs typeface="B Nazanin" panose="00000400000000000000" pitchFamily="2" charset="-78"/>
              </a:rPr>
              <a:t>غير</a:t>
            </a:r>
            <a:r>
              <a:rPr lang="fa-IR" sz="2800" i="0" u="none" strike="noStrike" kern="100" baseline="0" dirty="0">
                <a:solidFill>
                  <a:srgbClr val="000000"/>
                </a:solidFill>
                <a:cs typeface="B Nazanin" panose="00000400000000000000" pitchFamily="2" charset="-78"/>
              </a:rPr>
              <a:t> قابل فسخ و رد است باطل است؛ </a:t>
            </a:r>
            <a:r>
              <a:rPr lang="fa-IR" sz="2800" i="0" u="none" strike="noStrike" kern="100" baseline="0" dirty="0" err="1">
                <a:solidFill>
                  <a:srgbClr val="000000"/>
                </a:solidFill>
                <a:cs typeface="B Nazanin" panose="00000400000000000000" pitchFamily="2" charset="-78"/>
              </a:rPr>
              <a:t>زيرا</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وصيت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تمليكي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حقاً</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ايقاع</a:t>
            </a:r>
            <a:r>
              <a:rPr lang="fa-IR" sz="2800" i="0" u="none" strike="noStrike" kern="100" baseline="0" dirty="0">
                <a:solidFill>
                  <a:srgbClr val="000000"/>
                </a:solidFill>
                <a:cs typeface="B Nazanin" panose="00000400000000000000" pitchFamily="2" charset="-78"/>
              </a:rPr>
              <a:t> است و حال </a:t>
            </a:r>
            <a:r>
              <a:rPr lang="fa-IR" sz="2800" i="0" u="none" strike="noStrike" kern="100" baseline="0" dirty="0" err="1">
                <a:solidFill>
                  <a:srgbClr val="000000"/>
                </a:solidFill>
                <a:cs typeface="B Nazanin" panose="00000400000000000000" pitchFamily="2" charset="-78"/>
              </a:rPr>
              <a:t>اينكه</a:t>
            </a:r>
            <a:r>
              <a:rPr lang="fa-IR" sz="2800" i="0" u="none" strike="noStrike" kern="100" baseline="0" dirty="0">
                <a:solidFill>
                  <a:srgbClr val="000000"/>
                </a:solidFill>
                <a:cs typeface="B Nazanin" panose="00000400000000000000" pitchFamily="2" charset="-78"/>
              </a:rPr>
              <a:t> قابل رد از طرف </a:t>
            </a:r>
            <a:r>
              <a:rPr lang="fa-IR" sz="2800" i="0" u="none" strike="noStrike" kern="100" baseline="0" dirty="0" err="1">
                <a:solidFill>
                  <a:srgbClr val="000000"/>
                </a:solidFill>
                <a:cs typeface="B Nazanin" panose="00000400000000000000" pitchFamily="2" charset="-78"/>
              </a:rPr>
              <a:t>موصي</a:t>
            </a:r>
            <a:r>
              <a:rPr lang="fa-IR" sz="2800" i="0" u="none" strike="noStrike" kern="100" baseline="0" dirty="0">
                <a:solidFill>
                  <a:srgbClr val="000000"/>
                </a:solidFill>
                <a:cs typeface="B Nazanin" panose="00000400000000000000" pitchFamily="2" charset="-78"/>
              </a:rPr>
              <a:t> له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باشد. </a:t>
            </a:r>
          </a:p>
          <a:p>
            <a:pPr marR="100" lvl="0" rtl="1"/>
            <a:r>
              <a:rPr lang="fa-IR" sz="2800" i="0" u="none" strike="noStrike" kern="100" baseline="0" dirty="0" err="1">
                <a:solidFill>
                  <a:schemeClr val="bg2">
                    <a:lumMod val="90000"/>
                  </a:schemeClr>
                </a:solidFill>
                <a:cs typeface="B Nazanin" panose="00000400000000000000" pitchFamily="2" charset="-78"/>
              </a:rPr>
              <a:t>ايقاع</a:t>
            </a:r>
            <a:r>
              <a:rPr lang="fa-IR" sz="2800" i="0" u="none" strike="noStrike" kern="100" baseline="0" dirty="0">
                <a:solidFill>
                  <a:schemeClr val="bg2">
                    <a:lumMod val="90000"/>
                  </a:schemeClr>
                </a:solidFill>
                <a:cs typeface="B Nazanin" panose="00000400000000000000" pitchFamily="2" charset="-78"/>
              </a:rPr>
              <a:t> </a:t>
            </a:r>
            <a:r>
              <a:rPr lang="fa-IR" sz="2800" i="0" u="none" strike="noStrike" kern="100" baseline="0" dirty="0" err="1">
                <a:solidFill>
                  <a:schemeClr val="bg2">
                    <a:lumMod val="90000"/>
                  </a:schemeClr>
                </a:solidFill>
                <a:cs typeface="B Nazanin" panose="00000400000000000000" pitchFamily="2" charset="-78"/>
              </a:rPr>
              <a:t>ممكن</a:t>
            </a:r>
            <a:r>
              <a:rPr lang="fa-IR" sz="2800" i="0" u="none" strike="noStrike" kern="100" baseline="0" dirty="0">
                <a:solidFill>
                  <a:schemeClr val="bg2">
                    <a:lumMod val="90000"/>
                  </a:schemeClr>
                </a:solidFill>
                <a:cs typeface="B Nazanin" panose="00000400000000000000" pitchFamily="2" charset="-78"/>
              </a:rPr>
              <a:t> است </a:t>
            </a:r>
            <a:r>
              <a:rPr lang="fa-IR" sz="2800" i="0" u="none" strike="noStrike" kern="100" baseline="0" dirty="0">
                <a:solidFill>
                  <a:schemeClr val="bg2">
                    <a:lumMod val="90000"/>
                  </a:schemeClr>
                </a:solidFill>
                <a:cs typeface="B Compset" panose="00000400000000000000" pitchFamily="2" charset="-78"/>
              </a:rPr>
              <a:t>لازم </a:t>
            </a:r>
            <a:r>
              <a:rPr lang="fa-IR" sz="2800" i="0" u="none" strike="noStrike" kern="100" baseline="0" dirty="0" err="1">
                <a:solidFill>
                  <a:schemeClr val="bg2">
                    <a:lumMod val="90000"/>
                  </a:schemeClr>
                </a:solidFill>
                <a:cs typeface="B Compset" panose="00000400000000000000" pitchFamily="2" charset="-78"/>
              </a:rPr>
              <a:t>يا</a:t>
            </a:r>
            <a:r>
              <a:rPr lang="fa-IR" sz="2800" i="0" u="none" strike="noStrike" kern="100" baseline="0" dirty="0">
                <a:solidFill>
                  <a:schemeClr val="bg2">
                    <a:lumMod val="90000"/>
                  </a:schemeClr>
                </a:solidFill>
                <a:cs typeface="B Compset" panose="00000400000000000000" pitchFamily="2" charset="-78"/>
              </a:rPr>
              <a:t> </a:t>
            </a:r>
            <a:r>
              <a:rPr lang="fa-IR" sz="2800" i="0" u="none" strike="noStrike" kern="100" baseline="0" dirty="0" err="1">
                <a:solidFill>
                  <a:schemeClr val="bg2">
                    <a:lumMod val="90000"/>
                  </a:schemeClr>
                </a:solidFill>
                <a:cs typeface="B Compset" panose="00000400000000000000" pitchFamily="2" charset="-78"/>
              </a:rPr>
              <a:t>جائز</a:t>
            </a:r>
            <a:r>
              <a:rPr lang="fa-IR" sz="2800" i="0" u="none" strike="noStrike" kern="100" baseline="0" dirty="0">
                <a:solidFill>
                  <a:schemeClr val="bg2">
                    <a:lumMod val="90000"/>
                  </a:schemeClr>
                </a:solidFill>
                <a:cs typeface="B Nazanin" panose="00000400000000000000" pitchFamily="2" charset="-78"/>
              </a:rPr>
              <a:t> باشد </a:t>
            </a:r>
            <a:r>
              <a:rPr lang="fa-IR" sz="2800" i="0" u="none" strike="noStrike" kern="100" baseline="0" dirty="0" err="1">
                <a:solidFill>
                  <a:schemeClr val="bg2">
                    <a:lumMod val="90000"/>
                  </a:schemeClr>
                </a:solidFill>
                <a:cs typeface="B Nazanin" panose="00000400000000000000" pitchFamily="2" charset="-78"/>
              </a:rPr>
              <a:t>ولي</a:t>
            </a:r>
            <a:r>
              <a:rPr lang="fa-IR" sz="2800" i="0" u="none" strike="noStrike" kern="100" baseline="0" dirty="0">
                <a:solidFill>
                  <a:schemeClr val="bg2">
                    <a:lumMod val="90000"/>
                  </a:schemeClr>
                </a:solidFill>
                <a:cs typeface="B Nazanin" panose="00000400000000000000" pitchFamily="2" charset="-78"/>
              </a:rPr>
              <a:t> غالباً </a:t>
            </a:r>
            <a:r>
              <a:rPr lang="fa-IR" sz="2800" i="0" u="none" strike="noStrike" kern="100" baseline="0" dirty="0" err="1">
                <a:solidFill>
                  <a:schemeClr val="bg2">
                    <a:lumMod val="90000"/>
                  </a:schemeClr>
                </a:solidFill>
                <a:cs typeface="B Nazanin" panose="00000400000000000000" pitchFamily="2" charset="-78"/>
              </a:rPr>
              <a:t>جائز</a:t>
            </a:r>
            <a:r>
              <a:rPr lang="fa-IR" sz="2800" i="0" u="none" strike="noStrike" kern="100" baseline="0" dirty="0">
                <a:solidFill>
                  <a:schemeClr val="bg2">
                    <a:lumMod val="90000"/>
                  </a:schemeClr>
                </a:solidFill>
                <a:cs typeface="B Nazanin" panose="00000400000000000000" pitchFamily="2" charset="-78"/>
              </a:rPr>
              <a:t> است. </a:t>
            </a:r>
          </a:p>
        </p:txBody>
      </p:sp>
      <p:sp>
        <p:nvSpPr>
          <p:cNvPr id="4" name="Footer Placeholder 3">
            <a:extLst>
              <a:ext uri="{FF2B5EF4-FFF2-40B4-BE49-F238E27FC236}">
                <a16:creationId xmlns:a16="http://schemas.microsoft.com/office/drawing/2014/main" id="{DA2E3396-291B-D8F4-1EF8-DACABF2661E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29681430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0E7B0-9B90-7911-B633-7CDBCC67E162}"/>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الف ـ ماهيت حقوقي اهداي عضو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11E0AC0E-B202-DC53-8AD9-EC13EFCB15BA}"/>
              </a:ext>
            </a:extLst>
          </p:cNvPr>
          <p:cNvSpPr>
            <a:spLocks noGrp="1"/>
          </p:cNvSpPr>
          <p:nvPr>
            <p:ph type="body" idx="1"/>
          </p:nvPr>
        </p:nvSpPr>
        <p:spPr/>
        <p:txBody>
          <a:bodyPr>
            <a:normAutofit/>
          </a:bodyPr>
          <a:lstStyle/>
          <a:p>
            <a:pPr marR="100" lvl="0" rtl="1"/>
            <a:r>
              <a:rPr lang="fa-IR" sz="2800" i="0" u="none" strike="noStrike" kern="100" baseline="0" dirty="0">
                <a:solidFill>
                  <a:srgbClr val="000000"/>
                </a:solidFill>
                <a:cs typeface="B Nazanin" panose="00000400000000000000" pitchFamily="2" charset="-78"/>
              </a:rPr>
              <a:t>با استناد به </a:t>
            </a:r>
            <a:r>
              <a:rPr lang="fa-IR" sz="2800" i="0" u="none" strike="noStrike" kern="100" baseline="0" dirty="0" err="1">
                <a:solidFill>
                  <a:srgbClr val="000000"/>
                </a:solidFill>
                <a:cs typeface="B Nazanin" panose="00000400000000000000" pitchFamily="2" charset="-78"/>
              </a:rPr>
              <a:t>تعاريف</a:t>
            </a:r>
            <a:r>
              <a:rPr lang="fa-IR" sz="2800" i="0" u="none" strike="noStrike" kern="100" baseline="0" dirty="0">
                <a:solidFill>
                  <a:srgbClr val="000000"/>
                </a:solidFill>
                <a:cs typeface="B Nazanin" panose="00000400000000000000" pitchFamily="2" charset="-78"/>
              </a:rPr>
              <a:t> فوق </a:t>
            </a:r>
            <a:r>
              <a:rPr lang="fa-IR" sz="2800" i="0" u="none" strike="noStrike" kern="100" baseline="0" dirty="0" err="1">
                <a:solidFill>
                  <a:srgbClr val="000000"/>
                </a:solidFill>
                <a:cs typeface="B Nazanin" panose="00000400000000000000" pitchFamily="2" charset="-78"/>
              </a:rPr>
              <a:t>بايد</a:t>
            </a:r>
            <a:r>
              <a:rPr lang="fa-IR" sz="2800" i="0" u="none" strike="noStrike" kern="100" baseline="0" dirty="0">
                <a:solidFill>
                  <a:srgbClr val="000000"/>
                </a:solidFill>
                <a:cs typeface="B Nazanin" panose="00000400000000000000" pitchFamily="2" charset="-78"/>
              </a:rPr>
              <a:t> در خصوص </a:t>
            </a:r>
            <a:r>
              <a:rPr lang="fa-IR" sz="2800" i="0" u="none" strike="noStrike" kern="100" baseline="0" dirty="0" err="1">
                <a:solidFill>
                  <a:srgbClr val="000000"/>
                </a:solidFill>
                <a:cs typeface="B Nazanin" panose="00000400000000000000" pitchFamily="2" charset="-78"/>
              </a:rPr>
              <a:t>ماهيت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حقوقي</a:t>
            </a:r>
            <a:r>
              <a:rPr lang="fa-IR" sz="2800" i="0" u="none" strike="noStrike" kern="100" baseline="0" dirty="0">
                <a:solidFill>
                  <a:srgbClr val="000000"/>
                </a:solidFill>
                <a:cs typeface="B Nazanin" panose="00000400000000000000" pitchFamily="2" charset="-78"/>
              </a:rPr>
              <a:t> اهداء عضو به شرح </a:t>
            </a:r>
            <a:r>
              <a:rPr lang="fa-IR" sz="2800" i="0" u="none" strike="noStrike" kern="100" baseline="0" dirty="0" err="1">
                <a:solidFill>
                  <a:srgbClr val="000000"/>
                </a:solidFill>
                <a:cs typeface="B Nazanin" panose="00000400000000000000" pitchFamily="2" charset="-78"/>
              </a:rPr>
              <a:t>ذيل</a:t>
            </a:r>
            <a:r>
              <a:rPr lang="fa-IR" sz="2800" i="0" u="none" strike="noStrike" kern="100" baseline="0" dirty="0">
                <a:solidFill>
                  <a:srgbClr val="000000"/>
                </a:solidFill>
                <a:cs typeface="B Nazanin" panose="00000400000000000000" pitchFamily="2" charset="-78"/>
              </a:rPr>
              <a:t> قائل به </a:t>
            </a:r>
            <a:r>
              <a:rPr lang="fa-IR" sz="2800" i="0" u="none" strike="noStrike" kern="100" baseline="0" dirty="0" err="1">
                <a:solidFill>
                  <a:srgbClr val="000000"/>
                </a:solidFill>
                <a:cs typeface="B Nazanin" panose="00000400000000000000" pitchFamily="2" charset="-78"/>
              </a:rPr>
              <a:t>تفكيك</a:t>
            </a:r>
            <a:r>
              <a:rPr lang="fa-IR" sz="2800" i="0" u="none" strike="noStrike" kern="100" baseline="0" dirty="0">
                <a:solidFill>
                  <a:srgbClr val="000000"/>
                </a:solidFill>
                <a:cs typeface="B Nazanin" panose="00000400000000000000" pitchFamily="2" charset="-78"/>
              </a:rPr>
              <a:t> شد:  </a:t>
            </a:r>
          </a:p>
          <a:p>
            <a:pPr marR="100" lvl="0" rtl="1"/>
            <a:r>
              <a:rPr lang="fa-IR" sz="2800" i="0" u="none" strike="noStrike" kern="100" baseline="0" dirty="0">
                <a:solidFill>
                  <a:srgbClr val="000000"/>
                </a:solidFill>
                <a:cs typeface="B Nazanin" panose="00000400000000000000" pitchFamily="2" charset="-78"/>
              </a:rPr>
              <a:t>چنانچه اهداء </a:t>
            </a:r>
            <a:r>
              <a:rPr lang="fa-IR" sz="2800" i="0" u="none" strike="noStrike" kern="100" baseline="0" dirty="0" err="1">
                <a:solidFill>
                  <a:srgbClr val="000000"/>
                </a:solidFill>
                <a:cs typeface="B Nazanin" panose="00000400000000000000" pitchFamily="2" charset="-78"/>
              </a:rPr>
              <a:t>كننده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FF0000"/>
                </a:solidFill>
                <a:cs typeface="B Compset" panose="00000400000000000000" pitchFamily="2" charset="-78"/>
              </a:rPr>
              <a:t>زنده</a:t>
            </a:r>
            <a:r>
              <a:rPr lang="fa-IR" sz="2800" i="0" u="none" strike="noStrike" kern="100" baseline="0" dirty="0">
                <a:solidFill>
                  <a:srgbClr val="000000"/>
                </a:solidFill>
                <a:cs typeface="B Nazanin" panose="00000400000000000000" pitchFamily="2" charset="-78"/>
              </a:rPr>
              <a:t> باشد و </a:t>
            </a:r>
            <a:r>
              <a:rPr lang="fa-IR" sz="2800" i="0" u="none" strike="noStrike" kern="100" baseline="0" dirty="0" err="1">
                <a:solidFill>
                  <a:srgbClr val="000000"/>
                </a:solidFill>
                <a:cs typeface="B Nazanin" panose="00000400000000000000" pitchFamily="2" charset="-78"/>
              </a:rPr>
              <a:t>يكي</a:t>
            </a:r>
            <a:r>
              <a:rPr lang="fa-IR" sz="2800" i="0" u="none" strike="noStrike" kern="100" baseline="0" dirty="0">
                <a:solidFill>
                  <a:srgbClr val="000000"/>
                </a:solidFill>
                <a:cs typeface="B Nazanin" panose="00000400000000000000" pitchFamily="2" charset="-78"/>
              </a:rPr>
              <a:t> از اعضا بدن خود، </a:t>
            </a:r>
            <a:r>
              <a:rPr lang="fa-IR" sz="2800" i="0" u="none" strike="noStrike" kern="100" baseline="0" dirty="0" err="1">
                <a:solidFill>
                  <a:srgbClr val="000000"/>
                </a:solidFill>
                <a:cs typeface="B Nazanin" panose="00000400000000000000" pitchFamily="2" charset="-78"/>
              </a:rPr>
              <a:t>براي</a:t>
            </a:r>
            <a:r>
              <a:rPr lang="fa-IR" sz="2800" i="0" u="none" strike="noStrike" kern="100" baseline="0" dirty="0">
                <a:solidFill>
                  <a:srgbClr val="000000"/>
                </a:solidFill>
                <a:cs typeface="B Nazanin" panose="00000400000000000000" pitchFamily="2" charset="-78"/>
              </a:rPr>
              <a:t> مثال </a:t>
            </a:r>
            <a:r>
              <a:rPr lang="fa-IR" sz="2800" i="0" u="none" strike="noStrike" kern="100" baseline="0" dirty="0" err="1">
                <a:solidFill>
                  <a:srgbClr val="000000"/>
                </a:solidFill>
                <a:cs typeface="B Nazanin" panose="00000400000000000000" pitchFamily="2" charset="-78"/>
              </a:rPr>
              <a:t>يك</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كليه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اش</a:t>
            </a:r>
            <a:r>
              <a:rPr lang="fa-IR" sz="2800" i="0" u="none" strike="noStrike" kern="100" baseline="0" dirty="0">
                <a:solidFill>
                  <a:srgbClr val="000000"/>
                </a:solidFill>
                <a:cs typeface="B Nazanin" panose="00000400000000000000" pitchFamily="2" charset="-78"/>
              </a:rPr>
              <a:t> را </a:t>
            </a:r>
            <a:r>
              <a:rPr lang="fa-IR" sz="2800" i="0" u="none" strike="noStrike" kern="100" baseline="0" dirty="0">
                <a:solidFill>
                  <a:srgbClr val="FF0000"/>
                </a:solidFill>
                <a:cs typeface="B Compset" panose="00000400000000000000" pitchFamily="2" charset="-78"/>
              </a:rPr>
              <a:t>در مقابل</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FF0000"/>
                </a:solidFill>
                <a:cs typeface="B Compset" panose="00000400000000000000" pitchFamily="2" charset="-78"/>
              </a:rPr>
              <a:t>دريافت</a:t>
            </a:r>
            <a:r>
              <a:rPr lang="fa-IR" sz="2800" i="0" u="none" strike="noStrike" kern="100" baseline="0" dirty="0">
                <a:solidFill>
                  <a:srgbClr val="FF0000"/>
                </a:solidFill>
                <a:cs typeface="B Compset" panose="00000400000000000000" pitchFamily="2" charset="-78"/>
              </a:rPr>
              <a:t> وجه</a:t>
            </a:r>
            <a:r>
              <a:rPr lang="fa-IR" sz="2800" i="0" u="none" strike="noStrike" kern="100" baseline="0" dirty="0">
                <a:solidFill>
                  <a:srgbClr val="000000"/>
                </a:solidFill>
                <a:cs typeface="B Nazanin" panose="00000400000000000000" pitchFamily="2" charset="-78"/>
              </a:rPr>
              <a:t> به </a:t>
            </a:r>
            <a:r>
              <a:rPr lang="fa-IR" sz="2800" i="0" u="none" strike="noStrike" kern="100" baseline="0" dirty="0" err="1">
                <a:solidFill>
                  <a:srgbClr val="000000"/>
                </a:solidFill>
                <a:cs typeface="B Nazanin" panose="00000400000000000000" pitchFamily="2" charset="-78"/>
              </a:rPr>
              <a:t>ديگري</a:t>
            </a:r>
            <a:r>
              <a:rPr lang="fa-IR" sz="2800" i="0" u="none" strike="noStrike" kern="100" baseline="0" dirty="0">
                <a:solidFill>
                  <a:srgbClr val="000000"/>
                </a:solidFill>
                <a:cs typeface="B Nazanin" panose="00000400000000000000" pitchFamily="2" charset="-78"/>
              </a:rPr>
              <a:t> بفروشد، </a:t>
            </a:r>
            <a:r>
              <a:rPr lang="fa-IR" sz="2800" i="0" u="none" strike="noStrike" kern="100" baseline="0" dirty="0" err="1">
                <a:solidFill>
                  <a:srgbClr val="000000"/>
                </a:solidFill>
                <a:cs typeface="B Nazanin" panose="00000400000000000000" pitchFamily="2" charset="-78"/>
              </a:rPr>
              <a:t>ماهيت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حقوقي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چنين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اقدامي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به خصوص در سال </a:t>
            </a:r>
            <a:r>
              <a:rPr lang="fa-IR" sz="2800" i="0" u="none" strike="noStrike" kern="100" baseline="0" dirty="0" err="1">
                <a:solidFill>
                  <a:srgbClr val="000000"/>
                </a:solidFill>
                <a:cs typeface="B Nazanin" panose="00000400000000000000" pitchFamily="2" charset="-78"/>
              </a:rPr>
              <a:t>هاي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اخير</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بسيار</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رايج</a:t>
            </a:r>
            <a:r>
              <a:rPr lang="fa-IR" sz="2800" i="0" u="none" strike="noStrike" kern="100" baseline="0" dirty="0">
                <a:solidFill>
                  <a:srgbClr val="000000"/>
                </a:solidFill>
                <a:cs typeface="B Nazanin" panose="00000400000000000000" pitchFamily="2" charset="-78"/>
              </a:rPr>
              <a:t> و متداول شده (</a:t>
            </a:r>
            <a:r>
              <a:rPr lang="fa-IR" sz="2800" i="0" u="none" strike="noStrike" kern="100" baseline="0" dirty="0" err="1">
                <a:solidFill>
                  <a:srgbClr val="000000"/>
                </a:solidFill>
                <a:cs typeface="B Nazanin" panose="00000400000000000000" pitchFamily="2" charset="-78"/>
              </a:rPr>
              <a:t>حتي</a:t>
            </a:r>
            <a:r>
              <a:rPr lang="fa-IR" sz="2800" i="0" u="none" strike="noStrike" kern="100" baseline="0" dirty="0">
                <a:solidFill>
                  <a:srgbClr val="000000"/>
                </a:solidFill>
                <a:cs typeface="B Nazanin" panose="00000400000000000000" pitchFamily="2" charset="-78"/>
              </a:rPr>
              <a:t> براساس مصوبه ي  جلسه مورخ </a:t>
            </a:r>
            <a:r>
              <a:rPr lang="en-US" sz="2800" i="0" u="none" strike="noStrike" kern="100" baseline="0" dirty="0">
                <a:solidFill>
                  <a:srgbClr val="000000"/>
                </a:solidFill>
                <a:cs typeface="B Nazanin" panose="00000400000000000000" pitchFamily="2" charset="-78"/>
              </a:rPr>
              <a:t>11</a:t>
            </a:r>
            <a:r>
              <a:rPr lang="fa-IR" sz="2800" i="0" u="none" strike="noStrike" kern="100" baseline="0" dirty="0">
                <a:solidFill>
                  <a:srgbClr val="000000"/>
                </a:solidFill>
                <a:cs typeface="B Nazanin" panose="00000400000000000000" pitchFamily="2" charset="-78"/>
              </a:rPr>
              <a:t> بهمن </a:t>
            </a:r>
            <a:r>
              <a:rPr lang="en-US" sz="2800" i="0" u="none" strike="noStrike" kern="100" baseline="0" dirty="0">
                <a:solidFill>
                  <a:srgbClr val="000000"/>
                </a:solidFill>
                <a:cs typeface="B Nazanin" panose="00000400000000000000" pitchFamily="2" charset="-78"/>
              </a:rPr>
              <a:t>1375</a:t>
            </a:r>
            <a:r>
              <a:rPr lang="fa-IR" sz="2800" i="0" u="none" strike="noStrike" kern="100" baseline="0" dirty="0">
                <a:solidFill>
                  <a:srgbClr val="000000"/>
                </a:solidFill>
                <a:cs typeface="B Nazanin" panose="00000400000000000000" pitchFamily="2" charset="-78"/>
              </a:rPr>
              <a:t>ش. </a:t>
            </a:r>
            <a:r>
              <a:rPr lang="fa-IR" sz="2800" i="0" u="none" strike="noStrike" kern="100" baseline="0" dirty="0" err="1">
                <a:solidFill>
                  <a:srgbClr val="000000"/>
                </a:solidFill>
                <a:cs typeface="B Nazanin" panose="00000400000000000000" pitchFamily="2" charset="-78"/>
              </a:rPr>
              <a:t>هيات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وزيران</a:t>
            </a:r>
            <a:r>
              <a:rPr lang="fa-IR" sz="2800" i="0" u="none" strike="noStrike" kern="100" baseline="0" dirty="0">
                <a:solidFill>
                  <a:srgbClr val="000000"/>
                </a:solidFill>
                <a:cs typeface="B Nazanin" panose="00000400000000000000" pitchFamily="2" charset="-78"/>
              </a:rPr>
              <a:t> به </a:t>
            </a:r>
            <a:r>
              <a:rPr lang="fa-IR" sz="2800" i="0" u="none" strike="noStrike" kern="100" baseline="0" dirty="0" err="1">
                <a:solidFill>
                  <a:srgbClr val="000000"/>
                </a:solidFill>
                <a:cs typeface="B Nazanin" panose="00000400000000000000" pitchFamily="2" charset="-78"/>
              </a:rPr>
              <a:t>چنين</a:t>
            </a:r>
            <a:r>
              <a:rPr lang="fa-IR" sz="2800" i="0" u="none" strike="noStrike" kern="100" baseline="0" dirty="0">
                <a:solidFill>
                  <a:srgbClr val="000000"/>
                </a:solidFill>
                <a:cs typeface="B Nazanin" panose="00000400000000000000" pitchFamily="2" charset="-78"/>
              </a:rPr>
              <a:t> اهداء </a:t>
            </a:r>
            <a:r>
              <a:rPr lang="fa-IR" sz="2800" i="0" u="none" strike="noStrike" kern="100" baseline="0" dirty="0" err="1">
                <a:solidFill>
                  <a:srgbClr val="000000"/>
                </a:solidFill>
                <a:cs typeface="B Nazanin" panose="00000400000000000000" pitchFamily="2" charset="-78"/>
              </a:rPr>
              <a:t>كننده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a:t>
            </a:r>
            <a:r>
              <a:rPr lang="fa-IR" sz="2800" i="0" u="none" strike="noStrike" kern="100" baseline="0" dirty="0">
                <a:solidFill>
                  <a:srgbClr val="000000"/>
                </a:solidFill>
                <a:cs typeface="B Nazanin" panose="00000400000000000000" pitchFamily="2" charset="-78"/>
              </a:rPr>
              <a:t> مبلغ </a:t>
            </a:r>
            <a:r>
              <a:rPr lang="fa-IR" sz="2800" i="0" u="none" strike="noStrike" kern="100" baseline="0" dirty="0" err="1">
                <a:solidFill>
                  <a:srgbClr val="000000"/>
                </a:solidFill>
                <a:cs typeface="B Nazanin" panose="00000400000000000000" pitchFamily="2" charset="-78"/>
              </a:rPr>
              <a:t>يك</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ميليون</a:t>
            </a:r>
            <a:r>
              <a:rPr lang="fa-IR" sz="2800" i="0" u="none" strike="noStrike" kern="100" baseline="0" dirty="0">
                <a:solidFill>
                  <a:srgbClr val="000000"/>
                </a:solidFill>
                <a:cs typeface="B Nazanin" panose="00000400000000000000" pitchFamily="2" charset="-78"/>
              </a:rPr>
              <a:t> تومان تحت عنوان پاداش </a:t>
            </a:r>
            <a:r>
              <a:rPr lang="fa-IR" sz="2800" i="0" u="none" strike="noStrike" kern="100" baseline="0" dirty="0" err="1">
                <a:solidFill>
                  <a:srgbClr val="000000"/>
                </a:solidFill>
                <a:cs typeface="B Nazanin" panose="00000400000000000000" pitchFamily="2" charset="-78"/>
              </a:rPr>
              <a:t>ايثار</a:t>
            </a:r>
            <a:r>
              <a:rPr lang="fa-IR" sz="2800" i="0" u="none" strike="noStrike" kern="100" baseline="0" dirty="0">
                <a:solidFill>
                  <a:srgbClr val="000000"/>
                </a:solidFill>
                <a:cs typeface="B Nazanin" panose="00000400000000000000" pitchFamily="2" charset="-78"/>
              </a:rPr>
              <a:t> پرداخت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شود) </a:t>
            </a:r>
            <a:r>
              <a:rPr lang="fa-IR" sz="2800" i="0" u="none" strike="noStrike" kern="100" baseline="0" dirty="0">
                <a:solidFill>
                  <a:srgbClr val="FF0000"/>
                </a:solidFill>
                <a:cs typeface="B Compset" panose="00000400000000000000" pitchFamily="2" charset="-78"/>
              </a:rPr>
              <a:t>عقد است و </a:t>
            </a:r>
            <a:r>
              <a:rPr lang="fa-IR" sz="2800" i="0" u="none" strike="noStrike" kern="100" baseline="0" dirty="0" err="1">
                <a:solidFill>
                  <a:srgbClr val="FF0000"/>
                </a:solidFill>
                <a:cs typeface="B Compset" panose="00000400000000000000" pitchFamily="2" charset="-78"/>
              </a:rPr>
              <a:t>ايقاع</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نيست</a:t>
            </a:r>
            <a:r>
              <a:rPr lang="fa-IR" sz="2800" i="0" u="none" strike="noStrike" kern="100" baseline="0" dirty="0">
                <a:solidFill>
                  <a:srgbClr val="FF0000"/>
                </a:solidFill>
                <a:cs typeface="B Compset" panose="00000400000000000000" pitchFamily="2" charset="-78"/>
              </a:rPr>
              <a:t>.</a:t>
            </a:r>
            <a:endParaRPr lang="fa-IR" sz="28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D1DAFE9B-31A0-DC94-C466-8DE62165CAF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55141193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951E7-1310-146B-D2E6-1121DD86A1DE}"/>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الف ـ ماهيت حقوقي اهداي عضو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1FD872B5-3EF9-46AB-AB46-9607F8280218}"/>
              </a:ext>
            </a:extLst>
          </p:cNvPr>
          <p:cNvSpPr>
            <a:spLocks noGrp="1"/>
          </p:cNvSpPr>
          <p:nvPr>
            <p:ph type="body" idx="1"/>
          </p:nvPr>
        </p:nvSpPr>
        <p:spPr/>
        <p:txBody>
          <a:bodyPr>
            <a:normAutofit/>
          </a:bodyPr>
          <a:lstStyle/>
          <a:p>
            <a:pPr marR="100" lvl="0" rtl="1"/>
            <a:r>
              <a:rPr lang="fa-IR" sz="3200" i="0" u="none" strike="noStrike" kern="100" baseline="0" dirty="0">
                <a:solidFill>
                  <a:srgbClr val="000000"/>
                </a:solidFill>
                <a:cs typeface="B Nazanin" panose="00000400000000000000" pitchFamily="2" charset="-78"/>
              </a:rPr>
              <a:t> البته فقها </a:t>
            </a:r>
            <a:r>
              <a:rPr lang="fa-IR" sz="3200" i="0" u="none" strike="noStrike" kern="100" baseline="0" dirty="0" err="1">
                <a:solidFill>
                  <a:srgbClr val="000000"/>
                </a:solidFill>
                <a:cs typeface="B Nazanin" panose="00000400000000000000" pitchFamily="2" charset="-78"/>
              </a:rPr>
              <a:t>ملاك</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خريد</a:t>
            </a:r>
            <a:r>
              <a:rPr lang="fa-IR" sz="3200" i="0" u="none" strike="noStrike" kern="100" baseline="0" dirty="0">
                <a:solidFill>
                  <a:srgbClr val="000000"/>
                </a:solidFill>
                <a:cs typeface="B Nazanin" panose="00000400000000000000" pitchFamily="2" charset="-78"/>
              </a:rPr>
              <a:t> و فروش را</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ماليت</a:t>
            </a:r>
            <a:r>
              <a:rPr lang="fa-IR" sz="3200" i="0" u="none" strike="noStrike" kern="100" baseline="0" dirty="0">
                <a:solidFill>
                  <a:srgbClr val="FF0000"/>
                </a:solidFill>
                <a:cs typeface="B Compset" panose="00000400000000000000" pitchFamily="2" charset="-78"/>
              </a:rPr>
              <a:t> </a:t>
            </a:r>
            <a:r>
              <a:rPr lang="fa-IR" sz="3200" i="0" u="none" strike="noStrike" kern="100" baseline="0" dirty="0">
                <a:solidFill>
                  <a:srgbClr val="000000"/>
                </a:solidFill>
                <a:cs typeface="B Nazanin" panose="00000400000000000000" pitchFamily="2" charset="-78"/>
              </a:rPr>
              <a:t>داشتن  و </a:t>
            </a:r>
            <a:r>
              <a:rPr lang="fa-IR" sz="3200" i="0" u="none" strike="noStrike" kern="100" baseline="0" dirty="0">
                <a:solidFill>
                  <a:srgbClr val="FF0000"/>
                </a:solidFill>
                <a:cs typeface="B Compset" panose="00000400000000000000" pitchFamily="2" charset="-78"/>
              </a:rPr>
              <a:t>منفعت</a:t>
            </a:r>
            <a:r>
              <a:rPr lang="fa-IR" sz="3200" i="0" u="none" strike="noStrike" kern="100" baseline="0" dirty="0">
                <a:solidFill>
                  <a:srgbClr val="000000"/>
                </a:solidFill>
                <a:cs typeface="B Nazanin" panose="00000400000000000000" pitchFamily="2" charset="-78"/>
              </a:rPr>
              <a:t> حلال داشتن  </a:t>
            </a:r>
            <a:r>
              <a:rPr lang="fa-IR" sz="3200" i="0" u="none" strike="noStrike" kern="100" baseline="0" dirty="0" err="1">
                <a:solidFill>
                  <a:srgbClr val="000000"/>
                </a:solidFill>
                <a:cs typeface="B Nazanin" panose="00000400000000000000" pitchFamily="2" charset="-78"/>
              </a:rPr>
              <a:t>ميدانند</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حالي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در مال دانستن اعضا و جوارح بدن انسان </a:t>
            </a:r>
            <a:r>
              <a:rPr lang="fa-IR" sz="3200" i="0" u="none" strike="noStrike" kern="100" baseline="0" dirty="0" err="1">
                <a:solidFill>
                  <a:srgbClr val="000000"/>
                </a:solidFill>
                <a:cs typeface="B Nazanin" panose="00000400000000000000" pitchFamily="2" charset="-78"/>
              </a:rPr>
              <a:t>تشكيك</a:t>
            </a:r>
            <a:r>
              <a:rPr lang="fa-IR" sz="3200" i="0" u="none" strike="noStrike" kern="100" baseline="0" dirty="0">
                <a:solidFill>
                  <a:srgbClr val="000000"/>
                </a:solidFill>
                <a:cs typeface="B Nazanin" panose="00000400000000000000" pitchFamily="2" charset="-78"/>
              </a:rPr>
              <a:t> شده است؛ </a:t>
            </a:r>
            <a:r>
              <a:rPr lang="fa-IR" sz="3200" i="0" u="none" strike="noStrike" kern="100" baseline="0" dirty="0" err="1">
                <a:solidFill>
                  <a:srgbClr val="000000"/>
                </a:solidFill>
                <a:cs typeface="B Nazanin" panose="00000400000000000000" pitchFamily="2" charset="-78"/>
              </a:rPr>
              <a:t>حتي</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نظريه</a:t>
            </a:r>
            <a:r>
              <a:rPr lang="fa-IR" sz="3200" i="0" u="none" strike="noStrike" kern="100" baseline="0" dirty="0">
                <a:solidFill>
                  <a:srgbClr val="000000"/>
                </a:solidFill>
                <a:cs typeface="B Nazanin" panose="00000400000000000000" pitchFamily="2" charset="-78"/>
              </a:rPr>
              <a:t> شماره </a:t>
            </a:r>
            <a:r>
              <a:rPr lang="en-US" sz="3200" i="0" u="none" strike="noStrike" kern="100" baseline="0" dirty="0">
                <a:solidFill>
                  <a:srgbClr val="000000"/>
                </a:solidFill>
                <a:cs typeface="B Nazanin" panose="00000400000000000000" pitchFamily="2" charset="-78"/>
              </a:rPr>
              <a:t>7</a:t>
            </a:r>
            <a:r>
              <a:rPr lang="fa-IR" sz="3200" i="0" u="none" strike="noStrike" kern="100" baseline="0" dirty="0">
                <a:solidFill>
                  <a:srgbClr val="000000"/>
                </a:solidFill>
                <a:cs typeface="B Nazanin" panose="00000400000000000000" pitchFamily="2" charset="-78"/>
              </a:rPr>
              <a:t>/</a:t>
            </a:r>
            <a:r>
              <a:rPr lang="en-US" sz="3200" i="0" u="none" strike="noStrike" kern="100" baseline="0" dirty="0">
                <a:solidFill>
                  <a:srgbClr val="000000"/>
                </a:solidFill>
                <a:cs typeface="B Nazanin" panose="00000400000000000000" pitchFamily="2" charset="-78"/>
              </a:rPr>
              <a:t>1558</a:t>
            </a:r>
            <a:r>
              <a:rPr lang="fa-IR" sz="3200" i="0" u="none" strike="noStrike" kern="100" baseline="0" dirty="0">
                <a:solidFill>
                  <a:srgbClr val="000000"/>
                </a:solidFill>
                <a:cs typeface="B Nazanin" panose="00000400000000000000" pitchFamily="2" charset="-78"/>
              </a:rPr>
              <a:t> مورخ </a:t>
            </a:r>
            <a:r>
              <a:rPr lang="en-US" sz="3200" i="0" u="none" strike="noStrike" kern="100" baseline="0" dirty="0">
                <a:solidFill>
                  <a:srgbClr val="000000"/>
                </a:solidFill>
                <a:cs typeface="B Nazanin" panose="00000400000000000000" pitchFamily="2" charset="-78"/>
              </a:rPr>
              <a:t>2</a:t>
            </a:r>
            <a:r>
              <a:rPr lang="fa-IR" sz="3200" i="0" u="none" strike="noStrike" kern="100" baseline="0" dirty="0">
                <a:solidFill>
                  <a:srgbClr val="000000"/>
                </a:solidFill>
                <a:cs typeface="B Nazanin" panose="00000400000000000000" pitchFamily="2" charset="-78"/>
              </a:rPr>
              <a:t>/</a:t>
            </a:r>
            <a:r>
              <a:rPr lang="en-US" sz="3200" i="0" u="none" strike="noStrike" kern="100" baseline="0" dirty="0">
                <a:solidFill>
                  <a:srgbClr val="000000"/>
                </a:solidFill>
                <a:cs typeface="B Nazanin" panose="00000400000000000000" pitchFamily="2" charset="-78"/>
              </a:rPr>
              <a:t>7</a:t>
            </a:r>
            <a:r>
              <a:rPr lang="fa-IR" sz="3200" i="0" u="none" strike="noStrike" kern="100" baseline="0" dirty="0">
                <a:solidFill>
                  <a:srgbClr val="000000"/>
                </a:solidFill>
                <a:cs typeface="B Nazanin" panose="00000400000000000000" pitchFamily="2" charset="-78"/>
              </a:rPr>
              <a:t>/</a:t>
            </a:r>
            <a:r>
              <a:rPr lang="en-US" sz="3200" i="0" u="none" strike="noStrike" kern="100" baseline="0" dirty="0">
                <a:solidFill>
                  <a:srgbClr val="000000"/>
                </a:solidFill>
                <a:cs typeface="B Nazanin" panose="00000400000000000000" pitchFamily="2" charset="-78"/>
              </a:rPr>
              <a:t>1376</a:t>
            </a:r>
            <a:r>
              <a:rPr lang="fa-IR" sz="3200" i="0" u="none" strike="noStrike" kern="100" baseline="0" dirty="0">
                <a:solidFill>
                  <a:srgbClr val="000000"/>
                </a:solidFill>
                <a:cs typeface="B Nazanin" panose="00000400000000000000" pitchFamily="2" charset="-78"/>
              </a:rPr>
              <a:t> اداره </a:t>
            </a:r>
            <a:r>
              <a:rPr lang="fa-IR" sz="3200" i="0" u="none" strike="noStrike" kern="100" baseline="0" dirty="0" err="1">
                <a:solidFill>
                  <a:srgbClr val="000000"/>
                </a:solidFill>
                <a:cs typeface="B Nazanin" panose="00000400000000000000" pitchFamily="2" charset="-78"/>
              </a:rPr>
              <a:t>كل</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حقوقي</a:t>
            </a:r>
            <a:r>
              <a:rPr lang="fa-IR" sz="3200" i="0" u="none" strike="noStrike" kern="100" baseline="0" dirty="0">
                <a:solidFill>
                  <a:srgbClr val="000000"/>
                </a:solidFill>
                <a:cs typeface="B Nazanin" panose="00000400000000000000" pitchFamily="2" charset="-78"/>
              </a:rPr>
              <a:t> و </a:t>
            </a:r>
            <a:r>
              <a:rPr lang="fa-IR" sz="3200" i="0" u="none" strike="noStrike" kern="100" baseline="0" dirty="0" err="1">
                <a:solidFill>
                  <a:srgbClr val="000000"/>
                </a:solidFill>
                <a:cs typeface="B Nazanin" panose="00000400000000000000" pitchFamily="2" charset="-78"/>
              </a:rPr>
              <a:t>تدوين</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قوانين</a:t>
            </a:r>
            <a:r>
              <a:rPr lang="fa-IR" sz="3200" i="0" u="none" strike="noStrike" kern="100" baseline="0" dirty="0">
                <a:solidFill>
                  <a:srgbClr val="000000"/>
                </a:solidFill>
                <a:cs typeface="B Nazanin" panose="00000400000000000000" pitchFamily="2" charset="-78"/>
              </a:rPr>
              <a:t> قوه </a:t>
            </a:r>
            <a:r>
              <a:rPr lang="fa-IR" sz="3200" i="0" u="none" strike="noStrike" kern="100" baseline="0" dirty="0" err="1">
                <a:solidFill>
                  <a:srgbClr val="000000"/>
                </a:solidFill>
                <a:cs typeface="B Nazanin" panose="00000400000000000000" pitchFamily="2" charset="-78"/>
              </a:rPr>
              <a:t>قضائيه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تصريح</a:t>
            </a:r>
            <a:r>
              <a:rPr lang="fa-IR" sz="3200" i="0" u="none" strike="noStrike" kern="100" baseline="0" dirty="0">
                <a:solidFill>
                  <a:srgbClr val="000000"/>
                </a:solidFill>
                <a:cs typeface="B Nazanin" panose="00000400000000000000" pitchFamily="2" charset="-78"/>
              </a:rPr>
              <a:t> شده است: اعضا بدن انسان مال نبوده و قابل فروش </a:t>
            </a:r>
            <a:r>
              <a:rPr lang="fa-IR" sz="3200" i="0" u="none" strike="noStrike" kern="100" baseline="0" dirty="0" err="1">
                <a:solidFill>
                  <a:srgbClr val="000000"/>
                </a:solidFill>
                <a:cs typeface="B Nazanin" panose="00000400000000000000" pitchFamily="2" charset="-78"/>
              </a:rPr>
              <a:t>نيز</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نمي</a:t>
            </a:r>
            <a:r>
              <a:rPr lang="fa-IR" sz="3200" i="0" u="none" strike="noStrike" kern="100" baseline="0" dirty="0">
                <a:solidFill>
                  <a:srgbClr val="000000"/>
                </a:solidFill>
                <a:cs typeface="B Nazanin" panose="00000400000000000000" pitchFamily="2" charset="-78"/>
              </a:rPr>
              <a:t> باشد. </a:t>
            </a:r>
            <a:r>
              <a:rPr lang="fa-IR" sz="3200" i="0" u="none" strike="noStrike" kern="100" baseline="0" dirty="0" err="1">
                <a:solidFill>
                  <a:srgbClr val="000000"/>
                </a:solidFill>
                <a:cs typeface="B Nazanin" panose="00000400000000000000" pitchFamily="2" charset="-78"/>
              </a:rPr>
              <a:t>ولي</a:t>
            </a:r>
            <a:r>
              <a:rPr lang="fa-IR" sz="3200" i="0" u="none" strike="noStrike" kern="100" baseline="0" dirty="0">
                <a:solidFill>
                  <a:srgbClr val="000000"/>
                </a:solidFill>
                <a:cs typeface="B Nazanin" panose="00000400000000000000" pitchFamily="2" charset="-78"/>
              </a:rPr>
              <a:t> شخص </a:t>
            </a:r>
            <a:r>
              <a:rPr lang="fa-IR" sz="3200" i="0" u="none" strike="noStrike" kern="100" baseline="0" dirty="0" err="1">
                <a:solidFill>
                  <a:srgbClr val="000000"/>
                </a:solidFill>
                <a:cs typeface="B Nazanin" panose="00000400000000000000" pitchFamily="2" charset="-78"/>
              </a:rPr>
              <a:t>مي</a:t>
            </a:r>
            <a:r>
              <a:rPr lang="fa-IR" sz="3200" i="0" u="none" strike="noStrike" kern="100" baseline="0" dirty="0">
                <a:solidFill>
                  <a:srgbClr val="000000"/>
                </a:solidFill>
                <a:cs typeface="B Nazanin" panose="00000400000000000000" pitchFamily="2" charset="-78"/>
              </a:rPr>
              <a:t> تواند آن را در زمان </a:t>
            </a:r>
            <a:r>
              <a:rPr lang="fa-IR" sz="3200" i="0" u="none" strike="noStrike" kern="100" baseline="0" dirty="0" err="1">
                <a:solidFill>
                  <a:srgbClr val="000000"/>
                </a:solidFill>
                <a:cs typeface="B Nazanin" panose="00000400000000000000" pitchFamily="2" charset="-78"/>
              </a:rPr>
              <a:t>حيات</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يا</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براي</a:t>
            </a:r>
            <a:r>
              <a:rPr lang="fa-IR" sz="3200" i="0" u="none" strike="noStrike" kern="100" baseline="0" dirty="0">
                <a:solidFill>
                  <a:srgbClr val="000000"/>
                </a:solidFill>
                <a:cs typeface="B Nazanin" panose="00000400000000000000" pitchFamily="2" charset="-78"/>
              </a:rPr>
              <a:t> بعد از ممات خود به </a:t>
            </a:r>
            <a:r>
              <a:rPr lang="fa-IR" sz="3200" i="0" u="none" strike="noStrike" kern="100" baseline="0" dirty="0" err="1">
                <a:solidFill>
                  <a:srgbClr val="000000"/>
                </a:solidFill>
                <a:cs typeface="B Nazanin" panose="00000400000000000000" pitchFamily="2" charset="-78"/>
              </a:rPr>
              <a:t>ديگري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a:solidFill>
                  <a:srgbClr val="FF0000"/>
                </a:solidFill>
                <a:cs typeface="B Compset" panose="00000400000000000000" pitchFamily="2" charset="-78"/>
              </a:rPr>
              <a:t>اهداء </a:t>
            </a:r>
            <a:r>
              <a:rPr lang="fa-IR" sz="3200" i="0" u="none" strike="noStrike" kern="100" baseline="0" dirty="0" err="1">
                <a:solidFill>
                  <a:srgbClr val="FF0000"/>
                </a:solidFill>
                <a:cs typeface="B Compset" panose="00000400000000000000" pitchFamily="2" charset="-78"/>
              </a:rPr>
              <a:t>كند</a:t>
            </a:r>
            <a:r>
              <a:rPr lang="fa-IR" sz="3200" i="0" u="none" strike="noStrike" kern="100" baseline="0" dirty="0">
                <a:solidFill>
                  <a:srgbClr val="000000"/>
                </a:solidFill>
                <a:cs typeface="B Nazanin" panose="00000400000000000000" pitchFamily="2" charset="-78"/>
              </a:rPr>
              <a:t> و </a:t>
            </a:r>
            <a:r>
              <a:rPr lang="fa-IR" sz="3200" i="0" u="none" strike="noStrike" kern="100" baseline="0" dirty="0">
                <a:solidFill>
                  <a:srgbClr val="FF0000"/>
                </a:solidFill>
                <a:cs typeface="B Compset" panose="00000400000000000000" pitchFamily="2" charset="-78"/>
              </a:rPr>
              <a:t>در عوض </a:t>
            </a:r>
            <a:r>
              <a:rPr lang="fa-IR" sz="3200" i="0" u="none" strike="noStrike" kern="100" baseline="0" dirty="0" err="1">
                <a:solidFill>
                  <a:srgbClr val="FF0000"/>
                </a:solidFill>
                <a:cs typeface="B Compset" panose="00000400000000000000" pitchFamily="2" charset="-78"/>
              </a:rPr>
              <a:t>مالي</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دريافت</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نمايد</a:t>
            </a:r>
            <a:r>
              <a:rPr lang="fa-IR" sz="3200" i="0" u="none" strike="noStrike" kern="100" baseline="0" dirty="0">
                <a:solidFill>
                  <a:srgbClr val="000000"/>
                </a:solidFill>
                <a:cs typeface="B Nazanin" panose="00000400000000000000" pitchFamily="2" charset="-78"/>
              </a:rPr>
              <a:t>. </a:t>
            </a:r>
          </a:p>
        </p:txBody>
      </p:sp>
      <p:sp>
        <p:nvSpPr>
          <p:cNvPr id="4" name="Footer Placeholder 3">
            <a:extLst>
              <a:ext uri="{FF2B5EF4-FFF2-40B4-BE49-F238E27FC236}">
                <a16:creationId xmlns:a16="http://schemas.microsoft.com/office/drawing/2014/main" id="{9A2032C7-EB0B-207B-2BDF-CF6630161F1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6509466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93CD-1CE9-476B-E9A2-085A88475903}"/>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الف ـ ماهيت حقوقي اهداي عضو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96749C2B-FE91-E95C-D947-E66BF5B705CB}"/>
              </a:ext>
            </a:extLst>
          </p:cNvPr>
          <p:cNvSpPr>
            <a:spLocks noGrp="1"/>
          </p:cNvSpPr>
          <p:nvPr>
            <p:ph type="body" idx="1"/>
          </p:nvPr>
        </p:nvSpPr>
        <p:spPr/>
        <p:txBody>
          <a:bodyPr>
            <a:normAutofit/>
          </a:bodyPr>
          <a:lstStyle/>
          <a:p>
            <a:pPr marR="100" lvl="0" rtl="1"/>
            <a:r>
              <a:rPr lang="fa-IR" sz="2800" i="0" u="none" strike="noStrike" kern="100" baseline="0" dirty="0">
                <a:solidFill>
                  <a:srgbClr val="000000"/>
                </a:solidFill>
                <a:cs typeface="B Nazanin" panose="00000400000000000000" pitchFamily="2" charset="-78"/>
              </a:rPr>
              <a:t>اما با  </a:t>
            </a:r>
            <a:r>
              <a:rPr lang="fa-IR" sz="2800" i="0" u="none" strike="noStrike" kern="100" baseline="0" dirty="0" err="1">
                <a:solidFill>
                  <a:srgbClr val="000000"/>
                </a:solidFill>
                <a:cs typeface="B Nazanin" panose="00000400000000000000" pitchFamily="2" charset="-78"/>
              </a:rPr>
              <a:t>همه‌ي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كراهتي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بشر ذاتاً و </a:t>
            </a:r>
            <a:r>
              <a:rPr lang="fa-IR" sz="2800" i="0" u="none" strike="noStrike" kern="100" baseline="0" dirty="0" err="1">
                <a:solidFill>
                  <a:srgbClr val="000000"/>
                </a:solidFill>
                <a:cs typeface="B Nazanin" panose="00000400000000000000" pitchFamily="2" charset="-78"/>
              </a:rPr>
              <a:t>في</a:t>
            </a:r>
            <a:r>
              <a:rPr lang="fa-IR" sz="2800" i="0" u="none" strike="noStrike" kern="100" baseline="0" dirty="0">
                <a:solidFill>
                  <a:srgbClr val="000000"/>
                </a:solidFill>
                <a:cs typeface="B Nazanin" panose="00000400000000000000" pitchFamily="2" charset="-78"/>
              </a:rPr>
              <a:t> نفسه از مثله شدن دارد، آنچه در عمل اتفاق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افتد داد و ستد اعضا بدن انسان ها در جامعه است. </a:t>
            </a:r>
            <a:r>
              <a:rPr lang="fa-IR" sz="2800" i="0" u="none" strike="noStrike" kern="100" baseline="0" dirty="0" err="1">
                <a:solidFill>
                  <a:srgbClr val="000000"/>
                </a:solidFill>
                <a:cs typeface="B Nazanin" panose="00000400000000000000" pitchFamily="2" charset="-78"/>
              </a:rPr>
              <a:t>شايد</a:t>
            </a:r>
            <a:r>
              <a:rPr lang="fa-IR" sz="2800" i="0" u="none" strike="noStrike" kern="100" baseline="0" dirty="0">
                <a:solidFill>
                  <a:srgbClr val="000000"/>
                </a:solidFill>
                <a:cs typeface="B Nazanin" panose="00000400000000000000" pitchFamily="2" charset="-78"/>
              </a:rPr>
              <a:t> نتوان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عمل را </a:t>
            </a:r>
            <a:r>
              <a:rPr lang="fa-IR" sz="2800" i="0" u="none" strike="noStrike" kern="100" baseline="0" dirty="0" err="1">
                <a:solidFill>
                  <a:srgbClr val="000000"/>
                </a:solidFill>
                <a:cs typeface="B Nazanin" panose="00000400000000000000" pitchFamily="2" charset="-78"/>
              </a:rPr>
              <a:t>بيع</a:t>
            </a:r>
            <a:r>
              <a:rPr lang="fa-IR" sz="2800" i="0" u="none" strike="noStrike" kern="100" baseline="0" dirty="0">
                <a:solidFill>
                  <a:srgbClr val="000000"/>
                </a:solidFill>
                <a:cs typeface="B Nazanin" panose="00000400000000000000" pitchFamily="2" charset="-78"/>
              </a:rPr>
              <a:t> و مشمول </a:t>
            </a:r>
            <a:r>
              <a:rPr lang="fa-IR" sz="2800" i="0" u="none" strike="noStrike" kern="100" baseline="0" dirty="0" err="1">
                <a:solidFill>
                  <a:srgbClr val="000000"/>
                </a:solidFill>
                <a:cs typeface="B Nazanin" panose="00000400000000000000" pitchFamily="2" charset="-78"/>
              </a:rPr>
              <a:t>احكام</a:t>
            </a:r>
            <a:r>
              <a:rPr lang="fa-IR" sz="2800" i="0" u="none" strike="noStrike" kern="100" baseline="0" dirty="0">
                <a:solidFill>
                  <a:srgbClr val="000000"/>
                </a:solidFill>
                <a:cs typeface="B Nazanin" panose="00000400000000000000" pitchFamily="2" charset="-78"/>
              </a:rPr>
              <a:t> خاص آن دانست؛ </a:t>
            </a:r>
            <a:r>
              <a:rPr lang="fa-IR" sz="2800" i="0" u="none" strike="noStrike" kern="100" baseline="0" dirty="0" err="1">
                <a:solidFill>
                  <a:srgbClr val="000000"/>
                </a:solidFill>
                <a:cs typeface="B Nazanin" panose="00000400000000000000" pitchFamily="2" charset="-78"/>
              </a:rPr>
              <a:t>زيرا</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براي</a:t>
            </a:r>
            <a:r>
              <a:rPr lang="fa-IR" sz="2800" i="0" u="none" strike="noStrike" kern="100" baseline="0" dirty="0">
                <a:solidFill>
                  <a:srgbClr val="000000"/>
                </a:solidFill>
                <a:cs typeface="B Nazanin" panose="00000400000000000000" pitchFamily="2" charset="-78"/>
              </a:rPr>
              <a:t> مثال </a:t>
            </a:r>
            <a:r>
              <a:rPr lang="fa-IR" sz="2800" i="0" u="none" strike="noStrike" kern="100" baseline="0" dirty="0" err="1">
                <a:solidFill>
                  <a:srgbClr val="000000"/>
                </a:solidFill>
                <a:cs typeface="B Nazanin" panose="00000400000000000000" pitchFamily="2" charset="-78"/>
              </a:rPr>
              <a:t>مجراي</a:t>
            </a:r>
            <a:r>
              <a:rPr lang="fa-IR" sz="2800" i="0" u="none" strike="noStrike" kern="100" baseline="0" dirty="0">
                <a:solidFill>
                  <a:srgbClr val="000000"/>
                </a:solidFill>
                <a:cs typeface="B Nazanin" panose="00000400000000000000" pitchFamily="2" charset="-78"/>
              </a:rPr>
              <a:t> اعمال </a:t>
            </a:r>
            <a:r>
              <a:rPr lang="fa-IR" sz="2800" i="0" u="none" strike="noStrike" kern="100" baseline="0" dirty="0" err="1">
                <a:solidFill>
                  <a:srgbClr val="000000"/>
                </a:solidFill>
                <a:cs typeface="B Nazanin" panose="00000400000000000000" pitchFamily="2" charset="-78"/>
              </a:rPr>
              <a:t>خيارات</a:t>
            </a:r>
            <a:r>
              <a:rPr lang="fa-IR" sz="2800" i="0" u="none" strike="noStrike" kern="100" baseline="0" dirty="0">
                <a:solidFill>
                  <a:srgbClr val="000000"/>
                </a:solidFill>
                <a:cs typeface="B Nazanin" panose="00000400000000000000" pitchFamily="2" charset="-78"/>
              </a:rPr>
              <a:t> در </a:t>
            </a:r>
            <a:r>
              <a:rPr lang="fa-IR" sz="2800" i="0" u="none" strike="noStrike" kern="100" baseline="0" dirty="0" err="1">
                <a:solidFill>
                  <a:srgbClr val="000000"/>
                </a:solidFill>
                <a:cs typeface="B Nazanin" panose="00000400000000000000" pitchFamily="2" charset="-78"/>
              </a:rPr>
              <a:t>چنين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عملي</a:t>
            </a:r>
            <a:r>
              <a:rPr lang="fa-IR" sz="2800" i="0" u="none" strike="noStrike" kern="100" baseline="0" dirty="0">
                <a:solidFill>
                  <a:srgbClr val="000000"/>
                </a:solidFill>
                <a:cs typeface="B Nazanin" panose="00000400000000000000" pitchFamily="2" charset="-78"/>
              </a:rPr>
              <a:t> مسدود و </a:t>
            </a:r>
            <a:r>
              <a:rPr lang="fa-IR" sz="2800" i="0" u="none" strike="noStrike" kern="100" baseline="0" dirty="0" err="1">
                <a:solidFill>
                  <a:srgbClr val="000000"/>
                </a:solidFill>
                <a:cs typeface="B Nazanin" panose="00000400000000000000" pitchFamily="2" charset="-78"/>
              </a:rPr>
              <a:t>ممتنعاست</a:t>
            </a:r>
            <a:r>
              <a:rPr lang="fa-IR" sz="2800" i="0" u="none" strike="noStrike" kern="100" baseline="0" dirty="0">
                <a:solidFill>
                  <a:srgbClr val="000000"/>
                </a:solidFill>
                <a:cs typeface="B Nazanin" panose="00000400000000000000" pitchFamily="2" charset="-78"/>
              </a:rPr>
              <a:t>؛ اما قطعاً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اقدام </a:t>
            </a:r>
            <a:r>
              <a:rPr lang="fa-IR" sz="2800" i="0" u="none" strike="noStrike" kern="100" baseline="0" dirty="0" err="1">
                <a:solidFill>
                  <a:srgbClr val="000000"/>
                </a:solidFill>
                <a:cs typeface="B Nazanin" panose="00000400000000000000" pitchFamily="2" charset="-78"/>
              </a:rPr>
              <a:t>حقوقي</a:t>
            </a:r>
            <a:r>
              <a:rPr lang="fa-IR" sz="2800" i="0" u="none" strike="noStrike" kern="100" baseline="0" dirty="0">
                <a:solidFill>
                  <a:srgbClr val="000000"/>
                </a:solidFill>
                <a:cs typeface="B Nazanin" panose="00000400000000000000" pitchFamily="2" charset="-78"/>
              </a:rPr>
              <a:t> دو جانبه در صورت </a:t>
            </a:r>
            <a:r>
              <a:rPr lang="fa-IR" sz="2800" i="0" u="none" strike="noStrike" kern="100" baseline="0" dirty="0" err="1">
                <a:solidFill>
                  <a:srgbClr val="000000"/>
                </a:solidFill>
                <a:cs typeface="B Nazanin" panose="00000400000000000000" pitchFamily="2" charset="-78"/>
              </a:rPr>
              <a:t>رعايت</a:t>
            </a:r>
            <a:r>
              <a:rPr lang="fa-IR" sz="2800" i="0" u="none" strike="noStrike" kern="100" baseline="0" dirty="0">
                <a:solidFill>
                  <a:srgbClr val="000000"/>
                </a:solidFill>
                <a:cs typeface="B Nazanin" panose="00000400000000000000" pitchFamily="2" charset="-78"/>
              </a:rPr>
              <a:t> نظم </a:t>
            </a:r>
            <a:r>
              <a:rPr lang="fa-IR" sz="2800" i="0" u="none" strike="noStrike" kern="100" baseline="0" dirty="0" err="1">
                <a:solidFill>
                  <a:srgbClr val="000000"/>
                </a:solidFill>
                <a:cs typeface="B Nazanin" panose="00000400000000000000" pitchFamily="2" charset="-78"/>
              </a:rPr>
              <a:t>عمومي</a:t>
            </a:r>
            <a:r>
              <a:rPr lang="fa-IR" sz="2800" i="0" u="none" strike="noStrike" kern="100" baseline="0" dirty="0">
                <a:solidFill>
                  <a:srgbClr val="000000"/>
                </a:solidFill>
                <a:cs typeface="B Nazanin" panose="00000400000000000000" pitchFamily="2" charset="-78"/>
              </a:rPr>
              <a:t>، مشمول ماده </a:t>
            </a:r>
            <a:r>
              <a:rPr lang="en-US" sz="2800" i="0" u="none" strike="noStrike" kern="100" baseline="0" dirty="0">
                <a:solidFill>
                  <a:srgbClr val="000000"/>
                </a:solidFill>
                <a:cs typeface="B Nazanin" panose="00000400000000000000" pitchFamily="2" charset="-78"/>
              </a:rPr>
              <a:t>10</a:t>
            </a:r>
            <a:r>
              <a:rPr lang="fa-IR" sz="2800" i="0" u="none" strike="noStrike" kern="100" baseline="0" dirty="0">
                <a:solidFill>
                  <a:srgbClr val="000000"/>
                </a:solidFill>
                <a:cs typeface="B Nazanin" panose="00000400000000000000" pitchFamily="2" charset="-78"/>
              </a:rPr>
              <a:t> قانون </a:t>
            </a:r>
            <a:r>
              <a:rPr lang="fa-IR" sz="2800" i="0" u="none" strike="noStrike" kern="100" baseline="0" dirty="0" err="1">
                <a:solidFill>
                  <a:srgbClr val="000000"/>
                </a:solidFill>
                <a:cs typeface="B Nazanin" panose="00000400000000000000" pitchFamily="2" charset="-78"/>
              </a:rPr>
              <a:t>مدني</a:t>
            </a:r>
            <a:r>
              <a:rPr lang="fa-IR" sz="2800" i="0" u="none" strike="noStrike" kern="100" baseline="0" dirty="0">
                <a:solidFill>
                  <a:srgbClr val="000000"/>
                </a:solidFill>
                <a:cs typeface="B Nazanin" panose="00000400000000000000" pitchFamily="2" charset="-78"/>
              </a:rPr>
              <a:t> خواهد بود.</a:t>
            </a:r>
          </a:p>
          <a:p>
            <a:pPr marR="100" lvl="0" rtl="1"/>
            <a:r>
              <a:rPr lang="fa-IR" sz="2800" i="0" u="none" strike="noStrike" kern="100" baseline="0" dirty="0">
                <a:solidFill>
                  <a:srgbClr val="FF0000"/>
                </a:solidFill>
                <a:cs typeface="B Compset" panose="00000400000000000000" pitchFamily="2" charset="-78"/>
              </a:rPr>
              <a:t>متن ماده 10 قانون مدنی</a:t>
            </a:r>
            <a:r>
              <a:rPr lang="fa-IR" sz="2800" i="0" u="none" strike="noStrike" kern="100" baseline="0" dirty="0">
                <a:solidFill>
                  <a:srgbClr val="000000"/>
                </a:solidFill>
                <a:cs typeface="B Nazanin" panose="00000400000000000000" pitchFamily="2" charset="-78"/>
              </a:rPr>
              <a:t> به این شرح می باشد: " قراردادهای خصوصی نسبت به کسانی که آن را منعقد نموده </a:t>
            </a:r>
            <a:r>
              <a:rPr lang="fa-IR" sz="2800" i="0" u="none" strike="noStrike" kern="100" baseline="0" dirty="0" err="1">
                <a:solidFill>
                  <a:srgbClr val="000000"/>
                </a:solidFill>
                <a:cs typeface="B Nazanin" panose="00000400000000000000" pitchFamily="2" charset="-78"/>
              </a:rPr>
              <a:t>اند</a:t>
            </a:r>
            <a:r>
              <a:rPr lang="fa-IR" sz="2800" i="0" u="none" strike="noStrike" kern="100" baseline="0" dirty="0">
                <a:solidFill>
                  <a:srgbClr val="000000"/>
                </a:solidFill>
                <a:cs typeface="B Nazanin" panose="00000400000000000000" pitchFamily="2" charset="-78"/>
              </a:rPr>
              <a:t> ، در صورتی که مخالف صریح قانون نباشند ، نافذ است</a:t>
            </a:r>
            <a:r>
              <a:rPr lang="en-US"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000000"/>
                </a:solidFill>
                <a:cs typeface="B Nazanin" panose="00000400000000000000" pitchFamily="2" charset="-78"/>
              </a:rPr>
              <a:t> </a:t>
            </a:r>
          </a:p>
        </p:txBody>
      </p:sp>
      <p:sp>
        <p:nvSpPr>
          <p:cNvPr id="4" name="Footer Placeholder 3">
            <a:extLst>
              <a:ext uri="{FF2B5EF4-FFF2-40B4-BE49-F238E27FC236}">
                <a16:creationId xmlns:a16="http://schemas.microsoft.com/office/drawing/2014/main" id="{B793F208-E86E-7A63-E67B-7223B691738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3135644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22525-A8FA-8694-8947-334BE29A8199}"/>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الف ـ ماهيت حقوقي اهداي عضو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B930E41A-6F05-8D18-B42D-B5DCD34D1BAA}"/>
              </a:ext>
            </a:extLst>
          </p:cNvPr>
          <p:cNvSpPr>
            <a:spLocks noGrp="1"/>
          </p:cNvSpPr>
          <p:nvPr>
            <p:ph type="body" idx="1"/>
          </p:nvPr>
        </p:nvSpPr>
        <p:spPr/>
        <p:txBody>
          <a:bodyPr>
            <a:normAutofit/>
          </a:bodyPr>
          <a:lstStyle/>
          <a:p>
            <a:pPr marR="100" lvl="0" rtl="1"/>
            <a:r>
              <a:rPr lang="fa-IR" sz="3200" i="0" u="none" strike="noStrike" kern="100" baseline="0" dirty="0">
                <a:solidFill>
                  <a:srgbClr val="000000"/>
                </a:solidFill>
                <a:cs typeface="B Nazanin" panose="00000400000000000000" pitchFamily="2" charset="-78"/>
              </a:rPr>
              <a:t>چنانچه </a:t>
            </a:r>
            <a:r>
              <a:rPr lang="fa-IR" sz="3200" i="0" u="none" strike="noStrike" kern="100" baseline="0" dirty="0" err="1">
                <a:solidFill>
                  <a:srgbClr val="000000"/>
                </a:solidFill>
                <a:cs typeface="B Nazanin" panose="00000400000000000000" pitchFamily="2" charset="-78"/>
              </a:rPr>
              <a:t>اهداءكننده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a:solidFill>
                  <a:srgbClr val="FF0000"/>
                </a:solidFill>
                <a:cs typeface="B Compset" panose="00000400000000000000" pitchFamily="2" charset="-78"/>
              </a:rPr>
              <a:t>زنده باشد</a:t>
            </a:r>
            <a:r>
              <a:rPr lang="fa-IR" sz="3200" i="0" u="none" strike="noStrike" kern="100" baseline="0" dirty="0">
                <a:solidFill>
                  <a:srgbClr val="000000"/>
                </a:solidFill>
                <a:cs typeface="B Nazanin" panose="00000400000000000000" pitchFamily="2" charset="-78"/>
              </a:rPr>
              <a:t> و </a:t>
            </a:r>
            <a:r>
              <a:rPr lang="fa-IR" sz="3200" i="0" u="none" strike="noStrike" kern="100" baseline="0" dirty="0" err="1">
                <a:solidFill>
                  <a:srgbClr val="000000"/>
                </a:solidFill>
                <a:cs typeface="B Nazanin" panose="00000400000000000000" pitchFamily="2" charset="-78"/>
              </a:rPr>
              <a:t>براي</a:t>
            </a:r>
            <a:r>
              <a:rPr lang="fa-IR" sz="3200" i="0" u="none" strike="noStrike" kern="100" baseline="0" dirty="0">
                <a:solidFill>
                  <a:srgbClr val="000000"/>
                </a:solidFill>
                <a:cs typeface="B Nazanin" panose="00000400000000000000" pitchFamily="2" charset="-78"/>
              </a:rPr>
              <a:t> پس از مرگ خود </a:t>
            </a:r>
            <a:r>
              <a:rPr lang="fa-IR" sz="3200" i="0" u="none" strike="noStrike" kern="100" baseline="0" dirty="0" err="1">
                <a:solidFill>
                  <a:srgbClr val="000000"/>
                </a:solidFill>
                <a:cs typeface="B Nazanin" panose="00000400000000000000" pitchFamily="2" charset="-78"/>
              </a:rPr>
              <a:t>عضوي</a:t>
            </a:r>
            <a:r>
              <a:rPr lang="fa-IR" sz="3200" i="0" u="none" strike="noStrike" kern="100" baseline="0" dirty="0">
                <a:solidFill>
                  <a:srgbClr val="000000"/>
                </a:solidFill>
                <a:cs typeface="B Nazanin" panose="00000400000000000000" pitchFamily="2" charset="-78"/>
              </a:rPr>
              <a:t> از اعضا بدن </a:t>
            </a:r>
            <a:r>
              <a:rPr lang="fa-IR" sz="3200" i="0" u="none" strike="noStrike" kern="100" baseline="0" dirty="0" err="1">
                <a:solidFill>
                  <a:srgbClr val="000000"/>
                </a:solidFill>
                <a:cs typeface="B Nazanin" panose="00000400000000000000" pitchFamily="2" charset="-78"/>
              </a:rPr>
              <a:t>يا</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كل</a:t>
            </a:r>
            <a:r>
              <a:rPr lang="fa-IR" sz="3200" i="0" u="none" strike="noStrike" kern="100" baseline="0" dirty="0">
                <a:solidFill>
                  <a:srgbClr val="000000"/>
                </a:solidFill>
                <a:cs typeface="B Nazanin" panose="00000400000000000000" pitchFamily="2" charset="-78"/>
              </a:rPr>
              <a:t> اعضا بدنش را به هر فرد </a:t>
            </a:r>
            <a:r>
              <a:rPr lang="fa-IR" sz="3200" i="0" u="none" strike="noStrike" kern="100" baseline="0" dirty="0" err="1">
                <a:solidFill>
                  <a:srgbClr val="000000"/>
                </a:solidFill>
                <a:cs typeface="B Nazanin" panose="00000400000000000000" pitchFamily="2" charset="-78"/>
              </a:rPr>
              <a:t>نيازمند</a:t>
            </a:r>
            <a:r>
              <a:rPr lang="fa-IR" sz="3200" i="0" u="none" strike="noStrike" kern="100" baseline="0" dirty="0">
                <a:solidFill>
                  <a:srgbClr val="000000"/>
                </a:solidFill>
                <a:cs typeface="B Nazanin" panose="00000400000000000000" pitchFamily="2" charset="-78"/>
              </a:rPr>
              <a:t> </a:t>
            </a:r>
            <a:r>
              <a:rPr lang="fa-IR" sz="3200" i="0" u="none" strike="noStrike" kern="100" baseline="0" dirty="0">
                <a:solidFill>
                  <a:srgbClr val="FF0000"/>
                </a:solidFill>
                <a:cs typeface="B Compset" panose="00000400000000000000" pitchFamily="2" charset="-78"/>
              </a:rPr>
              <a:t>اهداء </a:t>
            </a:r>
            <a:r>
              <a:rPr lang="fa-IR" sz="3200" i="0" u="none" strike="noStrike" kern="100" baseline="0" dirty="0" err="1">
                <a:solidFill>
                  <a:srgbClr val="FF0000"/>
                </a:solidFill>
                <a:cs typeface="B Compset" panose="00000400000000000000" pitchFamily="2" charset="-78"/>
              </a:rPr>
              <a:t>نمايد</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امر از </a:t>
            </a:r>
            <a:r>
              <a:rPr lang="fa-IR" sz="3200" i="0" u="none" strike="noStrike" kern="100" baseline="0" dirty="0" err="1">
                <a:solidFill>
                  <a:srgbClr val="000000"/>
                </a:solidFill>
                <a:cs typeface="B Nazanin" panose="00000400000000000000" pitchFamily="2" charset="-78"/>
              </a:rPr>
              <a:t>مصاديق</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FF0000"/>
                </a:solidFill>
                <a:cs typeface="B Compset" panose="00000400000000000000" pitchFamily="2" charset="-78"/>
              </a:rPr>
              <a:t>وصيت</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تمليكي</a:t>
            </a:r>
            <a:r>
              <a:rPr lang="fa-IR" sz="3200" i="0" u="none" strike="noStrike" kern="100" baseline="0" dirty="0">
                <a:solidFill>
                  <a:srgbClr val="FF0000"/>
                </a:solidFill>
                <a:cs typeface="B Compset" panose="00000400000000000000" pitchFamily="2" charset="-78"/>
              </a:rPr>
              <a:t> و </a:t>
            </a:r>
            <a:r>
              <a:rPr lang="fa-IR" sz="3200" i="0" u="none" strike="noStrike" kern="100" baseline="0" dirty="0" err="1">
                <a:solidFill>
                  <a:srgbClr val="FF0000"/>
                </a:solidFill>
                <a:cs typeface="B Compset" panose="00000400000000000000" pitchFamily="2" charset="-78"/>
              </a:rPr>
              <a:t>ايقاع</a:t>
            </a:r>
            <a:r>
              <a:rPr lang="fa-IR" sz="3200" i="0" u="none" strike="noStrike" kern="100" baseline="0" dirty="0">
                <a:solidFill>
                  <a:srgbClr val="FF0000"/>
                </a:solidFill>
                <a:cs typeface="B Compset" panose="00000400000000000000" pitchFamily="2" charset="-78"/>
              </a:rPr>
              <a:t> است</a:t>
            </a:r>
            <a:r>
              <a:rPr lang="fa-IR" sz="3200" i="0" u="none" strike="noStrike" kern="100" baseline="0" dirty="0">
                <a:solidFill>
                  <a:srgbClr val="000000"/>
                </a:solidFill>
                <a:cs typeface="B Nazanin" panose="00000400000000000000" pitchFamily="2" charset="-78"/>
              </a:rPr>
              <a:t>، هرچند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حالت الزام به انجام عمل وجود نخواهد داشت. </a:t>
            </a:r>
          </a:p>
          <a:p>
            <a:pPr marR="100" lvl="0" rtl="1"/>
            <a:r>
              <a:rPr lang="fa-IR" sz="3200" i="0" u="none" strike="noStrike" kern="100" baseline="0" dirty="0">
                <a:solidFill>
                  <a:srgbClr val="000000"/>
                </a:solidFill>
                <a:cs typeface="B Nazanin" panose="00000400000000000000" pitchFamily="2" charset="-78"/>
              </a:rPr>
              <a:t>در هر دو مورد فوق ( فروش و هدیه) عمل </a:t>
            </a:r>
            <a:r>
              <a:rPr lang="fa-IR" sz="3200" i="0" u="none" strike="noStrike" kern="100" baseline="0" dirty="0" err="1">
                <a:solidFill>
                  <a:srgbClr val="000000"/>
                </a:solidFill>
                <a:cs typeface="B Nazanin" panose="00000400000000000000" pitchFamily="2" charset="-78"/>
              </a:rPr>
              <a:t>حقوقي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خريدار</a:t>
            </a:r>
            <a:r>
              <a:rPr lang="fa-IR" sz="3200" i="0" u="none" strike="noStrike" kern="100" baseline="0" dirty="0">
                <a:solidFill>
                  <a:srgbClr val="000000"/>
                </a:solidFill>
                <a:cs typeface="B Nazanin" panose="00000400000000000000" pitchFamily="2" charset="-78"/>
              </a:rPr>
              <a:t> عضو، از </a:t>
            </a:r>
            <a:r>
              <a:rPr lang="fa-IR" sz="3200" i="0" u="none" strike="noStrike" kern="100" baseline="0" dirty="0" err="1">
                <a:solidFill>
                  <a:srgbClr val="000000"/>
                </a:solidFill>
                <a:cs typeface="B Nazanin" panose="00000400000000000000" pitchFamily="2" charset="-78"/>
              </a:rPr>
              <a:t>مصاديق</a:t>
            </a:r>
            <a:r>
              <a:rPr lang="fa-IR" sz="3200" i="0" u="none" strike="noStrike" kern="100" baseline="0" dirty="0">
                <a:solidFill>
                  <a:srgbClr val="000000"/>
                </a:solidFill>
                <a:cs typeface="B Nazanin" panose="00000400000000000000" pitchFamily="2" charset="-78"/>
              </a:rPr>
              <a:t> </a:t>
            </a:r>
            <a:r>
              <a:rPr lang="fa-IR" sz="3200" i="0" u="none" strike="noStrike" kern="100" baseline="0" dirty="0">
                <a:solidFill>
                  <a:srgbClr val="FF0000"/>
                </a:solidFill>
                <a:cs typeface="B Nazanin" panose="00000400000000000000" pitchFamily="2" charset="-78"/>
              </a:rPr>
              <a:t>عقد </a:t>
            </a:r>
            <a:r>
              <a:rPr lang="fa-IR" sz="3200" i="0" u="none" strike="noStrike" kern="100" baseline="0" dirty="0" err="1">
                <a:solidFill>
                  <a:srgbClr val="FF0000"/>
                </a:solidFill>
                <a:cs typeface="B Nazanin" panose="00000400000000000000" pitchFamily="2" charset="-78"/>
              </a:rPr>
              <a:t>جعاله</a:t>
            </a:r>
            <a:r>
              <a:rPr lang="fa-IR" sz="3200" i="0" u="none" strike="noStrike" kern="100" baseline="0" dirty="0">
                <a:solidFill>
                  <a:srgbClr val="FF0000"/>
                </a:solidFill>
                <a:cs typeface="B Nazanin" panose="00000400000000000000" pitchFamily="2" charset="-78"/>
              </a:rPr>
              <a:t> </a:t>
            </a:r>
            <a:r>
              <a:rPr lang="fa-IR" sz="3200" i="0" u="none" strike="noStrike" kern="100" baseline="0" dirty="0">
                <a:solidFill>
                  <a:srgbClr val="000000"/>
                </a:solidFill>
                <a:cs typeface="B Nazanin" panose="00000400000000000000" pitchFamily="2" charset="-78"/>
              </a:rPr>
              <a:t>است. </a:t>
            </a:r>
          </a:p>
          <a:p>
            <a:pPr marR="100" lvl="0" rtl="1"/>
            <a:r>
              <a:rPr lang="fa-IR" sz="3200" i="0" u="none" strike="noStrike" kern="100" baseline="0" dirty="0">
                <a:solidFill>
                  <a:srgbClr val="000000"/>
                </a:solidFill>
                <a:cs typeface="B Nazanin" panose="00000400000000000000" pitchFamily="2" charset="-78"/>
              </a:rPr>
              <a:t>در </a:t>
            </a:r>
            <a:r>
              <a:rPr lang="fa-IR" sz="3200" i="0" u="none" strike="noStrike" kern="100" baseline="0" dirty="0" err="1">
                <a:solidFill>
                  <a:srgbClr val="000000"/>
                </a:solidFill>
                <a:cs typeface="B Nazanin" panose="00000400000000000000" pitchFamily="2" charset="-78"/>
              </a:rPr>
              <a:t>تعريف</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جعاله</a:t>
            </a:r>
            <a:r>
              <a:rPr lang="fa-IR" sz="3200" i="0" u="none" strike="noStrike" kern="100" baseline="0" dirty="0">
                <a:solidFill>
                  <a:srgbClr val="000000"/>
                </a:solidFill>
                <a:cs typeface="B Nazanin" panose="00000400000000000000" pitchFamily="2" charset="-78"/>
              </a:rPr>
              <a:t> آمده است: التزام </a:t>
            </a:r>
            <a:r>
              <a:rPr lang="fa-IR" sz="3200" i="0" u="none" strike="noStrike" kern="100" baseline="0" dirty="0" err="1">
                <a:solidFill>
                  <a:srgbClr val="000000"/>
                </a:solidFill>
                <a:cs typeface="B Nazanin" panose="00000400000000000000" pitchFamily="2" charset="-78"/>
              </a:rPr>
              <a:t>شخصي</a:t>
            </a:r>
            <a:r>
              <a:rPr lang="fa-IR" sz="3200" i="0" u="none" strike="noStrike" kern="100" baseline="0" dirty="0">
                <a:solidFill>
                  <a:srgbClr val="000000"/>
                </a:solidFill>
                <a:cs typeface="B Nazanin" panose="00000400000000000000" pitchFamily="2" charset="-78"/>
              </a:rPr>
              <a:t> است (به صورت </a:t>
            </a:r>
            <a:r>
              <a:rPr lang="fa-IR" sz="3200" i="0" u="none" strike="noStrike" kern="100" baseline="0" dirty="0" err="1">
                <a:solidFill>
                  <a:srgbClr val="000000"/>
                </a:solidFill>
                <a:cs typeface="B Nazanin" panose="00000400000000000000" pitchFamily="2" charset="-78"/>
              </a:rPr>
              <a:t>ايقاع</a:t>
            </a:r>
            <a:r>
              <a:rPr lang="fa-IR" sz="3200" i="0" u="none" strike="noStrike" kern="100" baseline="0" dirty="0">
                <a:solidFill>
                  <a:srgbClr val="000000"/>
                </a:solidFill>
                <a:cs typeface="B Nazanin" panose="00000400000000000000" pitchFamily="2" charset="-78"/>
              </a:rPr>
              <a:t>) به پرداخت اجرت معلوم در مقابل </a:t>
            </a:r>
            <a:r>
              <a:rPr lang="fa-IR" sz="3200" i="0" u="none" strike="noStrike" kern="100" baseline="0" dirty="0" err="1">
                <a:solidFill>
                  <a:srgbClr val="000000"/>
                </a:solidFill>
                <a:cs typeface="B Nazanin" panose="00000400000000000000" pitchFamily="2" charset="-78"/>
              </a:rPr>
              <a:t>عملي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معين</a:t>
            </a:r>
            <a:r>
              <a:rPr lang="fa-IR" sz="3200" i="0" u="none" strike="noStrike" kern="100" baseline="0" dirty="0">
                <a:solidFill>
                  <a:srgbClr val="000000"/>
                </a:solidFill>
                <a:cs typeface="B Nazanin" panose="00000400000000000000" pitchFamily="2" charset="-78"/>
              </a:rPr>
              <a:t> بودن طرف شرط صحت </a:t>
            </a:r>
            <a:r>
              <a:rPr lang="fa-IR" sz="3200" i="0" u="none" strike="noStrike" kern="100" baseline="0" dirty="0" err="1">
                <a:solidFill>
                  <a:srgbClr val="000000"/>
                </a:solidFill>
                <a:cs typeface="B Nazanin" panose="00000400000000000000" pitchFamily="2" charset="-78"/>
              </a:rPr>
              <a:t>جعاله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نيست</a:t>
            </a:r>
            <a:r>
              <a:rPr lang="fa-IR" sz="3200" i="0" u="none" strike="noStrike" kern="100" baseline="0" dirty="0">
                <a:solidFill>
                  <a:srgbClr val="000000"/>
                </a:solidFill>
                <a:cs typeface="B Nazanin" panose="00000400000000000000" pitchFamily="2" charset="-78"/>
              </a:rPr>
              <a:t>. </a:t>
            </a:r>
          </a:p>
        </p:txBody>
      </p:sp>
      <p:sp>
        <p:nvSpPr>
          <p:cNvPr id="4" name="Footer Placeholder 3">
            <a:extLst>
              <a:ext uri="{FF2B5EF4-FFF2-40B4-BE49-F238E27FC236}">
                <a16:creationId xmlns:a16="http://schemas.microsoft.com/office/drawing/2014/main" id="{76C505A5-DB06-9D8B-8819-4F2BFE06D27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658653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23611"/>
          </a:xfrm>
        </p:spPr>
        <p:txBody>
          <a:bodyPr/>
          <a:lstStyle/>
          <a:p>
            <a:r>
              <a:rPr lang="fa-IR" b="0" i="0" u="none" strike="noStrike" kern="1400" baseline="0" dirty="0">
                <a:solidFill>
                  <a:srgbClr val="7030A0"/>
                </a:solidFill>
                <a:cs typeface="B Titr"/>
              </a:rPr>
              <a:t>آمار پیوند اعضا  در ایران و جهان  </a:t>
            </a:r>
          </a:p>
        </p:txBody>
      </p:sp>
      <p:sp>
        <p:nvSpPr>
          <p:cNvPr id="4" name="Footer Placeholder 3">
            <a:extLst>
              <a:ext uri="{FF2B5EF4-FFF2-40B4-BE49-F238E27FC236}">
                <a16:creationId xmlns:a16="http://schemas.microsoft.com/office/drawing/2014/main" id="{2CDDEA7E-F2D9-58DD-7294-C13C6FF0055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598181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EEDCB-626F-1CA8-95FF-626D5D6C3FDF}"/>
              </a:ext>
            </a:extLst>
          </p:cNvPr>
          <p:cNvSpPr>
            <a:spLocks noGrp="1"/>
          </p:cNvSpPr>
          <p:nvPr>
            <p:ph type="title"/>
          </p:nvPr>
        </p:nvSpPr>
        <p:spPr/>
        <p:txBody>
          <a:bodyPr/>
          <a:lstStyle/>
          <a:p>
            <a:endParaRPr lang="fa-IR"/>
          </a:p>
        </p:txBody>
      </p:sp>
      <p:sp>
        <p:nvSpPr>
          <p:cNvPr id="3" name="Text Placeholder 2">
            <a:extLst>
              <a:ext uri="{FF2B5EF4-FFF2-40B4-BE49-F238E27FC236}">
                <a16:creationId xmlns:a16="http://schemas.microsoft.com/office/drawing/2014/main" id="{4B380CED-326D-CFB1-CFAC-A18778EB432E}"/>
              </a:ext>
            </a:extLst>
          </p:cNvPr>
          <p:cNvSpPr>
            <a:spLocks noGrp="1"/>
          </p:cNvSpPr>
          <p:nvPr>
            <p:ph type="body" idx="1"/>
          </p:nvPr>
        </p:nvSpPr>
        <p:spPr/>
        <p:txBody>
          <a:bodyPr/>
          <a:lstStyle/>
          <a:p>
            <a:r>
              <a:rPr lang="fa-IR" sz="2800" dirty="0"/>
              <a:t>ایست قلبی</a:t>
            </a:r>
          </a:p>
          <a:p>
            <a:pPr lvl="1"/>
            <a:r>
              <a:rPr lang="fa-IR" sz="2800" dirty="0"/>
              <a:t>ایست گردش خون</a:t>
            </a:r>
          </a:p>
          <a:p>
            <a:r>
              <a:rPr lang="fa-IR" sz="2800" dirty="0"/>
              <a:t>ایست ریوی                                                       ایست عملکرد مغز</a:t>
            </a:r>
          </a:p>
          <a:p>
            <a:pPr lvl="1"/>
            <a:r>
              <a:rPr lang="fa-IR" sz="2800" dirty="0"/>
              <a:t>ایست عملکرد ریه</a:t>
            </a:r>
          </a:p>
          <a:p>
            <a:endParaRPr lang="fa-IR" dirty="0"/>
          </a:p>
        </p:txBody>
      </p:sp>
      <p:sp>
        <p:nvSpPr>
          <p:cNvPr id="5" name="Arrow: Left 4">
            <a:extLst>
              <a:ext uri="{FF2B5EF4-FFF2-40B4-BE49-F238E27FC236}">
                <a16:creationId xmlns:a16="http://schemas.microsoft.com/office/drawing/2014/main" id="{0026E58D-B388-F25B-C6EF-4641F344DC27}"/>
              </a:ext>
            </a:extLst>
          </p:cNvPr>
          <p:cNvSpPr/>
          <p:nvPr/>
        </p:nvSpPr>
        <p:spPr>
          <a:xfrm>
            <a:off x="5148072" y="2304288"/>
            <a:ext cx="3182112" cy="1408176"/>
          </a:xfrm>
          <a:prstGeom prst="lef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 name="Footer Placeholder 3">
            <a:extLst>
              <a:ext uri="{FF2B5EF4-FFF2-40B4-BE49-F238E27FC236}">
                <a16:creationId xmlns:a16="http://schemas.microsoft.com/office/drawing/2014/main" id="{826AB4C5-EE4C-26B7-C3AB-E25B0A544CD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8166118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9E10-28A7-10D7-D5BF-C3963C3309A9}"/>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الف ـ ماهيت حقوقي اهداي عضو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F891BB66-4720-5F6A-20A6-69A5C86BAE6F}"/>
              </a:ext>
            </a:extLst>
          </p:cNvPr>
          <p:cNvSpPr>
            <a:spLocks noGrp="1"/>
          </p:cNvSpPr>
          <p:nvPr>
            <p:ph type="body" idx="1"/>
          </p:nvPr>
        </p:nvSpPr>
        <p:spPr/>
        <p:txBody>
          <a:bodyPr>
            <a:normAutofit/>
          </a:bodyPr>
          <a:lstStyle/>
          <a:p>
            <a:pPr marR="100" lvl="0" rtl="1"/>
            <a:r>
              <a:rPr lang="fa-IR" sz="3200" i="0" u="none" strike="noStrike" kern="100" baseline="0" dirty="0">
                <a:solidFill>
                  <a:srgbClr val="000000"/>
                </a:solidFill>
                <a:cs typeface="B Nazanin" panose="00000400000000000000" pitchFamily="2" charset="-78"/>
              </a:rPr>
              <a:t>چنانچه به موجب قانون </a:t>
            </a:r>
            <a:r>
              <a:rPr lang="fa-IR" sz="3200" i="0" u="none" strike="noStrike" kern="100" baseline="0" dirty="0" err="1">
                <a:solidFill>
                  <a:srgbClr val="000000"/>
                </a:solidFill>
                <a:cs typeface="B Nazanin" panose="00000400000000000000" pitchFamily="2" charset="-78"/>
              </a:rPr>
              <a:t>جديد</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يا</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تفسير</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قوانين</a:t>
            </a:r>
            <a:r>
              <a:rPr lang="fa-IR" sz="3200" i="0" u="none" strike="noStrike" kern="100" baseline="0" dirty="0">
                <a:solidFill>
                  <a:srgbClr val="000000"/>
                </a:solidFill>
                <a:cs typeface="B Nazanin" panose="00000400000000000000" pitchFamily="2" charset="-78"/>
              </a:rPr>
              <a:t> موجود </a:t>
            </a:r>
            <a:r>
              <a:rPr lang="fa-IR" sz="3200" i="0" u="none" strike="noStrike" kern="100" baseline="0" dirty="0">
                <a:solidFill>
                  <a:srgbClr val="FF0000"/>
                </a:solidFill>
                <a:cs typeface="B Compset" panose="00000400000000000000" pitchFamily="2" charset="-78"/>
              </a:rPr>
              <a:t>استفاده از </a:t>
            </a:r>
            <a:r>
              <a:rPr lang="fa-IR" sz="3200" i="0" u="none" strike="noStrike" kern="100" baseline="0" dirty="0" err="1">
                <a:solidFill>
                  <a:srgbClr val="FF0000"/>
                </a:solidFill>
                <a:cs typeface="B Compset" panose="00000400000000000000" pitchFamily="2" charset="-78"/>
              </a:rPr>
              <a:t>اعضاي</a:t>
            </a:r>
            <a:r>
              <a:rPr lang="fa-IR" sz="3200" i="0" u="none" strike="noStrike" kern="100" baseline="0" dirty="0">
                <a:solidFill>
                  <a:srgbClr val="FF0000"/>
                </a:solidFill>
                <a:cs typeface="B Compset" panose="00000400000000000000" pitchFamily="2" charset="-78"/>
              </a:rPr>
              <a:t> بدن </a:t>
            </a:r>
            <a:r>
              <a:rPr lang="fa-IR" sz="3200" i="0" u="none" strike="noStrike" kern="100" baseline="0" dirty="0" err="1">
                <a:solidFill>
                  <a:srgbClr val="FF0000"/>
                </a:solidFill>
                <a:cs typeface="B Compset" panose="00000400000000000000" pitchFamily="2" charset="-78"/>
              </a:rPr>
              <a:t>محكومين</a:t>
            </a:r>
            <a:r>
              <a:rPr lang="fa-IR" sz="3200" i="0" u="none" strike="noStrike" kern="100" baseline="0" dirty="0">
                <a:solidFill>
                  <a:srgbClr val="FF0000"/>
                </a:solidFill>
                <a:cs typeface="B Compset" panose="00000400000000000000" pitchFamily="2" charset="-78"/>
              </a:rPr>
              <a:t> به قصاص</a:t>
            </a:r>
            <a:r>
              <a:rPr lang="fa-IR" sz="3200" i="0" u="none" strike="noStrike" kern="100" baseline="0" dirty="0">
                <a:solidFill>
                  <a:srgbClr val="000000"/>
                </a:solidFill>
                <a:cs typeface="B Nazanin" panose="00000400000000000000" pitchFamily="2" charset="-78"/>
              </a:rPr>
              <a:t> را </a:t>
            </a:r>
            <a:r>
              <a:rPr lang="fa-IR" sz="3200" i="0" u="none" strike="noStrike" kern="100" baseline="0" dirty="0" err="1">
                <a:solidFill>
                  <a:srgbClr val="000000"/>
                </a:solidFill>
                <a:cs typeface="B Nazanin" panose="00000400000000000000" pitchFamily="2" charset="-78"/>
              </a:rPr>
              <a:t>جايز</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بدانيم</a:t>
            </a:r>
            <a:r>
              <a:rPr lang="fa-IR" sz="3200" i="0" u="none" strike="noStrike" kern="100" baseline="0" dirty="0">
                <a:solidFill>
                  <a:srgbClr val="000000"/>
                </a:solidFill>
                <a:cs typeface="B Nazanin" panose="00000400000000000000" pitchFamily="2" charset="-78"/>
              </a:rPr>
              <a:t>، موضوع  </a:t>
            </a:r>
            <a:r>
              <a:rPr lang="fa-IR" sz="3200" i="0" u="none" strike="noStrike" kern="100" baseline="0" dirty="0" err="1">
                <a:solidFill>
                  <a:srgbClr val="FF0000"/>
                </a:solidFill>
                <a:cs typeface="B Compset" panose="00000400000000000000" pitchFamily="2" charset="-78"/>
              </a:rPr>
              <a:t>ميتواند</a:t>
            </a:r>
            <a:r>
              <a:rPr lang="fa-IR" sz="3200" i="0" u="none" strike="noStrike" kern="100" baseline="0" dirty="0">
                <a:solidFill>
                  <a:srgbClr val="FF0000"/>
                </a:solidFill>
                <a:cs typeface="B Compset" panose="00000400000000000000" pitchFamily="2" charset="-78"/>
              </a:rPr>
              <a:t> نه از </a:t>
            </a:r>
            <a:r>
              <a:rPr lang="fa-IR" sz="3200" i="0" u="none" strike="noStrike" kern="100" baseline="0" dirty="0" err="1">
                <a:solidFill>
                  <a:srgbClr val="FF0000"/>
                </a:solidFill>
                <a:cs typeface="B Compset" panose="00000400000000000000" pitchFamily="2" charset="-78"/>
              </a:rPr>
              <a:t>مصاديق</a:t>
            </a:r>
            <a:r>
              <a:rPr lang="fa-IR" sz="3200" i="0" u="none" strike="noStrike" kern="100" baseline="0" dirty="0">
                <a:solidFill>
                  <a:srgbClr val="FF0000"/>
                </a:solidFill>
                <a:cs typeface="B Compset" panose="00000400000000000000" pitchFamily="2" charset="-78"/>
              </a:rPr>
              <a:t> عقد باشد و نه </a:t>
            </a:r>
            <a:r>
              <a:rPr lang="fa-IR" sz="3200" i="0" u="none" strike="noStrike" kern="100" baseline="0" dirty="0" err="1">
                <a:solidFill>
                  <a:srgbClr val="FF0000"/>
                </a:solidFill>
                <a:cs typeface="B Compset" panose="00000400000000000000" pitchFamily="2" charset="-78"/>
              </a:rPr>
              <a:t>ايقاع</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بلكه</a:t>
            </a:r>
            <a:r>
              <a:rPr lang="fa-IR" sz="3200" i="0" u="none" strike="noStrike" kern="100" baseline="0" dirty="0">
                <a:solidFill>
                  <a:srgbClr val="000000"/>
                </a:solidFill>
                <a:cs typeface="B Nazanin" panose="00000400000000000000" pitchFamily="2" charset="-78"/>
              </a:rPr>
              <a:t> از باب امر </a:t>
            </a:r>
            <a:r>
              <a:rPr lang="fa-IR" sz="3200" i="0" u="none" strike="noStrike" kern="100" baseline="0" dirty="0" err="1">
                <a:solidFill>
                  <a:srgbClr val="000000"/>
                </a:solidFill>
                <a:cs typeface="B Nazanin" panose="00000400000000000000" pitchFamily="2" charset="-78"/>
              </a:rPr>
              <a:t>حكومت</a:t>
            </a:r>
            <a:r>
              <a:rPr lang="fa-IR" sz="3200" i="0" u="none" strike="noStrike" kern="100" baseline="0" dirty="0">
                <a:solidFill>
                  <a:srgbClr val="000000"/>
                </a:solidFill>
                <a:cs typeface="B Nazanin" panose="00000400000000000000" pitchFamily="2" charset="-78"/>
              </a:rPr>
              <a:t> قابل </a:t>
            </a:r>
            <a:r>
              <a:rPr lang="fa-IR" sz="3200" i="0" u="none" strike="noStrike" kern="100" baseline="0" dirty="0" err="1">
                <a:solidFill>
                  <a:srgbClr val="000000"/>
                </a:solidFill>
                <a:cs typeface="B Nazanin" panose="00000400000000000000" pitchFamily="2" charset="-78"/>
              </a:rPr>
              <a:t>بررسي</a:t>
            </a:r>
            <a:r>
              <a:rPr lang="fa-IR" sz="3200" i="0" u="none" strike="noStrike" kern="100" baseline="0" dirty="0">
                <a:solidFill>
                  <a:srgbClr val="000000"/>
                </a:solidFill>
                <a:cs typeface="B Nazanin" panose="00000400000000000000" pitchFamily="2" charset="-78"/>
              </a:rPr>
              <a:t> است.  </a:t>
            </a:r>
          </a:p>
          <a:p>
            <a:pPr marR="100" lvl="0" rtl="1"/>
            <a:r>
              <a:rPr lang="fa-IR" sz="3200" i="0" u="none" strike="noStrike" kern="100" baseline="0" dirty="0">
                <a:solidFill>
                  <a:srgbClr val="000000"/>
                </a:solidFill>
                <a:cs typeface="B Nazanin" panose="00000400000000000000" pitchFamily="2" charset="-78"/>
              </a:rPr>
              <a:t>چنانچه </a:t>
            </a:r>
            <a:r>
              <a:rPr lang="fa-IR" sz="3200" i="0" u="none" strike="noStrike" kern="100" baseline="0" dirty="0" err="1">
                <a:solidFill>
                  <a:srgbClr val="000000"/>
                </a:solidFill>
                <a:cs typeface="B Nazanin" panose="00000400000000000000" pitchFamily="2" charset="-78"/>
              </a:rPr>
              <a:t>اهداءكننده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محكوم</a:t>
            </a:r>
            <a:r>
              <a:rPr lang="fa-IR" sz="3200" i="0" u="none" strike="noStrike" kern="100" baseline="0" dirty="0">
                <a:solidFill>
                  <a:srgbClr val="000000"/>
                </a:solidFill>
                <a:cs typeface="B Nazanin" panose="00000400000000000000" pitchFamily="2" charset="-78"/>
              </a:rPr>
              <a:t> به </a:t>
            </a:r>
            <a:r>
              <a:rPr lang="fa-IR" sz="3200" i="0" u="none" strike="noStrike" kern="100" baseline="0" dirty="0">
                <a:solidFill>
                  <a:srgbClr val="FF0000"/>
                </a:solidFill>
                <a:cs typeface="B Compset" panose="00000400000000000000" pitchFamily="2" charset="-78"/>
              </a:rPr>
              <a:t>قصاص نفس</a:t>
            </a:r>
            <a:r>
              <a:rPr lang="fa-IR" sz="3200" i="0" u="none" strike="noStrike" kern="100" baseline="0" dirty="0">
                <a:solidFill>
                  <a:srgbClr val="000000"/>
                </a:solidFill>
                <a:cs typeface="B Nazanin" panose="00000400000000000000" pitchFamily="2" charset="-78"/>
              </a:rPr>
              <a:t> باشد، با </a:t>
            </a:r>
            <a:r>
              <a:rPr lang="fa-IR" sz="3200" i="0" u="none" strike="noStrike" kern="100" baseline="0" dirty="0" err="1">
                <a:solidFill>
                  <a:srgbClr val="000000"/>
                </a:solidFill>
                <a:cs typeface="B Nazanin" panose="00000400000000000000" pitchFamily="2" charset="-78"/>
              </a:rPr>
              <a:t>عنايت</a:t>
            </a:r>
            <a:r>
              <a:rPr lang="fa-IR" sz="3200" i="0" u="none" strike="noStrike" kern="100" baseline="0" dirty="0">
                <a:solidFill>
                  <a:srgbClr val="000000"/>
                </a:solidFill>
                <a:cs typeface="B Nazanin" panose="00000400000000000000" pitchFamily="2" charset="-78"/>
              </a:rPr>
              <a:t> به </a:t>
            </a:r>
            <a:r>
              <a:rPr lang="fa-IR" sz="3200" i="0" u="none" strike="noStrike" kern="100" baseline="0" dirty="0" err="1">
                <a:solidFill>
                  <a:srgbClr val="000000"/>
                </a:solidFill>
                <a:cs typeface="B Nazanin" panose="00000400000000000000" pitchFamily="2" charset="-78"/>
              </a:rPr>
              <a:t>اينكه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نوعاً</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FF0000"/>
                </a:solidFill>
                <a:cs typeface="B Compset" panose="00000400000000000000" pitchFamily="2" charset="-78"/>
              </a:rPr>
              <a:t>نمي</a:t>
            </a:r>
            <a:r>
              <a:rPr lang="fa-IR" sz="3200" i="0" u="none" strike="noStrike" kern="100" baseline="0" dirty="0">
                <a:solidFill>
                  <a:srgbClr val="FF0000"/>
                </a:solidFill>
                <a:cs typeface="B Compset" panose="00000400000000000000" pitchFamily="2" charset="-78"/>
              </a:rPr>
              <a:t> توان او را </a:t>
            </a:r>
            <a:r>
              <a:rPr lang="fa-IR" sz="3200" i="0" u="none" strike="noStrike" kern="100" baseline="0" dirty="0" err="1">
                <a:solidFill>
                  <a:srgbClr val="FF0000"/>
                </a:solidFill>
                <a:cs typeface="B Compset" panose="00000400000000000000" pitchFamily="2" charset="-78"/>
              </a:rPr>
              <a:t>حاكم</a:t>
            </a:r>
            <a:r>
              <a:rPr lang="fa-IR" sz="3200" i="0" u="none" strike="noStrike" kern="100" baseline="0" dirty="0">
                <a:solidFill>
                  <a:srgbClr val="FF0000"/>
                </a:solidFill>
                <a:cs typeface="B Compset" panose="00000400000000000000" pitchFamily="2" charset="-78"/>
              </a:rPr>
              <a:t> جان و </a:t>
            </a:r>
            <a:r>
              <a:rPr lang="fa-IR" sz="3200" i="0" u="none" strike="noStrike" kern="100" baseline="0" dirty="0" err="1">
                <a:solidFill>
                  <a:srgbClr val="FF0000"/>
                </a:solidFill>
                <a:cs typeface="B Compset" panose="00000400000000000000" pitchFamily="2" charset="-78"/>
              </a:rPr>
              <a:t>تبعاً</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مالك</a:t>
            </a:r>
            <a:r>
              <a:rPr lang="fa-IR" sz="3200" i="0" u="none" strike="noStrike" kern="100" baseline="0" dirty="0">
                <a:solidFill>
                  <a:srgbClr val="FF0000"/>
                </a:solidFill>
                <a:cs typeface="B Compset" panose="00000400000000000000" pitchFamily="2" charset="-78"/>
              </a:rPr>
              <a:t> اعضا بدن خود دانست</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اينكه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ماهيت</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حقوقي</a:t>
            </a:r>
            <a:r>
              <a:rPr lang="fa-IR" sz="3200" i="0" u="none" strike="noStrike" kern="100" baseline="0" dirty="0">
                <a:solidFill>
                  <a:srgbClr val="000000"/>
                </a:solidFill>
                <a:cs typeface="B Nazanin" panose="00000400000000000000" pitchFamily="2" charset="-78"/>
              </a:rPr>
              <a:t> عمل </a:t>
            </a:r>
            <a:r>
              <a:rPr lang="fa-IR" sz="3200" i="0" u="none" strike="noStrike" kern="100" baseline="0" dirty="0" err="1">
                <a:solidFill>
                  <a:srgbClr val="000000"/>
                </a:solidFill>
                <a:cs typeface="B Nazanin" panose="00000400000000000000" pitchFamily="2" charset="-78"/>
              </a:rPr>
              <a:t>وي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چيست</a:t>
            </a:r>
            <a:r>
              <a:rPr lang="fa-IR" sz="3200" i="0" u="none" strike="noStrike" kern="100" baseline="0" dirty="0">
                <a:solidFill>
                  <a:srgbClr val="000000"/>
                </a:solidFill>
                <a:cs typeface="B Nazanin" panose="00000400000000000000" pitchFamily="2" charset="-78"/>
              </a:rPr>
              <a:t> و </a:t>
            </a:r>
            <a:r>
              <a:rPr lang="fa-IR" sz="3200" i="0" u="none" strike="noStrike" kern="100" baseline="0" dirty="0" err="1">
                <a:solidFill>
                  <a:srgbClr val="000000"/>
                </a:solidFill>
                <a:cs typeface="B Nazanin" panose="00000400000000000000" pitchFamily="2" charset="-78"/>
              </a:rPr>
              <a:t>آيا</a:t>
            </a:r>
            <a:r>
              <a:rPr lang="fa-IR" sz="3200" i="0" u="none" strike="noStrike" kern="100" baseline="0" dirty="0">
                <a:solidFill>
                  <a:srgbClr val="000000"/>
                </a:solidFill>
                <a:cs typeface="B Nazanin" panose="00000400000000000000" pitchFamily="2" charset="-78"/>
              </a:rPr>
              <a:t> مجاز به اهداء </a:t>
            </a:r>
            <a:r>
              <a:rPr lang="fa-IR" sz="3200" i="0" u="none" strike="noStrike" kern="100" baseline="0" dirty="0" err="1">
                <a:solidFill>
                  <a:srgbClr val="000000"/>
                </a:solidFill>
                <a:cs typeface="B Nazanin" panose="00000400000000000000" pitchFamily="2" charset="-78"/>
              </a:rPr>
              <a:t>عضوش</a:t>
            </a:r>
            <a:r>
              <a:rPr lang="fa-IR" sz="3200" i="0" u="none" strike="noStrike" kern="100" baseline="0" dirty="0">
                <a:solidFill>
                  <a:srgbClr val="000000"/>
                </a:solidFill>
                <a:cs typeface="B Nazanin" panose="00000400000000000000" pitchFamily="2" charset="-78"/>
              </a:rPr>
              <a:t> هست </a:t>
            </a:r>
            <a:r>
              <a:rPr lang="fa-IR" sz="3200" i="0" u="none" strike="noStrike" kern="100" baseline="0" dirty="0" err="1">
                <a:solidFill>
                  <a:srgbClr val="000000"/>
                </a:solidFill>
                <a:cs typeface="B Nazanin" panose="00000400000000000000" pitchFamily="2" charset="-78"/>
              </a:rPr>
              <a:t>يا</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خير</a:t>
            </a:r>
            <a:r>
              <a:rPr lang="fa-IR" sz="3200" i="0" u="none" strike="noStrike" kern="100" baseline="0" dirty="0">
                <a:solidFill>
                  <a:srgbClr val="000000"/>
                </a:solidFill>
                <a:cs typeface="B Nazanin" panose="00000400000000000000" pitchFamily="2" charset="-78"/>
              </a:rPr>
              <a:t>، در مباحث </a:t>
            </a:r>
            <a:r>
              <a:rPr lang="fa-IR" sz="3200" i="0" u="none" strike="noStrike" kern="100" baseline="0" dirty="0" err="1">
                <a:solidFill>
                  <a:srgbClr val="000000"/>
                </a:solidFill>
                <a:cs typeface="B Nazanin" panose="00000400000000000000" pitchFamily="2" charset="-78"/>
              </a:rPr>
              <a:t>آتي</a:t>
            </a:r>
            <a:r>
              <a:rPr lang="fa-IR" sz="3200" i="0" u="none" strike="noStrike" kern="100" baseline="0" dirty="0">
                <a:solidFill>
                  <a:srgbClr val="000000"/>
                </a:solidFill>
                <a:cs typeface="B Nazanin" panose="00000400000000000000" pitchFamily="2" charset="-78"/>
              </a:rPr>
              <a:t> به </a:t>
            </a:r>
            <a:r>
              <a:rPr lang="fa-IR" sz="3200" i="0" u="none" strike="noStrike" kern="100" baseline="0" dirty="0" err="1">
                <a:solidFill>
                  <a:srgbClr val="000000"/>
                </a:solidFill>
                <a:cs typeface="B Nazanin" panose="00000400000000000000" pitchFamily="2" charset="-78"/>
              </a:rPr>
              <a:t>تفصيل</a:t>
            </a:r>
            <a:r>
              <a:rPr lang="fa-IR" sz="3200" i="0" u="none" strike="noStrike" kern="100" baseline="0" dirty="0">
                <a:solidFill>
                  <a:srgbClr val="000000"/>
                </a:solidFill>
                <a:cs typeface="B Nazanin" panose="00000400000000000000" pitchFamily="2" charset="-78"/>
              </a:rPr>
              <a:t> سخن </a:t>
            </a:r>
            <a:r>
              <a:rPr lang="fa-IR" sz="3200" i="0" u="none" strike="noStrike" kern="100" baseline="0" dirty="0" err="1">
                <a:solidFill>
                  <a:srgbClr val="000000"/>
                </a:solidFill>
                <a:cs typeface="B Nazanin" panose="00000400000000000000" pitchFamily="2" charset="-78"/>
              </a:rPr>
              <a:t>خواهيم</a:t>
            </a:r>
            <a:r>
              <a:rPr lang="fa-IR" sz="3200" i="0" u="none" strike="noStrike" kern="100" baseline="0" dirty="0">
                <a:solidFill>
                  <a:srgbClr val="000000"/>
                </a:solidFill>
                <a:cs typeface="B Nazanin" panose="00000400000000000000" pitchFamily="2" charset="-78"/>
              </a:rPr>
              <a:t> گفت.</a:t>
            </a:r>
            <a:r>
              <a:rPr lang="fa-IR" sz="3200" i="0" u="none" strike="noStrike" kern="100" baseline="0" dirty="0">
                <a:solidFill>
                  <a:srgbClr val="000000"/>
                </a:solidFill>
                <a:latin typeface="Times New Roman" panose="02020603050405020304" pitchFamily="18" charset="0"/>
                <a:cs typeface="B Nazanin" panose="00000400000000000000" pitchFamily="2" charset="-78"/>
              </a:rPr>
              <a:t> </a:t>
            </a:r>
            <a:endParaRPr lang="en-US" sz="3200" i="0" u="none" strike="noStrike" kern="100" baseline="0" dirty="0">
              <a:solidFill>
                <a:srgbClr val="000000"/>
              </a:solidFill>
              <a:latin typeface="Times New Roman" panose="02020603050405020304" pitchFamily="18" charset="0"/>
              <a:cs typeface="B Nazanin" panose="00000400000000000000" pitchFamily="2" charset="-78"/>
            </a:endParaRPr>
          </a:p>
        </p:txBody>
      </p:sp>
      <p:sp>
        <p:nvSpPr>
          <p:cNvPr id="4" name="Footer Placeholder 3">
            <a:extLst>
              <a:ext uri="{FF2B5EF4-FFF2-40B4-BE49-F238E27FC236}">
                <a16:creationId xmlns:a16="http://schemas.microsoft.com/office/drawing/2014/main" id="{51F1DEF8-8A8D-80AD-F2D7-CE8D48F7FB3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03240959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C81F-B96B-74BA-FC38-CA3B072F688A}"/>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ب ـ شرايط پيوند عضو</a:t>
            </a:r>
            <a:r>
              <a:rPr lang="fa-IR" b="1" i="0" u="none" strike="noStrike" kern="1400" baseline="0">
                <a:solidFill>
                  <a:srgbClr val="7030A0"/>
                </a:solidFill>
                <a:latin typeface="Times New Roman" panose="02020603050405020304" pitchFamily="18" charset="0"/>
                <a:cs typeface="B Titr" panose="00000700000000000000" pitchFamily="2" charset="-78"/>
              </a:rPr>
              <a:t> </a:t>
            </a:r>
            <a:endParaRPr lang="en-US" b="1" i="0" u="none" strike="noStrike" kern="1400" baseline="0">
              <a:solidFill>
                <a:srgbClr val="7030A0"/>
              </a:solidFill>
              <a:latin typeface="Times New Roman" panose="02020603050405020304" pitchFamily="18" charset="0"/>
              <a:cs typeface="B Titr" panose="00000700000000000000" pitchFamily="2" charset="-78"/>
            </a:endParaRPr>
          </a:p>
        </p:txBody>
      </p:sp>
      <p:sp>
        <p:nvSpPr>
          <p:cNvPr id="3" name="Text Placeholder 2">
            <a:extLst>
              <a:ext uri="{FF2B5EF4-FFF2-40B4-BE49-F238E27FC236}">
                <a16:creationId xmlns:a16="http://schemas.microsoft.com/office/drawing/2014/main" id="{90438FB6-44D1-386C-1CA5-E53DD04CEFA2}"/>
              </a:ext>
            </a:extLst>
          </p:cNvPr>
          <p:cNvSpPr>
            <a:spLocks noGrp="1"/>
          </p:cNvSpPr>
          <p:nvPr>
            <p:ph type="body" idx="1"/>
          </p:nvPr>
        </p:nvSpPr>
        <p:spPr/>
        <p:txBody>
          <a:bodyPr/>
          <a:lstStyle/>
          <a:p>
            <a:endParaRPr lang="fa-IR"/>
          </a:p>
        </p:txBody>
      </p:sp>
      <p:sp>
        <p:nvSpPr>
          <p:cNvPr id="4" name="Footer Placeholder 3">
            <a:extLst>
              <a:ext uri="{FF2B5EF4-FFF2-40B4-BE49-F238E27FC236}">
                <a16:creationId xmlns:a16="http://schemas.microsoft.com/office/drawing/2014/main" id="{DE0E7EA1-6056-D696-4811-B3D8EC65F2C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7077940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F029E-E593-38BC-D64F-57E6061A35C5}"/>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 مرگ مغزي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31C72878-7AF8-47CE-1E6E-715085FBEA1B}"/>
              </a:ext>
            </a:extLst>
          </p:cNvPr>
          <p:cNvSpPr>
            <a:spLocks noGrp="1"/>
          </p:cNvSpPr>
          <p:nvPr>
            <p:ph type="body" idx="1"/>
          </p:nvPr>
        </p:nvSpPr>
        <p:spPr/>
        <p:txBody>
          <a:bodyPr>
            <a:normAutofit/>
          </a:bodyPr>
          <a:lstStyle/>
          <a:p>
            <a:pPr marR="100" lvl="0" rtl="1"/>
            <a:r>
              <a:rPr lang="fa-IR" sz="2800" i="0" u="none" strike="noStrike" kern="100" baseline="0" dirty="0">
                <a:solidFill>
                  <a:srgbClr val="000000"/>
                </a:solidFill>
                <a:cs typeface="B Nazanin" panose="00000400000000000000" pitchFamily="2" charset="-78"/>
              </a:rPr>
              <a:t>در </a:t>
            </a:r>
            <a:r>
              <a:rPr lang="fa-IR" sz="2800" i="0" u="none" strike="noStrike" kern="100" baseline="0" dirty="0" err="1">
                <a:solidFill>
                  <a:srgbClr val="000000"/>
                </a:solidFill>
                <a:cs typeface="B Nazanin" panose="00000400000000000000" pitchFamily="2" charset="-78"/>
              </a:rPr>
              <a:t>صورتي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بيماري</a:t>
            </a:r>
            <a:r>
              <a:rPr lang="fa-IR" sz="2800" i="0" u="none" strike="noStrike" kern="100" baseline="0" dirty="0">
                <a:solidFill>
                  <a:srgbClr val="000000"/>
                </a:solidFill>
                <a:cs typeface="B Nazanin" panose="00000400000000000000" pitchFamily="2" charset="-78"/>
              </a:rPr>
              <a:t> دچار </a:t>
            </a:r>
            <a:r>
              <a:rPr lang="fa-IR" sz="2800" i="0" u="none" strike="noStrike" kern="100" baseline="0" dirty="0" err="1">
                <a:solidFill>
                  <a:srgbClr val="FF0000"/>
                </a:solidFill>
                <a:cs typeface="B Compset" panose="00000400000000000000" pitchFamily="2" charset="-78"/>
              </a:rPr>
              <a:t>آسيب</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غير</a:t>
            </a:r>
            <a:r>
              <a:rPr lang="fa-IR" sz="2800" i="0" u="none" strike="noStrike" kern="100" baseline="0" dirty="0">
                <a:solidFill>
                  <a:srgbClr val="FF0000"/>
                </a:solidFill>
                <a:cs typeface="B Compset" panose="00000400000000000000" pitchFamily="2" charset="-78"/>
              </a:rPr>
              <a:t> قابل برگشت به مغز و هم زمان ساقه مغز شود</a:t>
            </a:r>
            <a:r>
              <a:rPr lang="fa-IR" sz="2800" i="0" u="none" strike="noStrike" kern="100" baseline="0" dirty="0">
                <a:solidFill>
                  <a:srgbClr val="000000"/>
                </a:solidFill>
                <a:cs typeface="B Nazanin" panose="00000400000000000000" pitchFamily="2" charset="-78"/>
              </a:rPr>
              <a:t> در</a:t>
            </a:r>
            <a:r>
              <a:rPr lang="fa-IR" sz="2800" i="0" u="none" strike="noStrike" kern="100" baseline="0" dirty="0">
                <a:solidFill>
                  <a:srgbClr val="000000"/>
                </a:solidFill>
                <a:latin typeface="Tahoma" panose="020B0604030504040204" pitchFamily="34" charset="0"/>
                <a:cs typeface="B Nazanin" panose="00000400000000000000" pitchFamily="2" charset="-78"/>
              </a:rPr>
              <a:t> اصطلاح </a:t>
            </a:r>
            <a:r>
              <a:rPr lang="fa-IR" sz="2800" i="0" u="none" strike="noStrike" kern="100" baseline="0" dirty="0" err="1">
                <a:solidFill>
                  <a:srgbClr val="000000"/>
                </a:solidFill>
                <a:latin typeface="Tahoma" panose="020B0604030504040204" pitchFamily="34" charset="0"/>
                <a:cs typeface="B Nazanin" panose="00000400000000000000" pitchFamily="2" charset="-78"/>
              </a:rPr>
              <a:t>پزشكي</a:t>
            </a:r>
            <a:r>
              <a:rPr lang="fa-IR" sz="2800" i="0" u="none" strike="noStrike" kern="100" baseline="0" dirty="0">
                <a:solidFill>
                  <a:srgbClr val="000000"/>
                </a:solidFill>
                <a:latin typeface="Tahoma" panose="020B0604030504040204" pitchFamily="34" charset="0"/>
                <a:cs typeface="B Nazanin" panose="00000400000000000000" pitchFamily="2" charset="-78"/>
              </a:rPr>
              <a:t> گفته </a:t>
            </a:r>
            <a:r>
              <a:rPr lang="fa-IR" sz="2800" i="0" u="none" strike="noStrike" kern="100" baseline="0" dirty="0" err="1">
                <a:solidFill>
                  <a:srgbClr val="000000"/>
                </a:solidFill>
                <a:latin typeface="Tahoma" panose="020B0604030504040204" pitchFamily="34" charset="0"/>
                <a:cs typeface="B Nazanin" panose="00000400000000000000" pitchFamily="2" charset="-78"/>
              </a:rPr>
              <a:t>مي</a:t>
            </a:r>
            <a:r>
              <a:rPr lang="fa-IR" sz="2800" i="0" u="none" strike="noStrike" kern="100" baseline="0" dirty="0">
                <a:solidFill>
                  <a:srgbClr val="000000"/>
                </a:solidFill>
                <a:latin typeface="Tahoma" panose="020B0604030504040204" pitchFamily="34" charset="0"/>
                <a:cs typeface="B Nazanin" panose="00000400000000000000" pitchFamily="2" charset="-78"/>
              </a:rPr>
              <a:t> شود </a:t>
            </a:r>
            <a:r>
              <a:rPr lang="fa-IR" sz="2800" i="0" u="none" strike="noStrike" kern="100" baseline="0" dirty="0" err="1">
                <a:solidFill>
                  <a:srgbClr val="000000"/>
                </a:solidFill>
                <a:latin typeface="Tahoma" panose="020B0604030504040204" pitchFamily="34" charset="0"/>
                <a:cs typeface="B Nazanin" panose="00000400000000000000" pitchFamily="2" charset="-78"/>
              </a:rPr>
              <a:t>كه</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000000"/>
                </a:solidFill>
                <a:latin typeface="Tahoma" panose="020B0604030504040204" pitchFamily="34" charset="0"/>
                <a:cs typeface="B Nazanin" panose="00000400000000000000" pitchFamily="2" charset="-78"/>
              </a:rPr>
              <a:t>بيمار</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a:solidFill>
                  <a:srgbClr val="FF0000"/>
                </a:solidFill>
                <a:latin typeface="Tahoma" panose="020B0604030504040204" pitchFamily="34" charset="0"/>
                <a:cs typeface="B Compset" panose="00000400000000000000" pitchFamily="2" charset="-78"/>
              </a:rPr>
              <a:t>دچار مرگ </a:t>
            </a:r>
            <a:r>
              <a:rPr lang="fa-IR" sz="2800" i="0" u="none" strike="noStrike" kern="100" baseline="0" dirty="0" err="1">
                <a:solidFill>
                  <a:srgbClr val="FF0000"/>
                </a:solidFill>
                <a:latin typeface="Tahoma" panose="020B0604030504040204" pitchFamily="34" charset="0"/>
                <a:cs typeface="B Compset" panose="00000400000000000000" pitchFamily="2" charset="-78"/>
              </a:rPr>
              <a:t>مغزي</a:t>
            </a:r>
            <a:r>
              <a:rPr lang="fa-IR" sz="2800" i="0" u="none" strike="noStrike" kern="100" baseline="0" dirty="0">
                <a:solidFill>
                  <a:srgbClr val="FF0000"/>
                </a:solidFill>
                <a:latin typeface="Tahoma" panose="020B0604030504040204" pitchFamily="34" charset="0"/>
                <a:cs typeface="B Compset" panose="00000400000000000000" pitchFamily="2" charset="-78"/>
              </a:rPr>
              <a:t> </a:t>
            </a:r>
            <a:r>
              <a:rPr lang="fa-IR" sz="2800" i="0" u="none" strike="noStrike" kern="100" baseline="0" dirty="0">
                <a:solidFill>
                  <a:srgbClr val="000000"/>
                </a:solidFill>
                <a:latin typeface="Tahoma" panose="020B0604030504040204" pitchFamily="34" charset="0"/>
                <a:cs typeface="B Nazanin" panose="00000400000000000000" pitchFamily="2" charset="-78"/>
              </a:rPr>
              <a:t>شده است.</a:t>
            </a:r>
          </a:p>
          <a:p>
            <a:pPr marR="100" lvl="0" rtl="1"/>
            <a:endParaRPr lang="en-US" sz="2800" i="0" u="none" strike="noStrike" kern="100" baseline="0" dirty="0">
              <a:solidFill>
                <a:srgbClr val="000000"/>
              </a:solidFill>
              <a:cs typeface="B Nazanin" panose="00000400000000000000" pitchFamily="2" charset="-78"/>
            </a:endParaRPr>
          </a:p>
          <a:p>
            <a:pPr marR="0" lvl="0" rtl="1"/>
            <a:r>
              <a:rPr lang="fa-IR" sz="2800" i="0" u="none" strike="noStrike" kern="100" baseline="0" dirty="0">
                <a:solidFill>
                  <a:srgbClr val="000000"/>
                </a:solidFill>
                <a:cs typeface="B Nazanin" panose="00000400000000000000" pitchFamily="2" charset="-78"/>
              </a:rPr>
              <a:t>در بحث </a:t>
            </a:r>
            <a:r>
              <a:rPr lang="fa-IR" sz="2800" i="0" u="none" strike="noStrike" kern="100" baseline="0" dirty="0" err="1">
                <a:solidFill>
                  <a:srgbClr val="000000"/>
                </a:solidFill>
                <a:cs typeface="B Nazanin" panose="00000400000000000000" pitchFamily="2" charset="-78"/>
              </a:rPr>
              <a:t>حيات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FF0000"/>
                </a:solidFill>
                <a:cs typeface="B Compset" panose="00000400000000000000" pitchFamily="2" charset="-78"/>
              </a:rPr>
              <a:t>عملكرد</a:t>
            </a:r>
            <a:r>
              <a:rPr lang="fa-IR" sz="2800" i="0" u="none" strike="noStrike" kern="100" baseline="0" dirty="0">
                <a:solidFill>
                  <a:srgbClr val="FF0000"/>
                </a:solidFill>
                <a:cs typeface="B Compset" panose="00000400000000000000" pitchFamily="2" charset="-78"/>
              </a:rPr>
              <a:t> منحصر به فرد مغز</a:t>
            </a:r>
            <a:r>
              <a:rPr lang="fa-IR" sz="2800" i="0" u="none" strike="noStrike" kern="100" baseline="0" dirty="0">
                <a:solidFill>
                  <a:srgbClr val="000000"/>
                </a:solidFill>
                <a:cs typeface="B Nazanin" panose="00000400000000000000" pitchFamily="2" charset="-78"/>
              </a:rPr>
              <a:t> مورد توجه بوده و ترس از اعلام زودرس مرگ، </a:t>
            </a:r>
            <a:r>
              <a:rPr lang="fa-IR" sz="2800" i="0" u="none" strike="noStrike" kern="100" baseline="0" dirty="0" err="1">
                <a:solidFill>
                  <a:srgbClr val="000000"/>
                </a:solidFill>
                <a:cs typeface="B Nazanin" panose="00000400000000000000" pitchFamily="2" charset="-78"/>
              </a:rPr>
              <a:t>پزشكان</a:t>
            </a:r>
            <a:r>
              <a:rPr lang="fa-IR" sz="2800" i="0" u="none" strike="noStrike" kern="100" baseline="0" dirty="0">
                <a:solidFill>
                  <a:srgbClr val="000000"/>
                </a:solidFill>
                <a:cs typeface="B Nazanin" panose="00000400000000000000" pitchFamily="2" charset="-78"/>
              </a:rPr>
              <a:t> را بر آن</a:t>
            </a:r>
            <a:r>
              <a:rPr lang="fa-IR" sz="2800" i="0" u="none" strike="noStrike" kern="100" baseline="0" dirty="0">
                <a:solidFill>
                  <a:srgbClr val="000000"/>
                </a:solidFill>
                <a:latin typeface="Tahoma" panose="020B0604030504040204" pitchFamily="34" charset="0"/>
                <a:cs typeface="B Nazanin" panose="00000400000000000000" pitchFamily="2" charset="-78"/>
              </a:rPr>
              <a:t> داشته تا </a:t>
            </a:r>
            <a:r>
              <a:rPr lang="fa-IR" sz="2800" i="0" u="none" strike="noStrike" kern="100" baseline="0" dirty="0">
                <a:solidFill>
                  <a:srgbClr val="FF0000"/>
                </a:solidFill>
                <a:latin typeface="Tahoma" panose="020B0604030504040204" pitchFamily="34" charset="0"/>
                <a:cs typeface="B Compset" panose="00000400000000000000" pitchFamily="2" charset="-78"/>
              </a:rPr>
              <a:t>دقت و </a:t>
            </a:r>
            <a:r>
              <a:rPr lang="fa-IR" sz="2800" i="0" u="none" strike="noStrike" kern="100" baseline="0" dirty="0" err="1">
                <a:solidFill>
                  <a:srgbClr val="FF0000"/>
                </a:solidFill>
                <a:latin typeface="Tahoma" panose="020B0604030504040204" pitchFamily="34" charset="0"/>
                <a:cs typeface="B Compset" panose="00000400000000000000" pitchFamily="2" charset="-78"/>
              </a:rPr>
              <a:t>حساسيت</a:t>
            </a:r>
            <a:r>
              <a:rPr lang="fa-IR" sz="2800" i="0" u="none" strike="noStrike" kern="100" baseline="0" dirty="0">
                <a:solidFill>
                  <a:srgbClr val="FF0000"/>
                </a:solidFill>
                <a:latin typeface="Tahoma" panose="020B0604030504040204" pitchFamily="34" charset="0"/>
                <a:cs typeface="B Compset" panose="00000400000000000000" pitchFamily="2" charset="-78"/>
              </a:rPr>
              <a:t> </a:t>
            </a:r>
            <a:r>
              <a:rPr lang="fa-IR" sz="2800" i="0" u="none" strike="noStrike" kern="100" baseline="0" dirty="0" err="1">
                <a:solidFill>
                  <a:srgbClr val="FF0000"/>
                </a:solidFill>
                <a:latin typeface="Tahoma" panose="020B0604030504040204" pitchFamily="34" charset="0"/>
                <a:cs typeface="B Compset" panose="00000400000000000000" pitchFamily="2" charset="-78"/>
              </a:rPr>
              <a:t>مضاعفي</a:t>
            </a:r>
            <a:r>
              <a:rPr lang="fa-IR" sz="2800" i="0" u="none" strike="noStrike" kern="100" baseline="0" dirty="0">
                <a:solidFill>
                  <a:srgbClr val="000000"/>
                </a:solidFill>
                <a:latin typeface="Tahoma" panose="020B0604030504040204" pitchFamily="34" charset="0"/>
                <a:cs typeface="B Nazanin" panose="00000400000000000000" pitchFamily="2" charset="-78"/>
              </a:rPr>
              <a:t> در </a:t>
            </a:r>
            <a:r>
              <a:rPr lang="fa-IR" sz="2800" i="0" u="none" strike="noStrike" kern="100" baseline="0" dirty="0" err="1">
                <a:solidFill>
                  <a:srgbClr val="000000"/>
                </a:solidFill>
                <a:latin typeface="Tahoma" panose="020B0604030504040204" pitchFamily="34" charset="0"/>
                <a:cs typeface="B Nazanin" panose="00000400000000000000" pitchFamily="2" charset="-78"/>
              </a:rPr>
              <a:t>تشخيص</a:t>
            </a:r>
            <a:r>
              <a:rPr lang="fa-IR" sz="2800" i="0" u="none" strike="noStrike" kern="100" baseline="0" dirty="0">
                <a:solidFill>
                  <a:srgbClr val="000000"/>
                </a:solidFill>
                <a:latin typeface="Tahoma" panose="020B0604030504040204" pitchFamily="34" charset="0"/>
                <a:cs typeface="B Nazanin" panose="00000400000000000000" pitchFamily="2" charset="-78"/>
              </a:rPr>
              <a:t> مرگ </a:t>
            </a:r>
            <a:r>
              <a:rPr lang="fa-IR" sz="2800" i="0" u="none" strike="noStrike" kern="100" baseline="0" dirty="0" err="1">
                <a:solidFill>
                  <a:srgbClr val="000000"/>
                </a:solidFill>
                <a:latin typeface="Tahoma" panose="020B0604030504040204" pitchFamily="34" charset="0"/>
                <a:cs typeface="B Nazanin" panose="00000400000000000000" pitchFamily="2" charset="-78"/>
              </a:rPr>
              <a:t>مغزي</a:t>
            </a:r>
            <a:r>
              <a:rPr lang="fa-IR" sz="2800" i="0" u="none" strike="noStrike" kern="100" baseline="0" dirty="0">
                <a:solidFill>
                  <a:srgbClr val="000000"/>
                </a:solidFill>
                <a:latin typeface="Tahoma" panose="020B0604030504040204" pitchFamily="34" charset="0"/>
                <a:cs typeface="B Nazanin" panose="00000400000000000000" pitchFamily="2" charset="-78"/>
              </a:rPr>
              <a:t> داشته باشند. </a:t>
            </a:r>
            <a:r>
              <a:rPr lang="fa-IR" sz="2800" i="0" u="none" strike="noStrike" kern="100" baseline="0" dirty="0" err="1">
                <a:solidFill>
                  <a:srgbClr val="000000"/>
                </a:solidFill>
                <a:latin typeface="Tahoma" panose="020B0604030504040204" pitchFamily="34" charset="0"/>
                <a:cs typeface="B Nazanin" panose="00000400000000000000" pitchFamily="2" charset="-78"/>
              </a:rPr>
              <a:t>براي</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000000"/>
                </a:solidFill>
                <a:latin typeface="Tahoma" panose="020B0604030504040204" pitchFamily="34" charset="0"/>
                <a:cs typeface="B Nazanin" panose="00000400000000000000" pitchFamily="2" charset="-78"/>
              </a:rPr>
              <a:t>تشخيص</a:t>
            </a:r>
            <a:r>
              <a:rPr lang="fa-IR" sz="2800" i="0" u="none" strike="noStrike" kern="100" baseline="0" dirty="0">
                <a:solidFill>
                  <a:srgbClr val="000000"/>
                </a:solidFill>
                <a:latin typeface="Tahoma" panose="020B0604030504040204" pitchFamily="34" charset="0"/>
                <a:cs typeface="B Nazanin" panose="00000400000000000000" pitchFamily="2" charset="-78"/>
              </a:rPr>
              <a:t> مرگ </a:t>
            </a:r>
            <a:r>
              <a:rPr lang="fa-IR" sz="2800" i="0" u="none" strike="noStrike" kern="100" baseline="0" dirty="0" err="1">
                <a:solidFill>
                  <a:srgbClr val="000000"/>
                </a:solidFill>
                <a:latin typeface="Tahoma" panose="020B0604030504040204" pitchFamily="34" charset="0"/>
                <a:cs typeface="B Nazanin" panose="00000400000000000000" pitchFamily="2" charset="-78"/>
              </a:rPr>
              <a:t>مغزي</a:t>
            </a:r>
            <a:r>
              <a:rPr lang="fa-IR" sz="2800" i="0" u="none" strike="noStrike" kern="100" baseline="0" dirty="0">
                <a:solidFill>
                  <a:srgbClr val="000000"/>
                </a:solidFill>
                <a:latin typeface="Tahoma" panose="020B0604030504040204" pitchFamily="34" charset="0"/>
                <a:cs typeface="B Nazanin" panose="00000400000000000000" pitchFamily="2" charset="-78"/>
              </a:rPr>
              <a:t> به دنبال توجه متخصصان </a:t>
            </a:r>
            <a:r>
              <a:rPr lang="fa-IR" sz="2800" i="0" u="none" strike="noStrike" kern="100" baseline="0" dirty="0" err="1">
                <a:solidFill>
                  <a:srgbClr val="000000"/>
                </a:solidFill>
                <a:latin typeface="Tahoma" panose="020B0604030504040204" pitchFamily="34" charset="0"/>
                <a:cs typeface="B Nazanin" panose="00000400000000000000" pitchFamily="2" charset="-78"/>
              </a:rPr>
              <a:t>اروپايي</a:t>
            </a:r>
            <a:r>
              <a:rPr lang="fa-IR" sz="2800" i="0" u="none" strike="noStrike" kern="100" baseline="0" dirty="0">
                <a:solidFill>
                  <a:srgbClr val="000000"/>
                </a:solidFill>
                <a:latin typeface="Tahoma" panose="020B0604030504040204" pitchFamily="34" charset="0"/>
                <a:cs typeface="B Nazanin" panose="00000400000000000000" pitchFamily="2" charset="-78"/>
              </a:rPr>
              <a:t> به  </a:t>
            </a:r>
            <a:r>
              <a:rPr lang="fa-IR" sz="2800" i="0" u="none" strike="noStrike" kern="100" baseline="0" dirty="0" err="1">
                <a:solidFill>
                  <a:srgbClr val="000000"/>
                </a:solidFill>
                <a:latin typeface="Tahoma" panose="020B0604030504040204" pitchFamily="34" charset="0"/>
                <a:cs typeface="B Nazanin" panose="00000400000000000000" pitchFamily="2" charset="-78"/>
              </a:rPr>
              <a:t>حالتهاي</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000000"/>
                </a:solidFill>
                <a:latin typeface="Tahoma" panose="020B0604030504040204" pitchFamily="34" charset="0"/>
                <a:cs typeface="B Nazanin" panose="00000400000000000000" pitchFamily="2" charset="-78"/>
              </a:rPr>
              <a:t>اغماي</a:t>
            </a:r>
            <a:r>
              <a:rPr lang="fa-IR" sz="2800" i="0" u="none" strike="noStrike" kern="100" baseline="0" dirty="0">
                <a:solidFill>
                  <a:srgbClr val="000000"/>
                </a:solidFill>
                <a:latin typeface="Tahoma" panose="020B0604030504040204" pitchFamily="34" charset="0"/>
                <a:cs typeface="B Nazanin" panose="00000400000000000000" pitchFamily="2" charset="-78"/>
              </a:rPr>
              <a:t> خاص </a:t>
            </a:r>
            <a:r>
              <a:rPr lang="fa-IR" sz="2800" i="0" u="none" strike="noStrike" kern="100" baseline="0" dirty="0" err="1">
                <a:solidFill>
                  <a:srgbClr val="000000"/>
                </a:solidFill>
                <a:latin typeface="Tahoma" panose="020B0604030504040204" pitchFamily="34" charset="0"/>
                <a:cs typeface="B Nazanin" panose="00000400000000000000" pitchFamily="2" charset="-78"/>
              </a:rPr>
              <a:t>ناشي</a:t>
            </a:r>
            <a:r>
              <a:rPr lang="fa-IR" sz="2800" i="0" u="none" strike="noStrike" kern="100" baseline="0" dirty="0">
                <a:solidFill>
                  <a:srgbClr val="000000"/>
                </a:solidFill>
                <a:latin typeface="Tahoma" panose="020B0604030504040204" pitchFamily="34" charset="0"/>
                <a:cs typeface="B Nazanin" panose="00000400000000000000" pitchFamily="2" charset="-78"/>
              </a:rPr>
              <a:t> از  </a:t>
            </a:r>
            <a:r>
              <a:rPr lang="fa-IR" sz="2800" i="0" u="none" strike="noStrike" kern="100" baseline="0" dirty="0" err="1">
                <a:solidFill>
                  <a:srgbClr val="000000"/>
                </a:solidFill>
                <a:latin typeface="Tahoma" panose="020B0604030504040204" pitchFamily="34" charset="0"/>
                <a:cs typeface="B Nazanin" panose="00000400000000000000" pitchFamily="2" charset="-78"/>
              </a:rPr>
              <a:t>آسيبهاي</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000000"/>
                </a:solidFill>
                <a:latin typeface="Tahoma" panose="020B0604030504040204" pitchFamily="34" charset="0"/>
                <a:cs typeface="B Nazanin" panose="00000400000000000000" pitchFamily="2" charset="-78"/>
              </a:rPr>
              <a:t>غيرقابل</a:t>
            </a:r>
            <a:r>
              <a:rPr lang="fa-IR" sz="2800" i="0" u="none" strike="noStrike" kern="100" baseline="0" dirty="0">
                <a:solidFill>
                  <a:srgbClr val="000000"/>
                </a:solidFill>
                <a:latin typeface="Tahoma" panose="020B0604030504040204" pitchFamily="34" charset="0"/>
                <a:cs typeface="B Nazanin" panose="00000400000000000000" pitchFamily="2" charset="-78"/>
              </a:rPr>
              <a:t> برگشت </a:t>
            </a:r>
            <a:r>
              <a:rPr lang="fa-IR" sz="2800" i="0" u="none" strike="noStrike" kern="100" baseline="0" dirty="0" err="1">
                <a:solidFill>
                  <a:srgbClr val="000000"/>
                </a:solidFill>
                <a:latin typeface="Tahoma" panose="020B0604030504040204" pitchFamily="34" charset="0"/>
                <a:cs typeface="B Nazanin" panose="00000400000000000000" pitchFamily="2" charset="-78"/>
              </a:rPr>
              <a:t>مغزي</a:t>
            </a:r>
            <a:r>
              <a:rPr lang="fa-IR" sz="2800" i="0" u="none" strike="noStrike" kern="100" baseline="0" dirty="0">
                <a:solidFill>
                  <a:srgbClr val="000000"/>
                </a:solidFill>
                <a:latin typeface="Tahoma" panose="020B0604030504040204" pitchFamily="34" charset="0"/>
                <a:cs typeface="B Nazanin" panose="00000400000000000000" pitchFamily="2" charset="-78"/>
              </a:rPr>
              <a:t> در دهه </a:t>
            </a:r>
            <a:r>
              <a:rPr lang="en-US" sz="2800" i="0" u="none" strike="noStrike" kern="100" baseline="0" dirty="0">
                <a:solidFill>
                  <a:srgbClr val="000000"/>
                </a:solidFill>
                <a:latin typeface="Tahoma" panose="020B0604030504040204" pitchFamily="34" charset="0"/>
                <a:cs typeface="B Nazanin" panose="00000400000000000000" pitchFamily="2" charset="-78"/>
              </a:rPr>
              <a:t>1950</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000000"/>
                </a:solidFill>
                <a:latin typeface="Tahoma" panose="020B0604030504040204" pitchFamily="34" charset="0"/>
                <a:cs typeface="B Nazanin" panose="00000400000000000000" pitchFamily="2" charset="-78"/>
              </a:rPr>
              <a:t>ميلادي</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FF0000"/>
                </a:solidFill>
                <a:latin typeface="Tahoma" panose="020B0604030504040204" pitchFamily="34" charset="0"/>
                <a:cs typeface="B Compset" panose="00000400000000000000" pitchFamily="2" charset="-78"/>
              </a:rPr>
              <a:t>معيارهاي</a:t>
            </a:r>
            <a:r>
              <a:rPr lang="fa-IR" sz="2800" i="0" u="none" strike="noStrike" kern="100" baseline="0" dirty="0">
                <a:solidFill>
                  <a:srgbClr val="FF0000"/>
                </a:solidFill>
                <a:latin typeface="Tahoma" panose="020B0604030504040204" pitchFamily="34" charset="0"/>
                <a:cs typeface="B Compset" panose="00000400000000000000" pitchFamily="2" charset="-78"/>
              </a:rPr>
              <a:t> هاروارد</a:t>
            </a:r>
            <a:r>
              <a:rPr lang="fa-IR" sz="2800" i="0" u="none" strike="noStrike" kern="100" baseline="0" dirty="0">
                <a:solidFill>
                  <a:srgbClr val="000000"/>
                </a:solidFill>
                <a:latin typeface="Tahoma" panose="020B0604030504040204" pitchFamily="34" charset="0"/>
                <a:cs typeface="B Nazanin" panose="00000400000000000000" pitchFamily="2" charset="-78"/>
              </a:rPr>
              <a:t> در سال </a:t>
            </a:r>
            <a:r>
              <a:rPr lang="en-US" sz="2800" i="0" u="none" strike="noStrike" kern="100" baseline="0" dirty="0">
                <a:solidFill>
                  <a:srgbClr val="000000"/>
                </a:solidFill>
                <a:latin typeface="Tahoma" panose="020B0604030504040204" pitchFamily="34" charset="0"/>
                <a:cs typeface="B Nazanin" panose="00000400000000000000" pitchFamily="2" charset="-78"/>
              </a:rPr>
              <a:t>1968</a:t>
            </a:r>
            <a:r>
              <a:rPr lang="fa-IR" sz="2800" i="0" u="none" strike="noStrike" kern="100" baseline="0" dirty="0">
                <a:solidFill>
                  <a:srgbClr val="000000"/>
                </a:solidFill>
                <a:latin typeface="Tahoma" panose="020B0604030504040204" pitchFamily="34" charset="0"/>
                <a:cs typeface="B Nazanin" panose="00000400000000000000" pitchFamily="2" charset="-78"/>
              </a:rPr>
              <a:t>م.؛ </a:t>
            </a:r>
            <a:r>
              <a:rPr lang="fa-IR" sz="2800" i="0" u="none" strike="noStrike" kern="100" baseline="0" dirty="0" err="1">
                <a:solidFill>
                  <a:srgbClr val="000000"/>
                </a:solidFill>
                <a:latin typeface="Tahoma" panose="020B0604030504040204" pitchFamily="34" charset="0"/>
                <a:cs typeface="B Nazanin" panose="00000400000000000000" pitchFamily="2" charset="-78"/>
              </a:rPr>
              <a:t>معيارهاي</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FF0000"/>
                </a:solidFill>
                <a:latin typeface="Tahoma" panose="020B0604030504040204" pitchFamily="34" charset="0"/>
                <a:cs typeface="B Compset" panose="00000400000000000000" pitchFamily="2" charset="-78"/>
              </a:rPr>
              <a:t>مينه</a:t>
            </a:r>
            <a:r>
              <a:rPr lang="fa-IR" sz="2800" i="0" u="none" strike="noStrike" kern="100" baseline="0" dirty="0">
                <a:solidFill>
                  <a:srgbClr val="FF0000"/>
                </a:solidFill>
                <a:latin typeface="Tahoma" panose="020B0604030504040204" pitchFamily="34" charset="0"/>
                <a:cs typeface="B Compset" panose="00000400000000000000" pitchFamily="2" charset="-78"/>
              </a:rPr>
              <a:t> </a:t>
            </a:r>
            <a:r>
              <a:rPr lang="fa-IR" sz="2800" i="0" u="none" strike="noStrike" kern="100" baseline="0" dirty="0" err="1">
                <a:solidFill>
                  <a:srgbClr val="FF0000"/>
                </a:solidFill>
                <a:latin typeface="Tahoma" panose="020B0604030504040204" pitchFamily="34" charset="0"/>
                <a:cs typeface="B Compset" panose="00000400000000000000" pitchFamily="2" charset="-78"/>
              </a:rPr>
              <a:t>سوتا</a:t>
            </a:r>
            <a:r>
              <a:rPr lang="fa-IR" sz="2800" i="0" u="none" strike="noStrike" kern="100" baseline="0" dirty="0">
                <a:solidFill>
                  <a:srgbClr val="FF0000"/>
                </a:solidFill>
                <a:latin typeface="Tahoma" panose="020B0604030504040204" pitchFamily="34" charset="0"/>
                <a:cs typeface="B Compset" panose="00000400000000000000" pitchFamily="2" charset="-78"/>
              </a:rPr>
              <a:t> </a:t>
            </a:r>
            <a:r>
              <a:rPr lang="fa-IR" sz="2800" i="0" u="none" strike="noStrike" kern="100" baseline="0" dirty="0">
                <a:solidFill>
                  <a:srgbClr val="000000"/>
                </a:solidFill>
                <a:latin typeface="Tahoma" panose="020B0604030504040204" pitchFamily="34" charset="0"/>
                <a:cs typeface="B Nazanin" panose="00000400000000000000" pitchFamily="2" charset="-78"/>
              </a:rPr>
              <a:t>در سال </a:t>
            </a:r>
            <a:r>
              <a:rPr lang="en-US" sz="2800" i="0" u="none" strike="noStrike" kern="100" baseline="0" dirty="0">
                <a:solidFill>
                  <a:srgbClr val="000000"/>
                </a:solidFill>
                <a:latin typeface="Tahoma" panose="020B0604030504040204" pitchFamily="34" charset="0"/>
                <a:cs typeface="B Nazanin" panose="00000400000000000000" pitchFamily="2" charset="-78"/>
              </a:rPr>
              <a:t>1971</a:t>
            </a:r>
            <a:r>
              <a:rPr lang="fa-IR" sz="2800" i="0" u="none" strike="noStrike" kern="100" baseline="0" dirty="0">
                <a:solidFill>
                  <a:srgbClr val="000000"/>
                </a:solidFill>
                <a:latin typeface="Tahoma" panose="020B0604030504040204" pitchFamily="34" charset="0"/>
                <a:cs typeface="B Nazanin" panose="00000400000000000000" pitchFamily="2" charset="-78"/>
              </a:rPr>
              <a:t> و </a:t>
            </a:r>
            <a:r>
              <a:rPr lang="fa-IR" sz="2800" i="0" u="none" strike="noStrike" kern="100" baseline="0" dirty="0" err="1">
                <a:solidFill>
                  <a:srgbClr val="000000"/>
                </a:solidFill>
                <a:latin typeface="Tahoma" panose="020B0604030504040204" pitchFamily="34" charset="0"/>
                <a:cs typeface="B Nazanin" panose="00000400000000000000" pitchFamily="2" charset="-78"/>
              </a:rPr>
              <a:t>معيارهاي</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FF0000"/>
                </a:solidFill>
                <a:latin typeface="Tahoma" panose="020B0604030504040204" pitchFamily="34" charset="0"/>
                <a:cs typeface="B Compset" panose="00000400000000000000" pitchFamily="2" charset="-78"/>
              </a:rPr>
              <a:t>كميته</a:t>
            </a:r>
            <a:r>
              <a:rPr lang="fa-IR" sz="2800" i="0" u="none" strike="noStrike" kern="100" baseline="0" dirty="0">
                <a:solidFill>
                  <a:srgbClr val="FF0000"/>
                </a:solidFill>
                <a:latin typeface="Tahoma" panose="020B0604030504040204" pitchFamily="34" charset="0"/>
                <a:cs typeface="B Compset" panose="00000400000000000000" pitchFamily="2" charset="-78"/>
              </a:rPr>
              <a:t> </a:t>
            </a:r>
            <a:r>
              <a:rPr lang="fa-IR" sz="2800" i="0" u="none" strike="noStrike" kern="100" baseline="0" dirty="0" err="1">
                <a:solidFill>
                  <a:srgbClr val="FF0000"/>
                </a:solidFill>
                <a:latin typeface="Tahoma" panose="020B0604030504040204" pitchFamily="34" charset="0"/>
                <a:cs typeface="B Compset" panose="00000400000000000000" pitchFamily="2" charset="-78"/>
              </a:rPr>
              <a:t>متخصصين</a:t>
            </a:r>
            <a:r>
              <a:rPr lang="fa-IR" sz="2800" i="0" u="none" strike="noStrike" kern="100" baseline="0" dirty="0">
                <a:solidFill>
                  <a:srgbClr val="FF0000"/>
                </a:solidFill>
                <a:latin typeface="Tahoma" panose="020B0604030504040204" pitchFamily="34" charset="0"/>
                <a:cs typeface="B Compset" panose="00000400000000000000" pitchFamily="2" charset="-78"/>
              </a:rPr>
              <a:t> </a:t>
            </a:r>
            <a:r>
              <a:rPr lang="fa-IR" sz="2800" i="0" u="none" strike="noStrike" kern="100" baseline="0" dirty="0" err="1">
                <a:solidFill>
                  <a:srgbClr val="FF0000"/>
                </a:solidFill>
                <a:latin typeface="Tahoma" panose="020B0604030504040204" pitchFamily="34" charset="0"/>
                <a:cs typeface="B Compset" panose="00000400000000000000" pitchFamily="2" charset="-78"/>
              </a:rPr>
              <a:t>تشخيص</a:t>
            </a:r>
            <a:r>
              <a:rPr lang="fa-IR" sz="2800" i="0" u="none" strike="noStrike" kern="100" baseline="0" dirty="0">
                <a:solidFill>
                  <a:srgbClr val="FF0000"/>
                </a:solidFill>
                <a:latin typeface="Tahoma" panose="020B0604030504040204" pitchFamily="34" charset="0"/>
                <a:cs typeface="B Compset" panose="00000400000000000000" pitchFamily="2" charset="-78"/>
              </a:rPr>
              <a:t> مرگ</a:t>
            </a:r>
            <a:r>
              <a:rPr lang="fa-IR" sz="2800" i="0" u="none" strike="noStrike" kern="100" baseline="0" dirty="0">
                <a:solidFill>
                  <a:srgbClr val="000000"/>
                </a:solidFill>
                <a:latin typeface="Tahoma" panose="020B0604030504040204" pitchFamily="34" charset="0"/>
                <a:cs typeface="B Nazanin" panose="00000400000000000000" pitchFamily="2" charset="-78"/>
              </a:rPr>
              <a:t> مؤسسه </a:t>
            </a:r>
            <a:r>
              <a:rPr lang="fa-IR" sz="2800" i="0" u="none" strike="noStrike" kern="100" baseline="0" dirty="0" err="1">
                <a:solidFill>
                  <a:srgbClr val="000000"/>
                </a:solidFill>
                <a:latin typeface="Tahoma" panose="020B0604030504040204" pitchFamily="34" charset="0"/>
                <a:cs typeface="B Nazanin" panose="00000400000000000000" pitchFamily="2" charset="-78"/>
              </a:rPr>
              <a:t>ملي</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000000"/>
                </a:solidFill>
                <a:latin typeface="Tahoma" panose="020B0604030504040204" pitchFamily="34" charset="0"/>
                <a:cs typeface="B Nazanin" panose="00000400000000000000" pitchFamily="2" charset="-78"/>
              </a:rPr>
              <a:t>بيماري</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000000"/>
                </a:solidFill>
                <a:latin typeface="Tahoma" panose="020B0604030504040204" pitchFamily="34" charset="0"/>
                <a:cs typeface="B Nazanin" panose="00000400000000000000" pitchFamily="2" charset="-78"/>
              </a:rPr>
              <a:t>هاي</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000000"/>
                </a:solidFill>
                <a:latin typeface="Tahoma" panose="020B0604030504040204" pitchFamily="34" charset="0"/>
                <a:cs typeface="B Nazanin" panose="00000400000000000000" pitchFamily="2" charset="-78"/>
              </a:rPr>
              <a:t>عصبي</a:t>
            </a:r>
            <a:r>
              <a:rPr lang="fa-IR" sz="2800" i="0" u="none" strike="noStrike" kern="100" baseline="0" dirty="0">
                <a:solidFill>
                  <a:srgbClr val="000000"/>
                </a:solidFill>
                <a:latin typeface="Tahoma" panose="020B0604030504040204" pitchFamily="34" charset="0"/>
                <a:cs typeface="B Nazanin" panose="00000400000000000000" pitchFamily="2" charset="-78"/>
              </a:rPr>
              <a:t> و تشنج </a:t>
            </a:r>
            <a:r>
              <a:rPr lang="fa-IR" sz="2800" i="0" u="none" strike="noStrike" kern="100" baseline="0" dirty="0" err="1">
                <a:solidFill>
                  <a:srgbClr val="000000"/>
                </a:solidFill>
                <a:latin typeface="Tahoma" panose="020B0604030504040204" pitchFamily="34" charset="0"/>
                <a:cs typeface="B Nazanin" panose="00000400000000000000" pitchFamily="2" charset="-78"/>
              </a:rPr>
              <a:t>آمريكا</a:t>
            </a:r>
            <a:r>
              <a:rPr lang="fa-IR" sz="2800" i="0" u="none" strike="noStrike" kern="100" baseline="0" dirty="0">
                <a:solidFill>
                  <a:srgbClr val="000000"/>
                </a:solidFill>
                <a:latin typeface="Tahoma" panose="020B0604030504040204" pitchFamily="34" charset="0"/>
                <a:cs typeface="B Nazanin" panose="00000400000000000000" pitchFamily="2" charset="-78"/>
              </a:rPr>
              <a:t> در سال </a:t>
            </a:r>
            <a:r>
              <a:rPr lang="en-US" sz="2800" i="0" u="none" strike="noStrike" kern="100" baseline="0" dirty="0">
                <a:solidFill>
                  <a:srgbClr val="000000"/>
                </a:solidFill>
                <a:latin typeface="Tahoma" panose="020B0604030504040204" pitchFamily="34" charset="0"/>
                <a:cs typeface="B Nazanin" panose="00000400000000000000" pitchFamily="2" charset="-78"/>
              </a:rPr>
              <a:t>1981</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000000"/>
                </a:solidFill>
                <a:latin typeface="Tahoma" panose="020B0604030504040204" pitchFamily="34" charset="0"/>
                <a:cs typeface="B Nazanin" panose="00000400000000000000" pitchFamily="2" charset="-78"/>
              </a:rPr>
              <a:t>تدوين</a:t>
            </a:r>
            <a:r>
              <a:rPr lang="fa-IR" sz="2800" i="0" u="none" strike="noStrike" kern="100" baseline="0" dirty="0">
                <a:solidFill>
                  <a:srgbClr val="000000"/>
                </a:solidFill>
                <a:latin typeface="Tahoma" panose="020B0604030504040204" pitchFamily="34" charset="0"/>
                <a:cs typeface="B Nazanin" panose="00000400000000000000" pitchFamily="2" charset="-78"/>
              </a:rPr>
              <a:t> </a:t>
            </a:r>
            <a:r>
              <a:rPr lang="fa-IR" sz="2800" i="0" u="none" strike="noStrike" kern="100" baseline="0" dirty="0" err="1">
                <a:solidFill>
                  <a:srgbClr val="000000"/>
                </a:solidFill>
                <a:latin typeface="Tahoma" panose="020B0604030504040204" pitchFamily="34" charset="0"/>
                <a:cs typeface="B Nazanin" panose="00000400000000000000" pitchFamily="2" charset="-78"/>
              </a:rPr>
              <a:t>گرديد</a:t>
            </a:r>
            <a:r>
              <a:rPr lang="fa-IR" sz="2800" i="0" u="none" strike="noStrike" kern="100" baseline="0" dirty="0">
                <a:solidFill>
                  <a:srgbClr val="000000"/>
                </a:solidFill>
                <a:latin typeface="Tahoma" panose="020B0604030504040204" pitchFamily="34" charset="0"/>
                <a:cs typeface="B Nazanin" panose="00000400000000000000" pitchFamily="2" charset="-78"/>
              </a:rPr>
              <a:t>.</a:t>
            </a:r>
          </a:p>
        </p:txBody>
      </p:sp>
      <p:sp>
        <p:nvSpPr>
          <p:cNvPr id="4" name="Footer Placeholder 3">
            <a:extLst>
              <a:ext uri="{FF2B5EF4-FFF2-40B4-BE49-F238E27FC236}">
                <a16:creationId xmlns:a16="http://schemas.microsoft.com/office/drawing/2014/main" id="{75715499-9F60-6B63-CB88-25E412DD42D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08633870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613AC-2EAD-8CCE-293B-967A25B7703F}"/>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 مرگ مغزي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3CABF7AC-9019-3B7B-459C-814C5C9E71C6}"/>
              </a:ext>
            </a:extLst>
          </p:cNvPr>
          <p:cNvSpPr>
            <a:spLocks noGrp="1"/>
          </p:cNvSpPr>
          <p:nvPr>
            <p:ph type="body" idx="1"/>
          </p:nvPr>
        </p:nvSpPr>
        <p:spPr/>
        <p:txBody>
          <a:bodyPr>
            <a:normAutofit/>
          </a:bodyPr>
          <a:lstStyle/>
          <a:p>
            <a:pPr marR="100" lvl="0" rtl="1"/>
            <a:r>
              <a:rPr lang="fa-IR" sz="3200" i="0" u="none" strike="noStrike" kern="100" baseline="0" dirty="0">
                <a:solidFill>
                  <a:srgbClr val="FF0000"/>
                </a:solidFill>
                <a:cs typeface="B Compset" panose="00000400000000000000" pitchFamily="2" charset="-78"/>
              </a:rPr>
              <a:t>در ایران</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نيز</a:t>
            </a:r>
            <a:r>
              <a:rPr lang="fa-IR" sz="3200" i="0" u="none" strike="noStrike" kern="100" baseline="0" dirty="0">
                <a:solidFill>
                  <a:srgbClr val="000000"/>
                </a:solidFill>
                <a:cs typeface="B Nazanin" panose="00000400000000000000" pitchFamily="2" charset="-78"/>
              </a:rPr>
              <a:t> پس از </a:t>
            </a:r>
            <a:r>
              <a:rPr lang="fa-IR" sz="3200" i="0" u="none" strike="noStrike" kern="100" baseline="0" dirty="0" err="1">
                <a:solidFill>
                  <a:srgbClr val="000000"/>
                </a:solidFill>
                <a:cs typeface="B Nazanin" panose="00000400000000000000" pitchFamily="2" charset="-78"/>
              </a:rPr>
              <a:t>تصويب</a:t>
            </a:r>
            <a:r>
              <a:rPr lang="fa-IR" sz="3200" i="0" u="none" strike="noStrike" kern="100" baseline="0" dirty="0">
                <a:solidFill>
                  <a:srgbClr val="000000"/>
                </a:solidFill>
                <a:cs typeface="B Nazanin" panose="00000400000000000000" pitchFamily="2" charset="-78"/>
              </a:rPr>
              <a:t> قانون پيوند اعضا در سال </a:t>
            </a:r>
            <a:r>
              <a:rPr lang="en-US" sz="3200" i="0" u="none" strike="noStrike" kern="100" baseline="0" dirty="0">
                <a:solidFill>
                  <a:srgbClr val="000000"/>
                </a:solidFill>
                <a:cs typeface="B Nazanin" panose="00000400000000000000" pitchFamily="2" charset="-78"/>
              </a:rPr>
              <a:t>1379</a:t>
            </a:r>
            <a:r>
              <a:rPr lang="fa-IR" sz="3200" i="0" u="none" strike="noStrike" kern="100" baseline="0" dirty="0">
                <a:solidFill>
                  <a:srgbClr val="000000"/>
                </a:solidFill>
                <a:cs typeface="B Nazanin" panose="00000400000000000000" pitchFamily="2" charset="-78"/>
              </a:rPr>
              <a:t>ش. </a:t>
            </a:r>
            <a:r>
              <a:rPr lang="fa-IR" sz="3200" i="0" u="none" strike="noStrike" kern="100" baseline="0" dirty="0" err="1">
                <a:solidFill>
                  <a:srgbClr val="FF0000"/>
                </a:solidFill>
                <a:cs typeface="B Compset" panose="00000400000000000000" pitchFamily="2" charset="-78"/>
              </a:rPr>
              <a:t>معيار</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قانوني</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تعيين</a:t>
            </a:r>
            <a:r>
              <a:rPr lang="fa-IR" sz="3200" i="0" u="none" strike="noStrike" kern="100" baseline="0" dirty="0">
                <a:solidFill>
                  <a:srgbClr val="FF0000"/>
                </a:solidFill>
                <a:cs typeface="B Compset" panose="00000400000000000000" pitchFamily="2" charset="-78"/>
              </a:rPr>
              <a:t> مرگ </a:t>
            </a:r>
            <a:r>
              <a:rPr lang="fa-IR" sz="3200" i="0" u="none" strike="noStrike" kern="100" baseline="0" dirty="0" err="1">
                <a:solidFill>
                  <a:srgbClr val="FF0000"/>
                </a:solidFill>
                <a:cs typeface="B Compset" panose="00000400000000000000" pitchFamily="2" charset="-78"/>
              </a:rPr>
              <a:t>مغزي</a:t>
            </a:r>
            <a:r>
              <a:rPr lang="fa-IR" sz="3200" i="0" u="none" strike="noStrike" kern="100" baseline="0" dirty="0">
                <a:solidFill>
                  <a:srgbClr val="000000"/>
                </a:solidFill>
                <a:cs typeface="B Nazanin" panose="00000400000000000000" pitchFamily="2" charset="-78"/>
              </a:rPr>
              <a:t> در صورت گرفته است تا بتوان از </a:t>
            </a:r>
            <a:r>
              <a:rPr lang="fa-IR" sz="3200" i="0" u="none" strike="noStrike" kern="100" baseline="0" dirty="0" err="1">
                <a:solidFill>
                  <a:srgbClr val="000000"/>
                </a:solidFill>
                <a:cs typeface="B Nazanin" panose="00000400000000000000" pitchFamily="2" charset="-78"/>
              </a:rPr>
              <a:t>اعضاي</a:t>
            </a:r>
            <a:r>
              <a:rPr lang="fa-IR" sz="3200" i="0" u="none" strike="noStrike" kern="100" baseline="0" dirty="0">
                <a:solidFill>
                  <a:srgbClr val="000000"/>
                </a:solidFill>
                <a:cs typeface="B Nazanin" panose="00000400000000000000" pitchFamily="2" charset="-78"/>
              </a:rPr>
              <a:t> بدن افراد دچار مرگ </a:t>
            </a:r>
            <a:r>
              <a:rPr lang="fa-IR" sz="3200" i="0" u="none" strike="noStrike" kern="100" baseline="0" dirty="0" err="1">
                <a:solidFill>
                  <a:srgbClr val="000000"/>
                </a:solidFill>
                <a:cs typeface="B Nazanin" panose="00000400000000000000" pitchFamily="2" charset="-78"/>
              </a:rPr>
              <a:t>مغزي</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a:solidFill>
                  <a:srgbClr val="FF0000"/>
                </a:solidFill>
                <a:cs typeface="B Compset" panose="00000400000000000000" pitchFamily="2" charset="-78"/>
              </a:rPr>
              <a:t>جهت بهبود و نجات جان </a:t>
            </a:r>
            <a:r>
              <a:rPr lang="fa-IR" sz="3200" i="0" u="none" strike="noStrike" kern="100" baseline="0" dirty="0" err="1">
                <a:solidFill>
                  <a:srgbClr val="FF0000"/>
                </a:solidFill>
                <a:cs typeface="B Compset" panose="00000400000000000000" pitchFamily="2" charset="-78"/>
              </a:rPr>
              <a:t>ديگران</a:t>
            </a:r>
            <a:r>
              <a:rPr lang="fa-IR" sz="3200" i="0" u="none" strike="noStrike" kern="100" baseline="0" dirty="0">
                <a:solidFill>
                  <a:srgbClr val="FF0000"/>
                </a:solidFill>
                <a:cs typeface="B Compset" panose="00000400000000000000" pitchFamily="2" charset="-78"/>
              </a:rPr>
              <a:t> و </a:t>
            </a:r>
            <a:r>
              <a:rPr lang="fa-IR" sz="3200" i="0" u="none" strike="noStrike" kern="100" baseline="0" dirty="0" err="1">
                <a:solidFill>
                  <a:srgbClr val="FF0000"/>
                </a:solidFill>
                <a:cs typeface="B Compset" panose="00000400000000000000" pitchFamily="2" charset="-78"/>
              </a:rPr>
              <a:t>يا</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ارتقاي</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كيفيت</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زندگي</a:t>
            </a:r>
            <a:r>
              <a:rPr lang="fa-IR" sz="3200" i="0" u="none" strike="noStrike" kern="100" baseline="0" dirty="0">
                <a:solidFill>
                  <a:srgbClr val="FF0000"/>
                </a:solidFill>
                <a:cs typeface="B Compset" panose="00000400000000000000" pitchFamily="2" charset="-78"/>
              </a:rPr>
              <a:t> و طول عمر آنان استفاده نموده</a:t>
            </a:r>
            <a:r>
              <a:rPr lang="fa-IR" sz="3200" i="0" u="none" strike="noStrike" kern="100" baseline="0" dirty="0">
                <a:solidFill>
                  <a:srgbClr val="000000"/>
                </a:solidFill>
                <a:cs typeface="B Nazanin" panose="00000400000000000000" pitchFamily="2" charset="-78"/>
              </a:rPr>
              <a:t> و </a:t>
            </a:r>
            <a:r>
              <a:rPr lang="fa-IR" sz="3200" i="0" u="none" strike="noStrike" kern="100" baseline="0" dirty="0" err="1">
                <a:solidFill>
                  <a:srgbClr val="000000"/>
                </a:solidFill>
                <a:cs typeface="B Nazanin" panose="00000400000000000000" pitchFamily="2" charset="-78"/>
              </a:rPr>
              <a:t>همچنين</a:t>
            </a:r>
            <a:r>
              <a:rPr lang="fa-IR" sz="3200" i="0" u="none" strike="noStrike" kern="100" baseline="0" dirty="0">
                <a:solidFill>
                  <a:srgbClr val="000000"/>
                </a:solidFill>
                <a:cs typeface="B Nazanin" panose="00000400000000000000" pitchFamily="2" charset="-78"/>
              </a:rPr>
              <a:t> به طور </a:t>
            </a:r>
            <a:r>
              <a:rPr lang="fa-IR" sz="3200" i="0" u="none" strike="noStrike" kern="100" baseline="0" dirty="0" err="1">
                <a:solidFill>
                  <a:srgbClr val="000000"/>
                </a:solidFill>
                <a:cs typeface="B Nazanin" panose="00000400000000000000" pitchFamily="2" charset="-78"/>
              </a:rPr>
              <a:t>مستقيم</a:t>
            </a:r>
            <a:r>
              <a:rPr lang="fa-IR" sz="3200" i="0" u="none" strike="noStrike" kern="100" baseline="0" dirty="0">
                <a:solidFill>
                  <a:srgbClr val="000000"/>
                </a:solidFill>
                <a:cs typeface="B Nazanin" panose="00000400000000000000" pitchFamily="2" charset="-78"/>
              </a:rPr>
              <a:t> و </a:t>
            </a:r>
            <a:r>
              <a:rPr lang="fa-IR" sz="3200" i="0" u="none" strike="noStrike" kern="100" baseline="0" dirty="0" err="1">
                <a:solidFill>
                  <a:srgbClr val="000000"/>
                </a:solidFill>
                <a:cs typeface="B Nazanin" panose="00000400000000000000" pitchFamily="2" charset="-78"/>
              </a:rPr>
              <a:t>غير</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مستقيم</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ميزان</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هزينه‌هاي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درماني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صرفه‌جويي</a:t>
            </a:r>
            <a:r>
              <a:rPr lang="fa-IR" sz="3200" i="0" u="none" strike="noStrike" kern="100" baseline="0" dirty="0">
                <a:solidFill>
                  <a:srgbClr val="000000"/>
                </a:solidFill>
                <a:cs typeface="B Nazanin" panose="00000400000000000000" pitchFamily="2" charset="-78"/>
              </a:rPr>
              <a:t> نمود؛</a:t>
            </a:r>
          </a:p>
        </p:txBody>
      </p:sp>
      <p:sp>
        <p:nvSpPr>
          <p:cNvPr id="4" name="Footer Placeholder 3">
            <a:extLst>
              <a:ext uri="{FF2B5EF4-FFF2-40B4-BE49-F238E27FC236}">
                <a16:creationId xmlns:a16="http://schemas.microsoft.com/office/drawing/2014/main" id="{A0DBD9B3-D952-152E-C0EB-BB5DDBE92CEA}"/>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21719421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B7377-04D3-3E46-E1AF-DB3B6CDE10BA}"/>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 مرگ مغزي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1F6DF5CB-14CE-D107-90A9-92D060997CDE}"/>
              </a:ext>
            </a:extLst>
          </p:cNvPr>
          <p:cNvSpPr>
            <a:spLocks noGrp="1"/>
          </p:cNvSpPr>
          <p:nvPr>
            <p:ph type="body" idx="1"/>
          </p:nvPr>
        </p:nvSpPr>
        <p:spPr/>
        <p:txBody>
          <a:bodyPr>
            <a:normAutofit/>
          </a:bodyPr>
          <a:lstStyle/>
          <a:p>
            <a:pPr marR="100" lvl="0" rtl="1"/>
            <a:r>
              <a:rPr lang="fa-IR" sz="3200" i="0" u="none" strike="noStrike" kern="100" baseline="0" dirty="0" err="1">
                <a:solidFill>
                  <a:srgbClr val="FF0000"/>
                </a:solidFill>
                <a:cs typeface="B Compset" panose="00000400000000000000" pitchFamily="2" charset="-78"/>
              </a:rPr>
              <a:t>فقهاي</a:t>
            </a:r>
            <a:r>
              <a:rPr lang="fa-IR" sz="3200" i="0" u="none" strike="noStrike" kern="100" baseline="0" dirty="0">
                <a:solidFill>
                  <a:srgbClr val="FF0000"/>
                </a:solidFill>
                <a:cs typeface="B Compset" panose="00000400000000000000" pitchFamily="2" charset="-78"/>
              </a:rPr>
              <a:t> عظام</a:t>
            </a:r>
            <a:r>
              <a:rPr lang="fa-IR" sz="3200"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err="1">
                <a:solidFill>
                  <a:srgbClr val="000000"/>
                </a:solidFill>
                <a:latin typeface="Tahoma" panose="020B0604030504040204" pitchFamily="34" charset="0"/>
                <a:cs typeface="B Nazanin" panose="00000400000000000000" pitchFamily="2" charset="-78"/>
              </a:rPr>
              <a:t>نيز</a:t>
            </a:r>
            <a:r>
              <a:rPr lang="fa-IR" sz="3200" i="0" u="none" strike="noStrike" kern="100" baseline="0" dirty="0">
                <a:solidFill>
                  <a:srgbClr val="000000"/>
                </a:solidFill>
                <a:latin typeface="Tahoma" panose="020B0604030504040204" pitchFamily="34" charset="0"/>
                <a:cs typeface="B Nazanin" panose="00000400000000000000" pitchFamily="2" charset="-78"/>
              </a:rPr>
              <a:t> در </a:t>
            </a:r>
            <a:r>
              <a:rPr lang="fa-IR" sz="3200" i="0" u="none" strike="noStrike" kern="100" baseline="0" dirty="0" err="1">
                <a:solidFill>
                  <a:srgbClr val="000000"/>
                </a:solidFill>
                <a:latin typeface="Tahoma" panose="020B0604030504040204" pitchFamily="34" charset="0"/>
                <a:cs typeface="B Nazanin" panose="00000400000000000000" pitchFamily="2" charset="-78"/>
              </a:rPr>
              <a:t>فتاواي</a:t>
            </a:r>
            <a:r>
              <a:rPr lang="fa-IR" sz="3200" i="0" u="none" strike="noStrike" kern="100" baseline="0" dirty="0">
                <a:solidFill>
                  <a:srgbClr val="000000"/>
                </a:solidFill>
                <a:latin typeface="Tahoma" panose="020B0604030504040204" pitchFamily="34" charset="0"/>
                <a:cs typeface="B Nazanin" panose="00000400000000000000" pitchFamily="2" charset="-78"/>
              </a:rPr>
              <a:t> خود عموماً بر </a:t>
            </a:r>
            <a:r>
              <a:rPr lang="fa-IR" sz="3200" i="0" u="none" strike="noStrike" kern="100" baseline="0" dirty="0">
                <a:solidFill>
                  <a:srgbClr val="FF0000"/>
                </a:solidFill>
                <a:latin typeface="Tahoma" panose="020B0604030504040204" pitchFamily="34" charset="0"/>
                <a:cs typeface="B Compset" panose="00000400000000000000" pitchFamily="2" charset="-78"/>
              </a:rPr>
              <a:t>عدم قبول مرگ </a:t>
            </a:r>
            <a:r>
              <a:rPr lang="fa-IR" sz="3200" i="0" u="none" strike="noStrike" kern="100" baseline="0" dirty="0" err="1">
                <a:solidFill>
                  <a:srgbClr val="FF0000"/>
                </a:solidFill>
                <a:latin typeface="Tahoma" panose="020B0604030504040204" pitchFamily="34" charset="0"/>
                <a:cs typeface="B Compset" panose="00000400000000000000" pitchFamily="2" charset="-78"/>
              </a:rPr>
              <a:t>مغزي</a:t>
            </a:r>
            <a:r>
              <a:rPr lang="fa-IR" sz="3200" i="0" u="none" strike="noStrike" kern="100" baseline="0" dirty="0">
                <a:solidFill>
                  <a:srgbClr val="000000"/>
                </a:solidFill>
                <a:latin typeface="Tahoma" panose="020B0604030504040204" pitchFamily="34" charset="0"/>
                <a:cs typeface="B Nazanin" panose="00000400000000000000" pitchFamily="2" charset="-78"/>
              </a:rPr>
              <a:t> به عنوان مرگ </a:t>
            </a:r>
            <a:r>
              <a:rPr lang="fa-IR" sz="3200" i="0" u="none" strike="noStrike" kern="100" baseline="0" dirty="0" err="1">
                <a:solidFill>
                  <a:srgbClr val="000000"/>
                </a:solidFill>
                <a:latin typeface="Tahoma" panose="020B0604030504040204" pitchFamily="34" charset="0"/>
                <a:cs typeface="B Nazanin" panose="00000400000000000000" pitchFamily="2" charset="-78"/>
              </a:rPr>
              <a:t>شرعي</a:t>
            </a:r>
            <a:r>
              <a:rPr lang="fa-IR" sz="3200" i="0" u="none" strike="noStrike" kern="100" baseline="0" dirty="0">
                <a:solidFill>
                  <a:srgbClr val="000000"/>
                </a:solidFill>
                <a:latin typeface="Tahoma" panose="020B0604030504040204" pitchFamily="34" charset="0"/>
                <a:cs typeface="B Nazanin" panose="00000400000000000000" pitchFamily="2" charset="-78"/>
              </a:rPr>
              <a:t> و </a:t>
            </a:r>
            <a:r>
              <a:rPr lang="fa-IR" sz="3200" i="0" u="none" strike="noStrike" kern="100" baseline="0" dirty="0" err="1">
                <a:solidFill>
                  <a:srgbClr val="000000"/>
                </a:solidFill>
                <a:latin typeface="Tahoma" panose="020B0604030504040204" pitchFamily="34" charset="0"/>
                <a:cs typeface="B Nazanin" panose="00000400000000000000" pitchFamily="2" charset="-78"/>
              </a:rPr>
              <a:t>عرفي</a:t>
            </a:r>
            <a:r>
              <a:rPr lang="fa-IR" sz="3200"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err="1">
                <a:solidFill>
                  <a:srgbClr val="000000"/>
                </a:solidFill>
                <a:latin typeface="Tahoma" panose="020B0604030504040204" pitchFamily="34" charset="0"/>
                <a:cs typeface="B Nazanin" panose="00000400000000000000" pitchFamily="2" charset="-78"/>
              </a:rPr>
              <a:t>تأكيد</a:t>
            </a:r>
            <a:r>
              <a:rPr lang="fa-IR" sz="3200" i="0" u="none" strike="noStrike" kern="100" baseline="0" dirty="0">
                <a:solidFill>
                  <a:srgbClr val="000000"/>
                </a:solidFill>
                <a:latin typeface="Tahoma" panose="020B0604030504040204" pitchFamily="34" charset="0"/>
                <a:cs typeface="B Nazanin" panose="00000400000000000000" pitchFamily="2" charset="-78"/>
              </a:rPr>
              <a:t> دارند و در صورت وجود </a:t>
            </a:r>
            <a:r>
              <a:rPr lang="fa-IR" sz="3200" b="1" i="0" u="none" strike="noStrike" kern="100" baseline="0" dirty="0">
                <a:solidFill>
                  <a:srgbClr val="FF0000"/>
                </a:solidFill>
                <a:latin typeface="Tahoma" panose="020B0604030504040204" pitchFamily="34" charset="0"/>
                <a:cs typeface="B Compset" panose="00000400000000000000" pitchFamily="2" charset="-78"/>
              </a:rPr>
              <a:t>حرارت </a:t>
            </a:r>
            <a:r>
              <a:rPr lang="fa-IR" sz="3200" b="1" i="0" u="none" strike="noStrike" kern="100" baseline="0" dirty="0" err="1">
                <a:solidFill>
                  <a:srgbClr val="FF0000"/>
                </a:solidFill>
                <a:latin typeface="Tahoma" panose="020B0604030504040204" pitchFamily="34" charset="0"/>
                <a:cs typeface="B Compset" panose="00000400000000000000" pitchFamily="2" charset="-78"/>
              </a:rPr>
              <a:t>غريزي</a:t>
            </a:r>
            <a:r>
              <a:rPr lang="fa-IR" sz="3200" b="1"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a:solidFill>
                  <a:srgbClr val="000000"/>
                </a:solidFill>
                <a:latin typeface="Tahoma" panose="020B0604030504040204" pitchFamily="34" charset="0"/>
                <a:cs typeface="B Nazanin" panose="00000400000000000000" pitchFamily="2" charset="-78"/>
              </a:rPr>
              <a:t>در </a:t>
            </a:r>
            <a:r>
              <a:rPr lang="fa-IR" sz="3200" i="0" u="none" strike="noStrike" kern="100" baseline="0" dirty="0" err="1">
                <a:solidFill>
                  <a:srgbClr val="000000"/>
                </a:solidFill>
                <a:latin typeface="Tahoma" panose="020B0604030504040204" pitchFamily="34" charset="0"/>
                <a:cs typeface="B Nazanin" panose="00000400000000000000" pitchFamily="2" charset="-78"/>
              </a:rPr>
              <a:t>بيماران</a:t>
            </a:r>
            <a:r>
              <a:rPr lang="fa-IR" sz="3200"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err="1">
                <a:solidFill>
                  <a:srgbClr val="000000"/>
                </a:solidFill>
                <a:latin typeface="Tahoma" panose="020B0604030504040204" pitchFamily="34" charset="0"/>
                <a:cs typeface="B Nazanin" panose="00000400000000000000" pitchFamily="2" charset="-78"/>
              </a:rPr>
              <a:t>داراي</a:t>
            </a:r>
            <a:r>
              <a:rPr lang="fa-IR" sz="3200"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err="1">
                <a:solidFill>
                  <a:srgbClr val="000000"/>
                </a:solidFill>
                <a:latin typeface="Tahoma" panose="020B0604030504040204" pitchFamily="34" charset="0"/>
                <a:cs typeface="B Nazanin" panose="00000400000000000000" pitchFamily="2" charset="-78"/>
              </a:rPr>
              <a:t>آسيبهاي</a:t>
            </a:r>
            <a:r>
              <a:rPr lang="fa-IR" sz="3200"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err="1">
                <a:solidFill>
                  <a:srgbClr val="000000"/>
                </a:solidFill>
                <a:latin typeface="Tahoma" panose="020B0604030504040204" pitchFamily="34" charset="0"/>
                <a:cs typeface="B Nazanin" panose="00000400000000000000" pitchFamily="2" charset="-78"/>
              </a:rPr>
              <a:t>غيرقابل</a:t>
            </a:r>
            <a:r>
              <a:rPr lang="fa-IR" sz="3200" i="0" u="none" strike="noStrike" kern="100" baseline="0" dirty="0">
                <a:solidFill>
                  <a:srgbClr val="000000"/>
                </a:solidFill>
                <a:latin typeface="Tahoma" panose="020B0604030504040204" pitchFamily="34" charset="0"/>
                <a:cs typeface="B Nazanin" panose="00000400000000000000" pitchFamily="2" charset="-78"/>
              </a:rPr>
              <a:t> برگشت </a:t>
            </a:r>
            <a:r>
              <a:rPr lang="fa-IR" sz="3200" i="0" u="none" strike="noStrike" kern="100" baseline="0" dirty="0" err="1">
                <a:solidFill>
                  <a:srgbClr val="000000"/>
                </a:solidFill>
                <a:latin typeface="Tahoma" panose="020B0604030504040204" pitchFamily="34" charset="0"/>
                <a:cs typeface="B Nazanin" panose="00000400000000000000" pitchFamily="2" charset="-78"/>
              </a:rPr>
              <a:t>مغزي</a:t>
            </a:r>
            <a:r>
              <a:rPr lang="fa-IR" sz="3200" i="0" u="none" strike="noStrike" kern="100" baseline="0" dirty="0">
                <a:solidFill>
                  <a:srgbClr val="000000"/>
                </a:solidFill>
                <a:latin typeface="Tahoma" panose="020B0604030504040204" pitchFamily="34" charset="0"/>
                <a:cs typeface="B Nazanin" panose="00000400000000000000" pitchFamily="2" charset="-78"/>
              </a:rPr>
              <a:t>، مرگ </a:t>
            </a:r>
            <a:r>
              <a:rPr lang="fa-IR" sz="3200" i="0" u="none" strike="noStrike" kern="100" baseline="0" dirty="0" err="1">
                <a:solidFill>
                  <a:srgbClr val="000000"/>
                </a:solidFill>
                <a:latin typeface="Tahoma" panose="020B0604030504040204" pitchFamily="34" charset="0"/>
                <a:cs typeface="B Nazanin" panose="00000400000000000000" pitchFamily="2" charset="-78"/>
              </a:rPr>
              <a:t>مغزي</a:t>
            </a:r>
            <a:r>
              <a:rPr lang="fa-IR" sz="3200"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err="1">
                <a:solidFill>
                  <a:srgbClr val="000000"/>
                </a:solidFill>
                <a:latin typeface="Tahoma" panose="020B0604030504040204" pitchFamily="34" charset="0"/>
                <a:cs typeface="B Nazanin" panose="00000400000000000000" pitchFamily="2" charset="-78"/>
              </a:rPr>
              <a:t>تأييد</a:t>
            </a:r>
            <a:r>
              <a:rPr lang="fa-IR" sz="3200" i="0" u="none" strike="noStrike" kern="100" baseline="0" dirty="0">
                <a:solidFill>
                  <a:srgbClr val="000000"/>
                </a:solidFill>
                <a:latin typeface="Tahoma" panose="020B0604030504040204" pitchFamily="34" charset="0"/>
                <a:cs typeface="B Nazanin" panose="00000400000000000000" pitchFamily="2" charset="-78"/>
              </a:rPr>
              <a:t> شده از جانب </a:t>
            </a:r>
            <a:r>
              <a:rPr lang="fa-IR" sz="3200" i="0" u="none" strike="noStrike" kern="100" baseline="0" dirty="0" err="1">
                <a:solidFill>
                  <a:srgbClr val="000000"/>
                </a:solidFill>
                <a:latin typeface="Tahoma" panose="020B0604030504040204" pitchFamily="34" charset="0"/>
                <a:cs typeface="B Nazanin" panose="00000400000000000000" pitchFamily="2" charset="-78"/>
              </a:rPr>
              <a:t>پزشكان</a:t>
            </a:r>
            <a:r>
              <a:rPr lang="fa-IR" sz="3200" i="0" u="none" strike="noStrike" kern="100" baseline="0" dirty="0">
                <a:solidFill>
                  <a:srgbClr val="000000"/>
                </a:solidFill>
                <a:latin typeface="Tahoma" panose="020B0604030504040204" pitchFamily="34" charset="0"/>
                <a:cs typeface="B Nazanin" panose="00000400000000000000" pitchFamily="2" charset="-78"/>
              </a:rPr>
              <a:t> متخصص را به </a:t>
            </a:r>
            <a:r>
              <a:rPr lang="fa-IR" sz="3200" i="0" u="none" strike="noStrike" kern="100" baseline="0" dirty="0" err="1">
                <a:solidFill>
                  <a:srgbClr val="000000"/>
                </a:solidFill>
                <a:latin typeface="Tahoma" panose="020B0604030504040204" pitchFamily="34" charset="0"/>
                <a:cs typeface="B Nazanin" panose="00000400000000000000" pitchFamily="2" charset="-78"/>
              </a:rPr>
              <a:t>رسميت</a:t>
            </a:r>
            <a:r>
              <a:rPr lang="fa-IR" sz="3200"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err="1">
                <a:solidFill>
                  <a:srgbClr val="000000"/>
                </a:solidFill>
                <a:latin typeface="Tahoma" panose="020B0604030504040204" pitchFamily="34" charset="0"/>
                <a:cs typeface="B Nazanin" panose="00000400000000000000" pitchFamily="2" charset="-78"/>
              </a:rPr>
              <a:t>نمي</a:t>
            </a:r>
            <a:r>
              <a:rPr lang="fa-IR" sz="3200" i="0" u="none" strike="noStrike" kern="100" baseline="0" dirty="0">
                <a:solidFill>
                  <a:srgbClr val="000000"/>
                </a:solidFill>
                <a:latin typeface="Tahoma" panose="020B0604030504040204" pitchFamily="34" charset="0"/>
                <a:cs typeface="B Nazanin" panose="00000400000000000000" pitchFamily="2" charset="-78"/>
              </a:rPr>
              <a:t> شناسند و </a:t>
            </a:r>
            <a:r>
              <a:rPr lang="fa-IR" sz="3200" i="0" u="none" strike="noStrike" kern="100" baseline="0" dirty="0" err="1">
                <a:solidFill>
                  <a:srgbClr val="000000"/>
                </a:solidFill>
                <a:latin typeface="Tahoma" panose="020B0604030504040204" pitchFamily="34" charset="0"/>
                <a:cs typeface="B Nazanin" panose="00000400000000000000" pitchFamily="2" charset="-78"/>
              </a:rPr>
              <a:t>احكام</a:t>
            </a:r>
            <a:r>
              <a:rPr lang="fa-IR" sz="3200"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err="1">
                <a:solidFill>
                  <a:srgbClr val="000000"/>
                </a:solidFill>
                <a:latin typeface="Tahoma" panose="020B0604030504040204" pitchFamily="34" charset="0"/>
                <a:cs typeface="B Nazanin" panose="00000400000000000000" pitchFamily="2" charset="-78"/>
              </a:rPr>
              <a:t>شرعي</a:t>
            </a:r>
            <a:r>
              <a:rPr lang="fa-IR" sz="3200" i="0" u="none" strike="noStrike" kern="100" baseline="0" dirty="0">
                <a:solidFill>
                  <a:srgbClr val="000000"/>
                </a:solidFill>
                <a:latin typeface="Tahoma" panose="020B0604030504040204" pitchFamily="34" charset="0"/>
                <a:cs typeface="B Nazanin" panose="00000400000000000000" pitchFamily="2" charset="-78"/>
              </a:rPr>
              <a:t> و به تبع آن </a:t>
            </a:r>
            <a:r>
              <a:rPr lang="fa-IR" sz="3200" i="0" u="none" strike="noStrike" kern="100" baseline="0" dirty="0" err="1">
                <a:solidFill>
                  <a:srgbClr val="000000"/>
                </a:solidFill>
                <a:latin typeface="Tahoma" panose="020B0604030504040204" pitchFamily="34" charset="0"/>
                <a:cs typeface="B Nazanin" panose="00000400000000000000" pitchFamily="2" charset="-78"/>
              </a:rPr>
              <a:t>احكام</a:t>
            </a:r>
            <a:r>
              <a:rPr lang="fa-IR" sz="3200"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err="1">
                <a:solidFill>
                  <a:srgbClr val="000000"/>
                </a:solidFill>
                <a:latin typeface="Tahoma" panose="020B0604030504040204" pitchFamily="34" charset="0"/>
                <a:cs typeface="B Nazanin" panose="00000400000000000000" pitchFamily="2" charset="-78"/>
              </a:rPr>
              <a:t>حقوقي</a:t>
            </a:r>
            <a:r>
              <a:rPr lang="fa-IR" sz="3200" i="0" u="none" strike="noStrike" kern="100" baseline="0" dirty="0">
                <a:solidFill>
                  <a:srgbClr val="000000"/>
                </a:solidFill>
                <a:latin typeface="Tahoma" panose="020B0604030504040204" pitchFamily="34" charset="0"/>
                <a:cs typeface="B Nazanin" panose="00000400000000000000" pitchFamily="2" charset="-78"/>
              </a:rPr>
              <a:t> و </a:t>
            </a:r>
            <a:r>
              <a:rPr lang="fa-IR" sz="3200" i="0" u="none" strike="noStrike" kern="100" baseline="0" dirty="0" err="1">
                <a:solidFill>
                  <a:srgbClr val="000000"/>
                </a:solidFill>
                <a:latin typeface="Tahoma" panose="020B0604030504040204" pitchFamily="34" charset="0"/>
                <a:cs typeface="B Nazanin" panose="00000400000000000000" pitchFamily="2" charset="-78"/>
              </a:rPr>
              <a:t>قضايي</a:t>
            </a:r>
            <a:r>
              <a:rPr lang="fa-IR" sz="3200" i="0" u="none" strike="noStrike" kern="100" baseline="0" dirty="0">
                <a:solidFill>
                  <a:srgbClr val="000000"/>
                </a:solidFill>
                <a:latin typeface="Tahoma" panose="020B0604030504040204" pitchFamily="34" charset="0"/>
                <a:cs typeface="B Nazanin" panose="00000400000000000000" pitchFamily="2" charset="-78"/>
              </a:rPr>
              <a:t> مربوط به </a:t>
            </a:r>
            <a:r>
              <a:rPr lang="fa-IR" sz="3200" i="0" u="none" strike="noStrike" kern="100" baseline="0" dirty="0" err="1">
                <a:solidFill>
                  <a:srgbClr val="000000"/>
                </a:solidFill>
                <a:latin typeface="Tahoma" panose="020B0604030504040204" pitchFamily="34" charset="0"/>
                <a:cs typeface="B Nazanin" panose="00000400000000000000" pitchFamily="2" charset="-78"/>
              </a:rPr>
              <a:t>متوفي</a:t>
            </a:r>
            <a:r>
              <a:rPr lang="fa-IR" sz="3200" i="0" u="none" strike="noStrike" kern="100" baseline="0" dirty="0">
                <a:solidFill>
                  <a:srgbClr val="000000"/>
                </a:solidFill>
                <a:latin typeface="Tahoma" panose="020B0604030504040204" pitchFamily="34" charset="0"/>
                <a:cs typeface="B Nazanin" panose="00000400000000000000" pitchFamily="2" charset="-78"/>
              </a:rPr>
              <a:t> در موارد ارث، ابطال عقد </a:t>
            </a:r>
            <a:r>
              <a:rPr lang="fa-IR" sz="3200" i="0" u="none" strike="noStrike" kern="100" baseline="0" dirty="0" err="1">
                <a:solidFill>
                  <a:srgbClr val="000000"/>
                </a:solidFill>
                <a:latin typeface="Tahoma" panose="020B0604030504040204" pitchFamily="34" charset="0"/>
                <a:cs typeface="B Nazanin" panose="00000400000000000000" pitchFamily="2" charset="-78"/>
              </a:rPr>
              <a:t>نكاح</a:t>
            </a:r>
            <a:r>
              <a:rPr lang="fa-IR" sz="3200" i="0" u="none" strike="noStrike" kern="100" baseline="0" dirty="0">
                <a:solidFill>
                  <a:srgbClr val="000000"/>
                </a:solidFill>
                <a:latin typeface="Tahoma" panose="020B0604030504040204" pitchFamily="34" charset="0"/>
                <a:cs typeface="B Nazanin" panose="00000400000000000000" pitchFamily="2" charset="-78"/>
              </a:rPr>
              <a:t>، مسح </a:t>
            </a:r>
            <a:r>
              <a:rPr lang="fa-IR" sz="3200" i="0" u="none" strike="noStrike" kern="100" baseline="0" dirty="0" err="1">
                <a:solidFill>
                  <a:srgbClr val="000000"/>
                </a:solidFill>
                <a:latin typeface="Tahoma" panose="020B0604030504040204" pitchFamily="34" charset="0"/>
                <a:cs typeface="B Nazanin" panose="00000400000000000000" pitchFamily="2" charset="-78"/>
              </a:rPr>
              <a:t>ميت</a:t>
            </a:r>
            <a:r>
              <a:rPr lang="fa-IR" sz="3200" i="0" u="none" strike="noStrike" kern="100" baseline="0" dirty="0">
                <a:solidFill>
                  <a:srgbClr val="000000"/>
                </a:solidFill>
                <a:latin typeface="Tahoma" panose="020B0604030504040204" pitchFamily="34" charset="0"/>
                <a:cs typeface="B Nazanin" panose="00000400000000000000" pitchFamily="2" charset="-78"/>
              </a:rPr>
              <a:t> و... بر </a:t>
            </a:r>
            <a:r>
              <a:rPr lang="fa-IR" sz="3200" i="0" u="none" strike="noStrike" kern="100" baseline="0" dirty="0" err="1">
                <a:solidFill>
                  <a:srgbClr val="000000"/>
                </a:solidFill>
                <a:latin typeface="Tahoma" panose="020B0604030504040204" pitchFamily="34" charset="0"/>
                <a:cs typeface="B Nazanin" panose="00000400000000000000" pitchFamily="2" charset="-78"/>
              </a:rPr>
              <a:t>چنين</a:t>
            </a:r>
            <a:r>
              <a:rPr lang="fa-IR" sz="3200"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err="1">
                <a:solidFill>
                  <a:srgbClr val="000000"/>
                </a:solidFill>
                <a:latin typeface="Tahoma" panose="020B0604030504040204" pitchFamily="34" charset="0"/>
                <a:cs typeface="B Nazanin" panose="00000400000000000000" pitchFamily="2" charset="-78"/>
              </a:rPr>
              <a:t>افرادي</a:t>
            </a:r>
            <a:r>
              <a:rPr lang="fa-IR" sz="3200" i="0" u="none" strike="noStrike" kern="100" baseline="0" dirty="0">
                <a:solidFill>
                  <a:srgbClr val="000000"/>
                </a:solidFill>
                <a:latin typeface="Tahoma" panose="020B0604030504040204" pitchFamily="34" charset="0"/>
                <a:cs typeface="B Nazanin" panose="00000400000000000000" pitchFamily="2" charset="-78"/>
              </a:rPr>
              <a:t> را </a:t>
            </a:r>
            <a:r>
              <a:rPr lang="fa-IR" sz="3200" i="0" u="none" strike="noStrike" kern="100" baseline="0" dirty="0" err="1">
                <a:solidFill>
                  <a:srgbClr val="000000"/>
                </a:solidFill>
                <a:latin typeface="Tahoma" panose="020B0604030504040204" pitchFamily="34" charset="0"/>
                <a:cs typeface="B Nazanin" panose="00000400000000000000" pitchFamily="2" charset="-78"/>
              </a:rPr>
              <a:t>جاري</a:t>
            </a:r>
            <a:r>
              <a:rPr lang="fa-IR" sz="3200" i="0" u="none" strike="noStrike" kern="100" baseline="0" dirty="0">
                <a:solidFill>
                  <a:srgbClr val="000000"/>
                </a:solidFill>
                <a:latin typeface="Tahoma" panose="020B0604030504040204" pitchFamily="34" charset="0"/>
                <a:cs typeface="B Nazanin" panose="00000400000000000000" pitchFamily="2" charset="-78"/>
              </a:rPr>
              <a:t> </a:t>
            </a:r>
            <a:r>
              <a:rPr lang="fa-IR" sz="3200" i="0" u="none" strike="noStrike" kern="100" baseline="0" dirty="0" err="1">
                <a:solidFill>
                  <a:srgbClr val="000000"/>
                </a:solidFill>
                <a:latin typeface="Tahoma" panose="020B0604030504040204" pitchFamily="34" charset="0"/>
                <a:cs typeface="B Nazanin" panose="00000400000000000000" pitchFamily="2" charset="-78"/>
              </a:rPr>
              <a:t>نمي</a:t>
            </a:r>
            <a:r>
              <a:rPr lang="fa-IR" sz="3200" i="0" u="none" strike="noStrike" kern="100" baseline="0" dirty="0">
                <a:solidFill>
                  <a:srgbClr val="000000"/>
                </a:solidFill>
                <a:latin typeface="Tahoma" panose="020B0604030504040204" pitchFamily="34" charset="0"/>
                <a:cs typeface="B Nazanin" panose="00000400000000000000" pitchFamily="2" charset="-78"/>
              </a:rPr>
              <a:t> دانند. </a:t>
            </a:r>
          </a:p>
        </p:txBody>
      </p:sp>
      <p:sp>
        <p:nvSpPr>
          <p:cNvPr id="4" name="Footer Placeholder 3">
            <a:extLst>
              <a:ext uri="{FF2B5EF4-FFF2-40B4-BE49-F238E27FC236}">
                <a16:creationId xmlns:a16="http://schemas.microsoft.com/office/drawing/2014/main" id="{545F4397-72A7-8228-6DC6-93CC338FA93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81904495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83D1-0AAB-2E4A-8CEA-8650F9DA5DCC}"/>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 مرگ مغزي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2287A9B-7FD0-D9A1-8664-15ECD62DCFF0}"/>
              </a:ext>
            </a:extLst>
          </p:cNvPr>
          <p:cNvSpPr>
            <a:spLocks noGrp="1"/>
          </p:cNvSpPr>
          <p:nvPr>
            <p:ph type="body" idx="1"/>
          </p:nvPr>
        </p:nvSpPr>
        <p:spPr/>
        <p:txBody>
          <a:bodyPr>
            <a:normAutofit/>
          </a:bodyPr>
          <a:lstStyle/>
          <a:p>
            <a:pPr marR="100" lvl="0" rtl="1"/>
            <a:r>
              <a:rPr lang="fa-IR" sz="2800" i="0" u="none" strike="noStrike" kern="100" baseline="0" dirty="0" err="1">
                <a:solidFill>
                  <a:srgbClr val="000000"/>
                </a:solidFill>
                <a:cs typeface="B Nazanin" panose="00000400000000000000" pitchFamily="2" charset="-78"/>
              </a:rPr>
              <a:t>ميان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فقيهان</a:t>
            </a:r>
            <a:r>
              <a:rPr lang="fa-IR" sz="2800" i="0" u="none" strike="noStrike" kern="100" baseline="0" dirty="0">
                <a:solidFill>
                  <a:srgbClr val="000000"/>
                </a:solidFill>
                <a:cs typeface="B Nazanin" panose="00000400000000000000" pitchFamily="2" charset="-78"/>
              </a:rPr>
              <a:t> معاصر اهل سنت و مجامع </a:t>
            </a:r>
            <a:r>
              <a:rPr lang="fa-IR" sz="2800" i="0" u="none" strike="noStrike" kern="100" baseline="0" dirty="0" err="1">
                <a:solidFill>
                  <a:srgbClr val="000000"/>
                </a:solidFill>
                <a:cs typeface="B Nazanin" panose="00000400000000000000" pitchFamily="2" charset="-78"/>
              </a:rPr>
              <a:t>فقهي</a:t>
            </a:r>
            <a:r>
              <a:rPr lang="fa-IR" sz="2800" i="0" u="none" strike="noStrike" kern="100" baseline="0" dirty="0">
                <a:solidFill>
                  <a:srgbClr val="000000"/>
                </a:solidFill>
                <a:cs typeface="B Nazanin" panose="00000400000000000000" pitchFamily="2" charset="-78"/>
              </a:rPr>
              <a:t> آن ها </a:t>
            </a:r>
            <a:r>
              <a:rPr lang="fa-IR" sz="2800" i="0" u="none" strike="noStrike" kern="100" baseline="0" dirty="0" err="1">
                <a:solidFill>
                  <a:srgbClr val="000000"/>
                </a:solidFill>
                <a:cs typeface="B Nazanin" panose="00000400000000000000" pitchFamily="2" charset="-78"/>
              </a:rPr>
              <a:t>آراي</a:t>
            </a:r>
            <a:r>
              <a:rPr lang="fa-IR" sz="2800" i="0" u="none" strike="noStrike" kern="100" baseline="0" dirty="0">
                <a:solidFill>
                  <a:srgbClr val="000000"/>
                </a:solidFill>
                <a:cs typeface="B Nazanin" panose="00000400000000000000" pitchFamily="2" charset="-78"/>
              </a:rPr>
              <a:t> موجود در بحث </a:t>
            </a:r>
            <a:r>
              <a:rPr lang="fa-IR" sz="2800" i="0" u="none" strike="noStrike" kern="100" baseline="0" dirty="0" err="1">
                <a:solidFill>
                  <a:srgbClr val="000000"/>
                </a:solidFill>
                <a:cs typeface="B Nazanin" panose="00000400000000000000" pitchFamily="2" charset="-78"/>
              </a:rPr>
              <a:t>واگذاري</a:t>
            </a:r>
            <a:r>
              <a:rPr lang="fa-IR" sz="2800" i="0" u="none" strike="noStrike" kern="100" baseline="0" dirty="0">
                <a:solidFill>
                  <a:srgbClr val="000000"/>
                </a:solidFill>
                <a:cs typeface="B Nazanin" panose="00000400000000000000" pitchFamily="2" charset="-78"/>
              </a:rPr>
              <a:t> اعضا به</a:t>
            </a:r>
            <a:r>
              <a:rPr lang="fa-IR" sz="2800" i="0" u="none" strike="noStrike" kern="100" baseline="0" dirty="0">
                <a:solidFill>
                  <a:srgbClr val="FF0000"/>
                </a:solidFill>
                <a:cs typeface="B Compset" panose="00000400000000000000" pitchFamily="2" charset="-78"/>
              </a:rPr>
              <a:t> شش دسته </a:t>
            </a:r>
            <a:r>
              <a:rPr lang="fa-IR" sz="2800" i="0" u="none" strike="noStrike" kern="100" baseline="0" dirty="0" err="1">
                <a:solidFill>
                  <a:srgbClr val="FF0000"/>
                </a:solidFill>
                <a:cs typeface="B Compset" panose="00000400000000000000" pitchFamily="2" charset="-78"/>
              </a:rPr>
              <a:t>تقسيم</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شود: </a:t>
            </a:r>
          </a:p>
          <a:p>
            <a:pPr marR="100" lvl="0" rtl="1"/>
            <a:r>
              <a:rPr lang="fa-IR" sz="2800" i="0" u="none" strike="noStrike" kern="100" baseline="0" dirty="0" err="1">
                <a:solidFill>
                  <a:srgbClr val="000000"/>
                </a:solidFill>
                <a:cs typeface="B Nazanin" panose="00000400000000000000" pitchFamily="2" charset="-78"/>
              </a:rPr>
              <a:t>برخي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واگذاري</a:t>
            </a:r>
            <a:r>
              <a:rPr lang="fa-IR" sz="2800" i="0" u="none" strike="noStrike" kern="100" baseline="0" dirty="0">
                <a:solidFill>
                  <a:srgbClr val="000000"/>
                </a:solidFill>
                <a:cs typeface="B Nazanin" panose="00000400000000000000" pitchFamily="2" charset="-78"/>
              </a:rPr>
              <a:t> و پيوند اعضا از شخص زنده را به </a:t>
            </a:r>
            <a:r>
              <a:rPr lang="fa-IR" sz="2800" i="0" u="none" strike="noStrike" kern="100" baseline="0" dirty="0" err="1">
                <a:solidFill>
                  <a:srgbClr val="000000"/>
                </a:solidFill>
                <a:cs typeface="B Nazanin" panose="00000400000000000000" pitchFamily="2" charset="-78"/>
              </a:rPr>
              <a:t>كلي</a:t>
            </a:r>
            <a:r>
              <a:rPr lang="fa-IR" sz="2800" i="0" u="none" strike="noStrike" kern="100" baseline="0" dirty="0">
                <a:solidFill>
                  <a:srgbClr val="000000"/>
                </a:solidFill>
                <a:cs typeface="B Nazanin" panose="00000400000000000000" pitchFamily="2" charset="-78"/>
              </a:rPr>
              <a:t> منع </a:t>
            </a:r>
            <a:r>
              <a:rPr lang="fa-IR" sz="2800" i="0" u="none" strike="noStrike" kern="100" baseline="0" dirty="0" err="1">
                <a:solidFill>
                  <a:srgbClr val="000000"/>
                </a:solidFill>
                <a:cs typeface="B Nazanin" panose="00000400000000000000" pitchFamily="2" charset="-78"/>
              </a:rPr>
              <a:t>كرده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اند</a:t>
            </a:r>
            <a:r>
              <a:rPr lang="fa-IR" sz="2800" i="0" u="none" strike="noStrike" kern="100" baseline="0" dirty="0">
                <a:solidFill>
                  <a:srgbClr val="000000"/>
                </a:solidFill>
                <a:cs typeface="B Nazanin" panose="00000400000000000000" pitchFamily="2" charset="-78"/>
              </a:rPr>
              <a:t> و </a:t>
            </a:r>
            <a:r>
              <a:rPr lang="fa-IR" sz="2800" i="0" u="none" strike="noStrike" kern="100" baseline="0" dirty="0" err="1">
                <a:solidFill>
                  <a:srgbClr val="000000"/>
                </a:solidFill>
                <a:cs typeface="B Nazanin" panose="00000400000000000000" pitchFamily="2" charset="-78"/>
              </a:rPr>
              <a:t>برخي</a:t>
            </a:r>
            <a:r>
              <a:rPr lang="fa-IR" sz="2800" i="0" u="none" strike="noStrike" kern="100" baseline="0" dirty="0">
                <a:solidFill>
                  <a:srgbClr val="000000"/>
                </a:solidFill>
                <a:cs typeface="B Nazanin" panose="00000400000000000000" pitchFamily="2" charset="-78"/>
              </a:rPr>
              <a:t> (با </a:t>
            </a:r>
            <a:r>
              <a:rPr lang="fa-IR" sz="2800" i="0" u="none" strike="noStrike" kern="100" baseline="0" dirty="0" err="1">
                <a:solidFill>
                  <a:srgbClr val="000000"/>
                </a:solidFill>
                <a:cs typeface="B Nazanin" panose="00000400000000000000" pitchFamily="2" charset="-78"/>
              </a:rPr>
              <a:t>شرايطي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پذيرفته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اند</a:t>
            </a:r>
            <a:r>
              <a:rPr lang="fa-IR" sz="2800" i="0" u="none" strike="noStrike" kern="100" baseline="0" dirty="0">
                <a:solidFill>
                  <a:srgbClr val="000000"/>
                </a:solidFill>
                <a:cs typeface="B Nazanin" panose="00000400000000000000" pitchFamily="2" charset="-78"/>
              </a:rPr>
              <a:t>.</a:t>
            </a:r>
          </a:p>
          <a:p>
            <a:pPr marR="100" lvl="0" rtl="1"/>
            <a:r>
              <a:rPr lang="fa-IR" sz="2800" i="0" u="none" strike="noStrike" kern="100" baseline="0" dirty="0">
                <a:solidFill>
                  <a:srgbClr val="000000"/>
                </a:solidFill>
                <a:cs typeface="B Nazanin" panose="00000400000000000000" pitchFamily="2" charset="-78"/>
              </a:rPr>
              <a:t>عده </a:t>
            </a:r>
            <a:r>
              <a:rPr lang="fa-IR" sz="2800" i="0" u="none" strike="noStrike" kern="100" baseline="0" dirty="0" err="1">
                <a:solidFill>
                  <a:srgbClr val="000000"/>
                </a:solidFill>
                <a:cs typeface="B Nazanin" panose="00000400000000000000" pitchFamily="2" charset="-78"/>
              </a:rPr>
              <a:t>اي</a:t>
            </a:r>
            <a:r>
              <a:rPr lang="fa-IR" sz="2800" i="0" u="none" strike="noStrike" kern="100" baseline="0" dirty="0">
                <a:solidFill>
                  <a:srgbClr val="000000"/>
                </a:solidFill>
                <a:cs typeface="B Nazanin" panose="00000400000000000000" pitchFamily="2" charset="-78"/>
              </a:rPr>
              <a:t> فقط جواز </a:t>
            </a:r>
            <a:r>
              <a:rPr lang="fa-IR" sz="2800" i="0" u="none" strike="noStrike" kern="100" baseline="0" dirty="0" err="1">
                <a:solidFill>
                  <a:srgbClr val="000000"/>
                </a:solidFill>
                <a:cs typeface="B Nazanin" panose="00000400000000000000" pitchFamily="2" charset="-78"/>
              </a:rPr>
              <a:t>واگذاري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يك</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كليه</a:t>
            </a:r>
            <a:r>
              <a:rPr lang="fa-IR" sz="2800" i="0" u="none" strike="noStrike" kern="100" baseline="0" dirty="0">
                <a:solidFill>
                  <a:srgbClr val="000000"/>
                </a:solidFill>
                <a:cs typeface="B Nazanin" panose="00000400000000000000" pitchFamily="2" charset="-78"/>
              </a:rPr>
              <a:t> و </a:t>
            </a:r>
            <a:r>
              <a:rPr lang="fa-IR" sz="2800" i="0" u="none" strike="noStrike" kern="100" baseline="0" dirty="0" err="1">
                <a:solidFill>
                  <a:srgbClr val="000000"/>
                </a:solidFill>
                <a:cs typeface="B Nazanin" panose="00000400000000000000" pitchFamily="2" charset="-78"/>
              </a:rPr>
              <a:t>برخي</a:t>
            </a:r>
            <a:r>
              <a:rPr lang="fa-IR" sz="2800" i="0" u="none" strike="noStrike" kern="100" baseline="0" dirty="0">
                <a:solidFill>
                  <a:srgbClr val="000000"/>
                </a:solidFill>
                <a:cs typeface="B Nazanin" panose="00000400000000000000" pitchFamily="2" charset="-78"/>
              </a:rPr>
              <a:t> فقط انتقال پوست را از افراد مرده </a:t>
            </a:r>
            <a:r>
              <a:rPr lang="fa-IR" sz="2800" i="0" u="none" strike="noStrike" kern="100" baseline="0" dirty="0" err="1">
                <a:solidFill>
                  <a:srgbClr val="000000"/>
                </a:solidFill>
                <a:cs typeface="B Nazanin" panose="00000400000000000000" pitchFamily="2" charset="-78"/>
              </a:rPr>
              <a:t>يا</a:t>
            </a:r>
            <a:r>
              <a:rPr lang="fa-IR" sz="2800" i="0" u="none" strike="noStrike" kern="100" baseline="0" dirty="0">
                <a:solidFill>
                  <a:srgbClr val="000000"/>
                </a:solidFill>
                <a:cs typeface="B Nazanin" panose="00000400000000000000" pitchFamily="2" charset="-78"/>
              </a:rPr>
              <a:t> زنده  </a:t>
            </a:r>
            <a:r>
              <a:rPr lang="fa-IR" sz="2800" i="0" u="none" strike="noStrike" kern="100" baseline="0" dirty="0" err="1">
                <a:solidFill>
                  <a:srgbClr val="000000"/>
                </a:solidFill>
                <a:cs typeface="B Nazanin" panose="00000400000000000000" pitchFamily="2" charset="-78"/>
              </a:rPr>
              <a:t>پذيرفته‌اند</a:t>
            </a:r>
            <a:r>
              <a:rPr lang="fa-IR" sz="2800" i="0" u="none" strike="noStrike" kern="100" baseline="0" dirty="0">
                <a:solidFill>
                  <a:srgbClr val="000000"/>
                </a:solidFill>
                <a:cs typeface="B Nazanin" panose="00000400000000000000" pitchFamily="2" charset="-78"/>
              </a:rPr>
              <a:t>. </a:t>
            </a:r>
          </a:p>
          <a:p>
            <a:pPr marR="100" lvl="0" rtl="1"/>
            <a:r>
              <a:rPr lang="fa-IR" sz="2800" i="0" u="none" strike="noStrike" kern="100" baseline="0" dirty="0" err="1">
                <a:solidFill>
                  <a:srgbClr val="000000"/>
                </a:solidFill>
                <a:cs typeface="B Nazanin" panose="00000400000000000000" pitchFamily="2" charset="-78"/>
              </a:rPr>
              <a:t>گروهي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ديگر</a:t>
            </a:r>
            <a:r>
              <a:rPr lang="fa-IR" sz="2800" i="0" u="none" strike="noStrike" kern="100" baseline="0" dirty="0">
                <a:solidFill>
                  <a:srgbClr val="000000"/>
                </a:solidFill>
                <a:cs typeface="B Nazanin" panose="00000400000000000000" pitchFamily="2" charset="-78"/>
              </a:rPr>
              <a:t> جواز انتقال </a:t>
            </a:r>
            <a:r>
              <a:rPr lang="fa-IR" sz="2800" i="0" u="none" strike="noStrike" kern="100" baseline="0" dirty="0" err="1">
                <a:solidFill>
                  <a:srgbClr val="000000"/>
                </a:solidFill>
                <a:cs typeface="B Nazanin" panose="00000400000000000000" pitchFamily="2" charset="-78"/>
              </a:rPr>
              <a:t>اعضاي</a:t>
            </a:r>
            <a:r>
              <a:rPr lang="fa-IR" sz="2800" i="0" u="none" strike="noStrike" kern="100" baseline="0" dirty="0">
                <a:solidFill>
                  <a:srgbClr val="000000"/>
                </a:solidFill>
                <a:cs typeface="B Nazanin" panose="00000400000000000000" pitchFamily="2" charset="-78"/>
              </a:rPr>
              <a:t> شخص فوت شده را فقط </a:t>
            </a:r>
            <a:r>
              <a:rPr lang="fa-IR" sz="2800" i="0" u="none" strike="noStrike" kern="100" baseline="0" dirty="0" err="1">
                <a:solidFill>
                  <a:srgbClr val="000000"/>
                </a:solidFill>
                <a:cs typeface="B Nazanin" panose="00000400000000000000" pitchFamily="2" charset="-78"/>
              </a:rPr>
              <a:t>پذيرفته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اند</a:t>
            </a:r>
            <a:r>
              <a:rPr lang="fa-IR" sz="2800" i="0" u="none" strike="noStrike" kern="100" baseline="0" dirty="0">
                <a:solidFill>
                  <a:srgbClr val="000000"/>
                </a:solidFill>
                <a:cs typeface="B Nazanin" panose="00000400000000000000" pitchFamily="2" charset="-78"/>
              </a:rPr>
              <a:t> و سرانجام </a:t>
            </a:r>
            <a:r>
              <a:rPr lang="fa-IR" sz="2800" i="0" u="none" strike="noStrike" kern="100" baseline="0" dirty="0" err="1">
                <a:solidFill>
                  <a:srgbClr val="000000"/>
                </a:solidFill>
                <a:cs typeface="B Nazanin" panose="00000400000000000000" pitchFamily="2" charset="-78"/>
              </a:rPr>
              <a:t>برخي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ديگر</a:t>
            </a:r>
            <a:r>
              <a:rPr lang="fa-IR" sz="2800" i="0" u="none" strike="noStrike" kern="100" baseline="0" dirty="0">
                <a:solidFill>
                  <a:srgbClr val="000000"/>
                </a:solidFill>
                <a:cs typeface="B Nazanin" panose="00000400000000000000" pitchFamily="2" charset="-78"/>
              </a:rPr>
              <a:t> در </a:t>
            </a:r>
            <a:r>
              <a:rPr lang="fa-IR" sz="2800" i="0" u="none" strike="noStrike" kern="100" baseline="0" dirty="0" err="1">
                <a:solidFill>
                  <a:srgbClr val="000000"/>
                </a:solidFill>
                <a:cs typeface="B Nazanin" panose="00000400000000000000" pitchFamily="2" charset="-78"/>
              </a:rPr>
              <a:t>حكم</a:t>
            </a:r>
            <a:r>
              <a:rPr lang="fa-IR" sz="2800" i="0" u="none" strike="noStrike" kern="100" baseline="0" dirty="0">
                <a:solidFill>
                  <a:srgbClr val="000000"/>
                </a:solidFill>
                <a:cs typeface="B Nazanin" panose="00000400000000000000" pitchFamily="2" charset="-78"/>
              </a:rPr>
              <a:t> مساله توقف </a:t>
            </a:r>
            <a:r>
              <a:rPr lang="fa-IR" sz="2800" i="0" u="none" strike="noStrike" kern="100" baseline="0" dirty="0" err="1">
                <a:solidFill>
                  <a:srgbClr val="000000"/>
                </a:solidFill>
                <a:cs typeface="B Nazanin" panose="00000400000000000000" pitchFamily="2" charset="-78"/>
              </a:rPr>
              <a:t>كرده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اند</a:t>
            </a:r>
            <a:r>
              <a:rPr lang="fa-IR" sz="2800" i="0" u="none" strike="noStrike" kern="100" baseline="0" dirty="0">
                <a:solidFill>
                  <a:srgbClr val="000000"/>
                </a:solidFill>
                <a:cs typeface="B Nazanin" panose="00000400000000000000" pitchFamily="2" charset="-78"/>
              </a:rPr>
              <a:t>.</a:t>
            </a:r>
          </a:p>
        </p:txBody>
      </p:sp>
      <p:sp>
        <p:nvSpPr>
          <p:cNvPr id="4" name="Footer Placeholder 3">
            <a:extLst>
              <a:ext uri="{FF2B5EF4-FFF2-40B4-BE49-F238E27FC236}">
                <a16:creationId xmlns:a16="http://schemas.microsoft.com/office/drawing/2014/main" id="{EA52CA79-73D6-1EC6-4687-53CEF3E2FA1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34643326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65E1-3B14-F3C8-188F-00E3E80721B3}"/>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 مرگ مغزي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24A06441-D93B-869E-19CA-4C03F57EFA52}"/>
              </a:ext>
            </a:extLst>
          </p:cNvPr>
          <p:cNvSpPr>
            <a:spLocks noGrp="1"/>
          </p:cNvSpPr>
          <p:nvPr>
            <p:ph type="body" idx="1"/>
          </p:nvPr>
        </p:nvSpPr>
        <p:spPr/>
        <p:txBody>
          <a:bodyPr>
            <a:normAutofit/>
          </a:bodyPr>
          <a:lstStyle/>
          <a:p>
            <a:pPr marR="100" lvl="0" rtl="1"/>
            <a:r>
              <a:rPr lang="fa-IR" sz="3200" i="0" u="none" strike="noStrike" kern="100" baseline="0" dirty="0">
                <a:solidFill>
                  <a:srgbClr val="FF0000"/>
                </a:solidFill>
                <a:cs typeface="B Compset" panose="00000400000000000000" pitchFamily="2" charset="-78"/>
              </a:rPr>
              <a:t>در </a:t>
            </a:r>
            <a:r>
              <a:rPr lang="fa-IR" sz="3200" i="0" u="none" strike="noStrike" kern="100" baseline="0" dirty="0" err="1">
                <a:solidFill>
                  <a:srgbClr val="FF0000"/>
                </a:solidFill>
                <a:cs typeface="B Compset" panose="00000400000000000000" pitchFamily="2" charset="-78"/>
              </a:rPr>
              <a:t>راستاي</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پايان</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بخشيدن</a:t>
            </a:r>
            <a:r>
              <a:rPr lang="fa-IR" sz="3200" i="0" u="none" strike="noStrike" kern="100" baseline="0" dirty="0">
                <a:solidFill>
                  <a:srgbClr val="FF0000"/>
                </a:solidFill>
                <a:cs typeface="B Compset" panose="00000400000000000000" pitchFamily="2" charset="-78"/>
              </a:rPr>
              <a:t> به </a:t>
            </a:r>
            <a:r>
              <a:rPr lang="fa-IR" sz="3200" i="0" u="none" strike="noStrike" kern="100" baseline="0" dirty="0" err="1">
                <a:solidFill>
                  <a:srgbClr val="FF0000"/>
                </a:solidFill>
                <a:cs typeface="B Compset" panose="00000400000000000000" pitchFamily="2" charset="-78"/>
              </a:rPr>
              <a:t>شبهاتي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تعريف</a:t>
            </a:r>
            <a:r>
              <a:rPr lang="fa-IR" sz="3200" i="0" u="none" strike="noStrike" kern="100" baseline="0" dirty="0">
                <a:solidFill>
                  <a:srgbClr val="000000"/>
                </a:solidFill>
                <a:cs typeface="B Nazanin" panose="00000400000000000000" pitchFamily="2" charset="-78"/>
              </a:rPr>
              <a:t> مرگ </a:t>
            </a:r>
            <a:r>
              <a:rPr lang="fa-IR" sz="3200" i="0" u="none" strike="noStrike" kern="100" baseline="0" dirty="0" err="1">
                <a:solidFill>
                  <a:srgbClr val="000000"/>
                </a:solidFill>
                <a:cs typeface="B Nazanin" panose="00000400000000000000" pitchFamily="2" charset="-78"/>
              </a:rPr>
              <a:t>مغزي</a:t>
            </a:r>
            <a:r>
              <a:rPr lang="fa-IR" sz="3200" i="0" u="none" strike="noStrike" kern="100" baseline="0" dirty="0">
                <a:solidFill>
                  <a:srgbClr val="000000"/>
                </a:solidFill>
                <a:cs typeface="B Nazanin" panose="00000400000000000000" pitchFamily="2" charset="-78"/>
              </a:rPr>
              <a:t> وجود دارد، در ماده ي </a:t>
            </a:r>
            <a:r>
              <a:rPr lang="fa-IR" sz="3200" i="0" u="none" strike="noStrike" kern="100" baseline="0" dirty="0" err="1">
                <a:solidFill>
                  <a:srgbClr val="000000"/>
                </a:solidFill>
                <a:cs typeface="B Nazanin" panose="00000400000000000000" pitchFamily="2" charset="-78"/>
              </a:rPr>
              <a:t>يك</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آييننامه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اجرايي</a:t>
            </a:r>
            <a:r>
              <a:rPr lang="fa-IR" sz="3200" i="0" u="none" strike="noStrike" kern="100" baseline="0" dirty="0">
                <a:solidFill>
                  <a:srgbClr val="000000"/>
                </a:solidFill>
                <a:cs typeface="B Nazanin" panose="00000400000000000000" pitchFamily="2" charset="-78"/>
              </a:rPr>
              <a:t> مربوط به قانون </a:t>
            </a:r>
            <a:r>
              <a:rPr lang="fa-IR" sz="3200" i="0" u="none" strike="noStrike" kern="100" baseline="0" dirty="0">
                <a:solidFill>
                  <a:srgbClr val="000000"/>
                </a:solidFill>
                <a:latin typeface="Calibri" panose="020F0502020204030204" pitchFamily="34" charset="0"/>
                <a:cs typeface="B Nazanin" panose="00000400000000000000" pitchFamily="2" charset="-78"/>
              </a:rPr>
              <a:t>"پيوند </a:t>
            </a:r>
            <a:r>
              <a:rPr lang="fa-IR" sz="3200" i="0" u="none" strike="noStrike" kern="100" baseline="0" dirty="0" err="1">
                <a:solidFill>
                  <a:srgbClr val="000000"/>
                </a:solidFill>
                <a:latin typeface="Calibri" panose="020F0502020204030204" pitchFamily="34" charset="0"/>
                <a:cs typeface="B Nazanin" panose="00000400000000000000" pitchFamily="2" charset="-78"/>
              </a:rPr>
              <a:t>اعضاي</a:t>
            </a:r>
            <a:r>
              <a:rPr lang="fa-IR" sz="3200" i="0" u="none" strike="noStrike" kern="100" baseline="0" dirty="0">
                <a:solidFill>
                  <a:srgbClr val="000000"/>
                </a:solidFill>
                <a:latin typeface="Calibri" panose="020F0502020204030204" pitchFamily="34" charset="0"/>
                <a:cs typeface="B Nazanin" panose="00000400000000000000" pitchFamily="2" charset="-78"/>
              </a:rPr>
              <a:t> </a:t>
            </a:r>
            <a:r>
              <a:rPr lang="fa-IR" sz="3200" i="0" u="none" strike="noStrike" kern="100" baseline="0" dirty="0" err="1">
                <a:solidFill>
                  <a:srgbClr val="000000"/>
                </a:solidFill>
                <a:latin typeface="Calibri" panose="020F0502020204030204" pitchFamily="34" charset="0"/>
                <a:cs typeface="B Nazanin" panose="00000400000000000000" pitchFamily="2" charset="-78"/>
              </a:rPr>
              <a:t>بيماران</a:t>
            </a:r>
            <a:r>
              <a:rPr lang="fa-IR" sz="3200" i="0" u="none" strike="noStrike" kern="100" baseline="0" dirty="0">
                <a:solidFill>
                  <a:srgbClr val="000000"/>
                </a:solidFill>
                <a:latin typeface="Calibri" panose="020F0502020204030204" pitchFamily="34" charset="0"/>
                <a:cs typeface="B Nazanin" panose="00000400000000000000" pitchFamily="2" charset="-78"/>
              </a:rPr>
              <a:t> فوت شده </a:t>
            </a:r>
            <a:r>
              <a:rPr lang="fa-IR" sz="3200" i="0" u="none" strike="noStrike" kern="100" baseline="0" dirty="0" err="1">
                <a:solidFill>
                  <a:srgbClr val="000000"/>
                </a:solidFill>
                <a:latin typeface="Calibri" panose="020F0502020204030204" pitchFamily="34" charset="0"/>
                <a:cs typeface="B Nazanin" panose="00000400000000000000" pitchFamily="2" charset="-78"/>
              </a:rPr>
              <a:t>يا</a:t>
            </a:r>
            <a:r>
              <a:rPr lang="fa-IR" sz="3200" i="0" u="none" strike="noStrike" kern="100" baseline="0" dirty="0">
                <a:solidFill>
                  <a:srgbClr val="000000"/>
                </a:solidFill>
                <a:latin typeface="Calibri" panose="020F0502020204030204" pitchFamily="34" charset="0"/>
                <a:cs typeface="B Nazanin" panose="00000400000000000000" pitchFamily="2" charset="-78"/>
              </a:rPr>
              <a:t> </a:t>
            </a:r>
            <a:r>
              <a:rPr lang="fa-IR" sz="3200" i="0" u="none" strike="noStrike" kern="100" baseline="0" dirty="0" err="1">
                <a:solidFill>
                  <a:srgbClr val="000000"/>
                </a:solidFill>
                <a:latin typeface="Calibri" panose="020F0502020204030204" pitchFamily="34" charset="0"/>
                <a:cs typeface="B Nazanin" panose="00000400000000000000" pitchFamily="2" charset="-78"/>
              </a:rPr>
              <a:t>بيماراني</a:t>
            </a:r>
            <a:r>
              <a:rPr lang="fa-IR" sz="3200" i="0" u="none" strike="noStrike" kern="100" baseline="0" dirty="0">
                <a:solidFill>
                  <a:srgbClr val="000000"/>
                </a:solidFill>
                <a:latin typeface="Calibri" panose="020F0502020204030204" pitchFamily="34" charset="0"/>
                <a:cs typeface="B Nazanin" panose="00000400000000000000" pitchFamily="2" charset="-78"/>
              </a:rPr>
              <a:t> </a:t>
            </a:r>
            <a:r>
              <a:rPr lang="fa-IR" sz="3200" i="0" u="none" strike="noStrike" kern="100" baseline="0" dirty="0" err="1">
                <a:solidFill>
                  <a:srgbClr val="000000"/>
                </a:solidFill>
                <a:latin typeface="Calibri" panose="020F0502020204030204" pitchFamily="34" charset="0"/>
                <a:cs typeface="B Nazanin" panose="00000400000000000000" pitchFamily="2" charset="-78"/>
              </a:rPr>
              <a:t>كه</a:t>
            </a:r>
            <a:r>
              <a:rPr lang="fa-IR" sz="3200" i="0" u="none" strike="noStrike" kern="100" baseline="0" dirty="0">
                <a:solidFill>
                  <a:srgbClr val="000000"/>
                </a:solidFill>
                <a:latin typeface="Calibri" panose="020F0502020204030204" pitchFamily="34" charset="0"/>
                <a:cs typeface="B Nazanin" panose="00000400000000000000" pitchFamily="2" charset="-78"/>
              </a:rPr>
              <a:t> مرگ </a:t>
            </a:r>
            <a:r>
              <a:rPr lang="fa-IR" sz="3200" i="0" u="none" strike="noStrike" kern="100" baseline="0" dirty="0" err="1">
                <a:solidFill>
                  <a:srgbClr val="000000"/>
                </a:solidFill>
                <a:latin typeface="Calibri" panose="020F0502020204030204" pitchFamily="34" charset="0"/>
                <a:cs typeface="B Nazanin" panose="00000400000000000000" pitchFamily="2" charset="-78"/>
              </a:rPr>
              <a:t>مغزي</a:t>
            </a:r>
            <a:r>
              <a:rPr lang="fa-IR" sz="3200" i="0" u="none" strike="noStrike" kern="100" baseline="0" dirty="0">
                <a:solidFill>
                  <a:srgbClr val="000000"/>
                </a:solidFill>
                <a:latin typeface="Calibri" panose="020F0502020204030204" pitchFamily="34" charset="0"/>
                <a:cs typeface="B Nazanin" panose="00000400000000000000" pitchFamily="2" charset="-78"/>
              </a:rPr>
              <a:t> آنان مسلم است" مصوب </a:t>
            </a:r>
            <a:r>
              <a:rPr lang="en-US" sz="3200" i="0" u="none" strike="noStrike" kern="100" baseline="0" dirty="0">
                <a:solidFill>
                  <a:srgbClr val="000000"/>
                </a:solidFill>
                <a:latin typeface="Calibri" panose="020F0502020204030204" pitchFamily="34" charset="0"/>
                <a:cs typeface="B Nazanin" panose="00000400000000000000" pitchFamily="2" charset="-78"/>
              </a:rPr>
              <a:t>1379</a:t>
            </a:r>
            <a:r>
              <a:rPr lang="fa-IR" sz="3200" i="0" u="none" strike="noStrike" kern="100" baseline="0" dirty="0">
                <a:solidFill>
                  <a:srgbClr val="000000"/>
                </a:solidFill>
                <a:latin typeface="Calibri" panose="020F0502020204030204" pitchFamily="34" charset="0"/>
                <a:cs typeface="B Nazanin" panose="00000400000000000000" pitchFamily="2" charset="-78"/>
              </a:rPr>
              <a:t>ش به </a:t>
            </a:r>
            <a:r>
              <a:rPr lang="fa-IR" sz="3200" i="0" u="none" strike="noStrike" kern="100" baseline="0" dirty="0" err="1">
                <a:solidFill>
                  <a:srgbClr val="000000"/>
                </a:solidFill>
                <a:latin typeface="Calibri" panose="020F0502020204030204" pitchFamily="34" charset="0"/>
                <a:cs typeface="B Nazanin" panose="00000400000000000000" pitchFamily="2" charset="-78"/>
              </a:rPr>
              <a:t>تعريف</a:t>
            </a:r>
            <a:r>
              <a:rPr lang="fa-IR" sz="3200" i="0" u="none" strike="noStrike" kern="100" baseline="0" dirty="0">
                <a:solidFill>
                  <a:srgbClr val="000000"/>
                </a:solidFill>
                <a:latin typeface="Calibri" panose="020F0502020204030204" pitchFamily="34" charset="0"/>
                <a:cs typeface="B Nazanin" panose="00000400000000000000" pitchFamily="2" charset="-78"/>
              </a:rPr>
              <a:t> مرگ </a:t>
            </a:r>
            <a:r>
              <a:rPr lang="fa-IR" sz="3200" i="0" u="none" strike="noStrike" kern="100" baseline="0" dirty="0" err="1">
                <a:solidFill>
                  <a:srgbClr val="000000"/>
                </a:solidFill>
                <a:latin typeface="Calibri" panose="020F0502020204030204" pitchFamily="34" charset="0"/>
                <a:cs typeface="B Nazanin" panose="00000400000000000000" pitchFamily="2" charset="-78"/>
              </a:rPr>
              <a:t>مغزي</a:t>
            </a:r>
            <a:r>
              <a:rPr lang="fa-IR" sz="3200" i="0" u="none" strike="noStrike" kern="100" baseline="0" dirty="0">
                <a:solidFill>
                  <a:srgbClr val="000000"/>
                </a:solidFill>
                <a:latin typeface="Calibri" panose="020F0502020204030204" pitchFamily="34" charset="0"/>
                <a:cs typeface="B Nazanin" panose="00000400000000000000" pitchFamily="2" charset="-78"/>
              </a:rPr>
              <a:t> پرداخته است.</a:t>
            </a:r>
          </a:p>
          <a:p>
            <a:pPr marR="100" lvl="0" rtl="1"/>
            <a:r>
              <a:rPr lang="fa-IR" sz="3200" i="0" u="none" strike="noStrike" kern="100" baseline="0" dirty="0">
                <a:solidFill>
                  <a:srgbClr val="FF0000"/>
                </a:solidFill>
                <a:cs typeface="B Nazanin" panose="00000400000000000000" pitchFamily="2" charset="-78"/>
              </a:rPr>
              <a:t> برابر ماده </a:t>
            </a:r>
            <a:r>
              <a:rPr lang="fa-IR" sz="3200" i="0" u="none" strike="noStrike" kern="100" baseline="0" dirty="0" err="1">
                <a:solidFill>
                  <a:srgbClr val="FF0000"/>
                </a:solidFill>
                <a:cs typeface="B Nazanin" panose="00000400000000000000" pitchFamily="2" charset="-78"/>
              </a:rPr>
              <a:t>يك</a:t>
            </a:r>
            <a:r>
              <a:rPr lang="fa-IR" sz="3200" i="0" u="none" strike="noStrike" kern="100" baseline="0" dirty="0">
                <a:solidFill>
                  <a:srgbClr val="FF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آييننامه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در سال </a:t>
            </a:r>
            <a:r>
              <a:rPr lang="en-US" sz="3200" i="0" u="none" strike="noStrike" kern="100" baseline="0" dirty="0">
                <a:solidFill>
                  <a:srgbClr val="000000"/>
                </a:solidFill>
                <a:cs typeface="B Nazanin" panose="00000400000000000000" pitchFamily="2" charset="-78"/>
              </a:rPr>
              <a:t>1381</a:t>
            </a:r>
            <a:r>
              <a:rPr lang="fa-IR" sz="3200" i="0" u="none" strike="noStrike" kern="100" baseline="0" dirty="0">
                <a:solidFill>
                  <a:srgbClr val="000000"/>
                </a:solidFill>
                <a:cs typeface="B Nazanin" panose="00000400000000000000" pitchFamily="2" charset="-78"/>
              </a:rPr>
              <a:t>ش. به </a:t>
            </a:r>
            <a:r>
              <a:rPr lang="fa-IR" sz="3200" i="0" u="none" strike="noStrike" kern="100" baseline="0" dirty="0" err="1">
                <a:solidFill>
                  <a:srgbClr val="000000"/>
                </a:solidFill>
                <a:cs typeface="B Nazanin" panose="00000400000000000000" pitchFamily="2" charset="-78"/>
              </a:rPr>
              <a:t>تصويب</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هيأت</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وزيران</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رسيد</a:t>
            </a:r>
            <a:r>
              <a:rPr lang="fa-IR" sz="3200" i="0" u="none" strike="noStrike" kern="100" baseline="0" dirty="0">
                <a:solidFill>
                  <a:srgbClr val="000000"/>
                </a:solidFill>
                <a:cs typeface="B Nazanin" panose="00000400000000000000" pitchFamily="2" charset="-78"/>
              </a:rPr>
              <a:t>، </a:t>
            </a:r>
            <a:r>
              <a:rPr lang="fa-IR" sz="3200" i="0" u="none" strike="noStrike" kern="100" baseline="0" dirty="0">
                <a:solidFill>
                  <a:srgbClr val="000000"/>
                </a:solidFill>
                <a:latin typeface="Calibri" panose="020F0502020204030204" pitchFamily="34" charset="0"/>
                <a:cs typeface="B Nazanin" panose="00000400000000000000" pitchFamily="2" charset="-78"/>
              </a:rPr>
              <a:t>مرگ </a:t>
            </a:r>
            <a:r>
              <a:rPr lang="fa-IR" sz="3200" i="0" u="none" strike="noStrike" kern="100" baseline="0" dirty="0" err="1">
                <a:solidFill>
                  <a:srgbClr val="000000"/>
                </a:solidFill>
                <a:latin typeface="Calibri" panose="020F0502020204030204" pitchFamily="34" charset="0"/>
                <a:cs typeface="B Nazanin" panose="00000400000000000000" pitchFamily="2" charset="-78"/>
              </a:rPr>
              <a:t>مغزي</a:t>
            </a:r>
            <a:r>
              <a:rPr lang="fa-IR" sz="3200" i="0" u="none" strike="noStrike" kern="100" baseline="0" dirty="0">
                <a:solidFill>
                  <a:srgbClr val="000000"/>
                </a:solidFill>
                <a:latin typeface="Calibri" panose="020F0502020204030204" pitchFamily="34" charset="0"/>
                <a:cs typeface="B Nazanin" panose="00000400000000000000" pitchFamily="2" charset="-78"/>
              </a:rPr>
              <a:t> عبارت است از </a:t>
            </a:r>
            <a:r>
              <a:rPr lang="fa-IR" sz="3200" i="0" u="none" strike="noStrike" kern="100" baseline="0" dirty="0">
                <a:solidFill>
                  <a:srgbClr val="FF0000"/>
                </a:solidFill>
                <a:latin typeface="Calibri" panose="020F0502020204030204" pitchFamily="34" charset="0"/>
                <a:cs typeface="B Compset" panose="00000400000000000000" pitchFamily="2" charset="-78"/>
              </a:rPr>
              <a:t>قطع </a:t>
            </a:r>
            <a:r>
              <a:rPr lang="fa-IR" sz="3200" i="0" u="none" strike="noStrike" kern="100" baseline="0" dirty="0" err="1">
                <a:solidFill>
                  <a:srgbClr val="FF0000"/>
                </a:solidFill>
                <a:latin typeface="Calibri" panose="020F0502020204030204" pitchFamily="34" charset="0"/>
                <a:cs typeface="B Compset" panose="00000400000000000000" pitchFamily="2" charset="-78"/>
              </a:rPr>
              <a:t>غيرقابل</a:t>
            </a:r>
            <a:r>
              <a:rPr lang="fa-IR" sz="3200" i="0" u="none" strike="noStrike" kern="100" baseline="0" dirty="0">
                <a:solidFill>
                  <a:srgbClr val="FF0000"/>
                </a:solidFill>
                <a:latin typeface="Calibri" panose="020F0502020204030204" pitchFamily="34" charset="0"/>
                <a:cs typeface="B Compset" panose="00000400000000000000" pitchFamily="2" charset="-78"/>
              </a:rPr>
              <a:t> برگشت </a:t>
            </a:r>
            <a:r>
              <a:rPr lang="fa-IR" sz="3200" i="0" u="none" strike="noStrike" kern="100" baseline="0" dirty="0" err="1">
                <a:solidFill>
                  <a:srgbClr val="FF0000"/>
                </a:solidFill>
                <a:latin typeface="Calibri" panose="020F0502020204030204" pitchFamily="34" charset="0"/>
                <a:cs typeface="B Compset" panose="00000400000000000000" pitchFamily="2" charset="-78"/>
              </a:rPr>
              <a:t>كليه</a:t>
            </a:r>
            <a:r>
              <a:rPr lang="fa-IR" sz="3200" i="0" u="none" strike="noStrike" kern="100" baseline="0" dirty="0">
                <a:solidFill>
                  <a:srgbClr val="FF0000"/>
                </a:solidFill>
                <a:latin typeface="Calibri" panose="020F0502020204030204" pitchFamily="34" charset="0"/>
                <a:cs typeface="B Compset" panose="00000400000000000000" pitchFamily="2" charset="-78"/>
              </a:rPr>
              <a:t>  </a:t>
            </a:r>
            <a:r>
              <a:rPr lang="fa-IR" sz="3200" i="0" u="none" strike="noStrike" kern="100" baseline="0" dirty="0" err="1">
                <a:solidFill>
                  <a:srgbClr val="FF0000"/>
                </a:solidFill>
                <a:latin typeface="Calibri" panose="020F0502020204030204" pitchFamily="34" charset="0"/>
                <a:cs typeface="B Compset" panose="00000400000000000000" pitchFamily="2" charset="-78"/>
              </a:rPr>
              <a:t>فعاليتهاي</a:t>
            </a:r>
            <a:r>
              <a:rPr lang="fa-IR" sz="3200" i="0" u="none" strike="noStrike" kern="100" baseline="0" dirty="0">
                <a:solidFill>
                  <a:srgbClr val="FF0000"/>
                </a:solidFill>
                <a:latin typeface="Calibri" panose="020F0502020204030204" pitchFamily="34" charset="0"/>
                <a:cs typeface="B Compset" panose="00000400000000000000" pitchFamily="2" charset="-78"/>
              </a:rPr>
              <a:t> </a:t>
            </a:r>
            <a:r>
              <a:rPr lang="fa-IR" sz="3200" i="0" u="none" strike="noStrike" kern="100" baseline="0" dirty="0" err="1">
                <a:solidFill>
                  <a:srgbClr val="FF0000"/>
                </a:solidFill>
                <a:latin typeface="Calibri" panose="020F0502020204030204" pitchFamily="34" charset="0"/>
                <a:cs typeface="B Compset" panose="00000400000000000000" pitchFamily="2" charset="-78"/>
              </a:rPr>
              <a:t>مغزي</a:t>
            </a:r>
            <a:r>
              <a:rPr lang="fa-IR" sz="3200" i="0" u="none" strike="noStrike" kern="100" baseline="0" dirty="0">
                <a:solidFill>
                  <a:srgbClr val="FF0000"/>
                </a:solidFill>
                <a:latin typeface="Calibri" panose="020F0502020204030204" pitchFamily="34" charset="0"/>
                <a:cs typeface="B Compset" panose="00000400000000000000" pitchFamily="2" charset="-78"/>
              </a:rPr>
              <a:t> </a:t>
            </a:r>
            <a:r>
              <a:rPr lang="fa-IR" sz="3200" i="0" u="none" strike="noStrike" kern="100" baseline="0" dirty="0" err="1">
                <a:solidFill>
                  <a:srgbClr val="FF0000"/>
                </a:solidFill>
                <a:latin typeface="Calibri" panose="020F0502020204030204" pitchFamily="34" charset="0"/>
                <a:cs typeface="B Compset" panose="00000400000000000000" pitchFamily="2" charset="-78"/>
              </a:rPr>
              <a:t>كورتيكال</a:t>
            </a:r>
            <a:r>
              <a:rPr lang="fa-IR" sz="3200" i="0" u="none" strike="noStrike" kern="100" baseline="0" dirty="0">
                <a:solidFill>
                  <a:srgbClr val="FF0000"/>
                </a:solidFill>
                <a:latin typeface="Calibri" panose="020F0502020204030204" pitchFamily="34" charset="0"/>
                <a:cs typeface="B Compset" panose="00000400000000000000" pitchFamily="2" charset="-78"/>
              </a:rPr>
              <a:t> ـ قشر مغز، ساب </a:t>
            </a:r>
            <a:r>
              <a:rPr lang="fa-IR" sz="3200" i="0" u="none" strike="noStrike" kern="100" baseline="0" dirty="0" err="1">
                <a:solidFill>
                  <a:srgbClr val="FF0000"/>
                </a:solidFill>
                <a:latin typeface="Calibri" panose="020F0502020204030204" pitchFamily="34" charset="0"/>
                <a:cs typeface="B Compset" panose="00000400000000000000" pitchFamily="2" charset="-78"/>
              </a:rPr>
              <a:t>كورتيكال</a:t>
            </a:r>
            <a:r>
              <a:rPr lang="fa-IR" sz="3200" i="0" u="none" strike="noStrike" kern="100" baseline="0" dirty="0">
                <a:solidFill>
                  <a:srgbClr val="FF0000"/>
                </a:solidFill>
                <a:latin typeface="Calibri" panose="020F0502020204030204" pitchFamily="34" charset="0"/>
                <a:cs typeface="B Compset" panose="00000400000000000000" pitchFamily="2" charset="-78"/>
              </a:rPr>
              <a:t> ـ </a:t>
            </a:r>
            <a:r>
              <a:rPr lang="fa-IR" sz="3200" i="0" u="none" strike="noStrike" kern="100" baseline="0" dirty="0" err="1">
                <a:solidFill>
                  <a:srgbClr val="FF0000"/>
                </a:solidFill>
                <a:latin typeface="Calibri" panose="020F0502020204030204" pitchFamily="34" charset="0"/>
                <a:cs typeface="B Compset" panose="00000400000000000000" pitchFamily="2" charset="-78"/>
              </a:rPr>
              <a:t>لايه</a:t>
            </a:r>
            <a:r>
              <a:rPr lang="fa-IR" sz="3200" i="0" u="none" strike="noStrike" kern="100" baseline="0" dirty="0">
                <a:solidFill>
                  <a:srgbClr val="FF0000"/>
                </a:solidFill>
                <a:latin typeface="Calibri" panose="020F0502020204030204" pitchFamily="34" charset="0"/>
                <a:cs typeface="B Compset" panose="00000400000000000000" pitchFamily="2" charset="-78"/>
              </a:rPr>
              <a:t> </a:t>
            </a:r>
            <a:r>
              <a:rPr lang="fa-IR" sz="3200" i="0" u="none" strike="noStrike" kern="100" baseline="0" dirty="0" err="1">
                <a:solidFill>
                  <a:srgbClr val="FF0000"/>
                </a:solidFill>
                <a:latin typeface="Calibri" panose="020F0502020204030204" pitchFamily="34" charset="0"/>
                <a:cs typeface="B Compset" panose="00000400000000000000" pitchFamily="2" charset="-78"/>
              </a:rPr>
              <a:t>زير</a:t>
            </a:r>
            <a:r>
              <a:rPr lang="fa-IR" sz="3200" i="0" u="none" strike="noStrike" kern="100" baseline="0" dirty="0">
                <a:solidFill>
                  <a:srgbClr val="FF0000"/>
                </a:solidFill>
                <a:latin typeface="Calibri" panose="020F0502020204030204" pitchFamily="34" charset="0"/>
                <a:cs typeface="B Compset" panose="00000400000000000000" pitchFamily="2" charset="-78"/>
              </a:rPr>
              <a:t> قشر مغز ـ و ساقه </a:t>
            </a:r>
            <a:r>
              <a:rPr lang="fa-IR" sz="3200" i="0" u="none" strike="noStrike" kern="100" baseline="0" dirty="0" err="1">
                <a:solidFill>
                  <a:srgbClr val="FF0000"/>
                </a:solidFill>
                <a:latin typeface="Calibri" panose="020F0502020204030204" pitchFamily="34" charset="0"/>
                <a:cs typeface="B Compset" panose="00000400000000000000" pitchFamily="2" charset="-78"/>
              </a:rPr>
              <a:t>مغزي</a:t>
            </a:r>
            <a:r>
              <a:rPr lang="fa-IR" sz="3200" i="0" u="none" strike="noStrike" kern="100" baseline="0" dirty="0">
                <a:solidFill>
                  <a:srgbClr val="FF0000"/>
                </a:solidFill>
                <a:latin typeface="Calibri" panose="020F0502020204030204" pitchFamily="34" charset="0"/>
                <a:cs typeface="B Compset" panose="00000400000000000000" pitchFamily="2" charset="-78"/>
              </a:rPr>
              <a:t> به طور </a:t>
            </a:r>
            <a:r>
              <a:rPr lang="fa-IR" sz="3200" i="0" u="none" strike="noStrike" kern="100" baseline="0" dirty="0" err="1">
                <a:solidFill>
                  <a:srgbClr val="FF0000"/>
                </a:solidFill>
                <a:latin typeface="Calibri" panose="020F0502020204030204" pitchFamily="34" charset="0"/>
                <a:cs typeface="B Compset" panose="00000400000000000000" pitchFamily="2" charset="-78"/>
              </a:rPr>
              <a:t>كامل</a:t>
            </a:r>
            <a:r>
              <a:rPr lang="fa-IR" sz="3200" i="0" u="none" strike="noStrike" kern="100" baseline="0" dirty="0">
                <a:solidFill>
                  <a:srgbClr val="000000"/>
                </a:solidFill>
                <a:latin typeface="Calibri" panose="020F0502020204030204" pitchFamily="34" charset="0"/>
                <a:cs typeface="B Nazanin" panose="00000400000000000000" pitchFamily="2" charset="-78"/>
              </a:rPr>
              <a:t>". </a:t>
            </a:r>
          </a:p>
        </p:txBody>
      </p:sp>
      <p:sp>
        <p:nvSpPr>
          <p:cNvPr id="4" name="Footer Placeholder 3">
            <a:extLst>
              <a:ext uri="{FF2B5EF4-FFF2-40B4-BE49-F238E27FC236}">
                <a16:creationId xmlns:a16="http://schemas.microsoft.com/office/drawing/2014/main" id="{B03C39E2-D6BE-58F6-2C7A-1A28362F927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67799602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75BE-28B1-5D37-DF41-8C42D3A4EE9D}"/>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 مرگ مغزي </a:t>
            </a:r>
          </a:p>
        </p:txBody>
      </p:sp>
      <p:sp>
        <p:nvSpPr>
          <p:cNvPr id="3" name="Text Placeholder 2">
            <a:extLst>
              <a:ext uri="{FF2B5EF4-FFF2-40B4-BE49-F238E27FC236}">
                <a16:creationId xmlns:a16="http://schemas.microsoft.com/office/drawing/2014/main" id="{10947315-2013-E4D5-89E4-04B0020D225E}"/>
              </a:ext>
            </a:extLst>
          </p:cNvPr>
          <p:cNvSpPr>
            <a:spLocks noGrp="1"/>
          </p:cNvSpPr>
          <p:nvPr>
            <p:ph type="body" idx="1"/>
          </p:nvPr>
        </p:nvSpPr>
        <p:spPr/>
        <p:txBody>
          <a:bodyPr>
            <a:normAutofit/>
          </a:bodyPr>
          <a:lstStyle/>
          <a:p>
            <a:pPr marR="0" lvl="0" rtl="1"/>
            <a:r>
              <a:rPr lang="fa-IR" sz="2800" i="0" u="none" strike="noStrike" kern="100" baseline="0" dirty="0">
                <a:solidFill>
                  <a:srgbClr val="000000"/>
                </a:solidFill>
                <a:cs typeface="B Nazanin" panose="00000400000000000000" pitchFamily="2" charset="-78"/>
              </a:rPr>
              <a:t>اما </a:t>
            </a:r>
            <a:r>
              <a:rPr lang="fa-IR" sz="2800" i="0" u="none" strike="noStrike" kern="100" baseline="0" dirty="0" err="1">
                <a:solidFill>
                  <a:srgbClr val="000000"/>
                </a:solidFill>
                <a:cs typeface="B Nazanin" panose="00000400000000000000" pitchFamily="2" charset="-78"/>
              </a:rPr>
              <a:t>عليرغم</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تعريف</a:t>
            </a:r>
            <a:r>
              <a:rPr lang="fa-IR" sz="2800" i="0" u="none" strike="noStrike" kern="100" baseline="0" dirty="0">
                <a:solidFill>
                  <a:srgbClr val="000000"/>
                </a:solidFill>
                <a:cs typeface="B Nazanin" panose="00000400000000000000" pitchFamily="2" charset="-78"/>
              </a:rPr>
              <a:t> بازهم </a:t>
            </a:r>
            <a:r>
              <a:rPr lang="fa-IR" sz="2800" i="0" u="none" strike="noStrike" kern="100" baseline="0" dirty="0" err="1">
                <a:solidFill>
                  <a:srgbClr val="000000"/>
                </a:solidFill>
                <a:cs typeface="B Nazanin" panose="00000400000000000000" pitchFamily="2" charset="-78"/>
              </a:rPr>
              <a:t>تدوين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كنندگان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آيين</a:t>
            </a:r>
            <a:r>
              <a:rPr lang="fa-IR" sz="2800" i="0" u="none" strike="noStrike" kern="100" baseline="0" dirty="0">
                <a:solidFill>
                  <a:srgbClr val="000000"/>
                </a:solidFill>
                <a:cs typeface="B Nazanin" panose="00000400000000000000" pitchFamily="2" charset="-78"/>
              </a:rPr>
              <a:t> نامه در </a:t>
            </a:r>
            <a:r>
              <a:rPr lang="fa-IR" sz="2800" i="0" u="none" strike="noStrike" kern="100" baseline="0" dirty="0" err="1">
                <a:solidFill>
                  <a:srgbClr val="FF0000"/>
                </a:solidFill>
                <a:cs typeface="B Compset" panose="00000400000000000000" pitchFamily="2" charset="-78"/>
              </a:rPr>
              <a:t>راستاي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احتياط</a:t>
            </a:r>
            <a:r>
              <a:rPr lang="fa-IR" sz="2800" i="0" u="none" strike="noStrike" kern="100" baseline="0" dirty="0">
                <a:solidFill>
                  <a:srgbClr val="000000"/>
                </a:solidFill>
                <a:cs typeface="B Nazanin" panose="00000400000000000000" pitchFamily="2" charset="-78"/>
              </a:rPr>
              <a:t> در </a:t>
            </a:r>
            <a:r>
              <a:rPr lang="fa-IR" sz="2800" i="0" u="none" strike="noStrike" kern="100" baseline="0" dirty="0" err="1">
                <a:solidFill>
                  <a:srgbClr val="000000"/>
                </a:solidFill>
                <a:cs typeface="B Nazanin" panose="00000400000000000000" pitchFamily="2" charset="-78"/>
              </a:rPr>
              <a:t>تشخيص</a:t>
            </a:r>
            <a:r>
              <a:rPr lang="fa-IR" sz="2800" i="0" u="none" strike="noStrike" kern="100" baseline="0" dirty="0">
                <a:solidFill>
                  <a:srgbClr val="000000"/>
                </a:solidFill>
                <a:cs typeface="B Nazanin" panose="00000400000000000000" pitchFamily="2" charset="-78"/>
              </a:rPr>
              <a:t> مرگ </a:t>
            </a:r>
            <a:r>
              <a:rPr lang="fa-IR" sz="2800" i="0" u="none" strike="noStrike" kern="100" baseline="0" dirty="0" err="1">
                <a:solidFill>
                  <a:srgbClr val="000000"/>
                </a:solidFill>
                <a:cs typeface="B Nazanin" panose="00000400000000000000" pitchFamily="2" charset="-78"/>
              </a:rPr>
              <a:t>مغزي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FF0000"/>
                </a:solidFill>
                <a:cs typeface="B Compset" panose="00000400000000000000" pitchFamily="2" charset="-78"/>
              </a:rPr>
              <a:t>شرايط</a:t>
            </a:r>
            <a:r>
              <a:rPr lang="fa-IR" sz="2800" i="0" u="none" strike="noStrike" kern="100" baseline="0" dirty="0">
                <a:solidFill>
                  <a:srgbClr val="FF0000"/>
                </a:solidFill>
                <a:cs typeface="B Compset" panose="00000400000000000000" pitchFamily="2" charset="-78"/>
              </a:rPr>
              <a:t> احراز</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مرگ را </a:t>
            </a:r>
            <a:r>
              <a:rPr lang="fa-IR" sz="2800" i="0" u="none" strike="noStrike" kern="100" baseline="0" dirty="0">
                <a:solidFill>
                  <a:srgbClr val="FF0000"/>
                </a:solidFill>
                <a:cs typeface="B Compset" panose="00000400000000000000" pitchFamily="2" charset="-78"/>
              </a:rPr>
              <a:t>منوط به دستورالعمل</a:t>
            </a:r>
            <a:r>
              <a:rPr lang="fa-IR" sz="2800" i="0" u="none" strike="noStrike" kern="100" baseline="0" dirty="0">
                <a:solidFill>
                  <a:srgbClr val="000000"/>
                </a:solidFill>
                <a:cs typeface="B Nazanin" panose="00000400000000000000" pitchFamily="2" charset="-78"/>
              </a:rPr>
              <a:t> وزارت بهداشت  </a:t>
            </a:r>
            <a:r>
              <a:rPr lang="fa-IR" sz="2800" i="0" u="none" strike="noStrike" kern="100" baseline="0" dirty="0" err="1">
                <a:solidFill>
                  <a:srgbClr val="000000"/>
                </a:solidFill>
                <a:cs typeface="B Nazanin" panose="00000400000000000000" pitchFamily="2" charset="-78"/>
              </a:rPr>
              <a:t>نموده‌اند</a:t>
            </a:r>
            <a:r>
              <a:rPr lang="fa-IR" sz="2800" i="0" u="none" strike="noStrike" kern="100" baseline="0" dirty="0">
                <a:solidFill>
                  <a:srgbClr val="000000"/>
                </a:solidFill>
                <a:cs typeface="B Nazanin" panose="00000400000000000000" pitchFamily="2" charset="-78"/>
              </a:rPr>
              <a:t>.</a:t>
            </a:r>
          </a:p>
          <a:p>
            <a:pPr marR="100" lvl="0" rtl="1"/>
            <a:r>
              <a:rPr lang="fa-IR" sz="2800" i="0" u="none" strike="noStrike" kern="100" baseline="0" dirty="0">
                <a:solidFill>
                  <a:srgbClr val="000000"/>
                </a:solidFill>
                <a:cs typeface="B Nazanin" panose="00000400000000000000" pitchFamily="2" charset="-78"/>
              </a:rPr>
              <a:t>برابر تبصره </a:t>
            </a:r>
            <a:r>
              <a:rPr lang="fa-IR" sz="2800" i="0" u="none" strike="noStrike" kern="100" baseline="0" dirty="0" err="1">
                <a:solidFill>
                  <a:srgbClr val="000000"/>
                </a:solidFill>
                <a:cs typeface="B Nazanin" panose="00000400000000000000" pitchFamily="2" charset="-78"/>
              </a:rPr>
              <a:t>ذيل</a:t>
            </a:r>
            <a:r>
              <a:rPr lang="fa-IR" sz="2800" i="0" u="none" strike="noStrike" kern="100" baseline="0" dirty="0">
                <a:solidFill>
                  <a:srgbClr val="000000"/>
                </a:solidFill>
                <a:cs typeface="B Nazanin" panose="00000400000000000000" pitchFamily="2" charset="-78"/>
              </a:rPr>
              <a:t> ماده </a:t>
            </a:r>
            <a:r>
              <a:rPr lang="fa-IR" sz="2800" i="0" u="none" strike="noStrike" kern="100" baseline="0" dirty="0" err="1">
                <a:solidFill>
                  <a:srgbClr val="000000"/>
                </a:solidFill>
                <a:cs typeface="B Nazanin" panose="00000400000000000000" pitchFamily="2" charset="-78"/>
              </a:rPr>
              <a:t>يك</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آيين</a:t>
            </a:r>
            <a:r>
              <a:rPr lang="fa-IR" sz="2800" i="0" u="none" strike="noStrike" kern="100" baseline="0" dirty="0">
                <a:solidFill>
                  <a:srgbClr val="000000"/>
                </a:solidFill>
                <a:cs typeface="B Nazanin" panose="00000400000000000000" pitchFamily="2" charset="-78"/>
              </a:rPr>
              <a:t> نامه، </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شرايط</a:t>
            </a:r>
            <a:r>
              <a:rPr lang="fa-IR" sz="2800" i="0" u="none" strike="noStrike" kern="100" baseline="0" dirty="0">
                <a:solidFill>
                  <a:srgbClr val="000000"/>
                </a:solidFill>
                <a:latin typeface="Calibri" panose="020F0502020204030204" pitchFamily="34" charset="0"/>
                <a:cs typeface="B Nazanin" panose="00000400000000000000" pitchFamily="2" charset="-78"/>
              </a:rPr>
              <a:t> احراز مرگ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مغزي</a:t>
            </a:r>
            <a:r>
              <a:rPr lang="fa-IR" sz="2800" i="0" u="none" strike="noStrike" kern="100" baseline="0" dirty="0">
                <a:solidFill>
                  <a:srgbClr val="000000"/>
                </a:solidFill>
                <a:latin typeface="Calibri" panose="020F0502020204030204" pitchFamily="34" charset="0"/>
                <a:cs typeface="B Nazanin" panose="00000400000000000000" pitchFamily="2" charset="-78"/>
              </a:rPr>
              <a:t> و ضوابط و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معيارهاي</a:t>
            </a:r>
            <a:r>
              <a:rPr lang="fa-IR" sz="2800" i="0" u="none" strike="noStrike" kern="100" baseline="0" dirty="0">
                <a:solidFill>
                  <a:srgbClr val="000000"/>
                </a:solidFill>
                <a:latin typeface="Calibri" panose="020F0502020204030204" pitchFamily="34" charset="0"/>
                <a:cs typeface="B Nazanin" panose="00000400000000000000" pitchFamily="2" charset="-78"/>
              </a:rPr>
              <a:t> آن توسط </a:t>
            </a:r>
            <a:r>
              <a:rPr lang="fa-IR" sz="2800" i="0" u="none" strike="noStrike" kern="100" baseline="0" dirty="0" err="1">
                <a:solidFill>
                  <a:srgbClr val="FF0000"/>
                </a:solidFill>
                <a:latin typeface="Calibri" panose="020F0502020204030204" pitchFamily="34" charset="0"/>
                <a:cs typeface="B Compset" panose="00000400000000000000" pitchFamily="2" charset="-78"/>
              </a:rPr>
              <a:t>وزير</a:t>
            </a:r>
            <a:r>
              <a:rPr lang="fa-IR" sz="2800" i="0" u="none" strike="noStrike" kern="100" baseline="0" dirty="0">
                <a:solidFill>
                  <a:srgbClr val="FF0000"/>
                </a:solidFill>
                <a:latin typeface="Calibri" panose="020F0502020204030204" pitchFamily="34" charset="0"/>
                <a:cs typeface="B Compset" panose="00000400000000000000" pitchFamily="2" charset="-78"/>
              </a:rPr>
              <a:t> بهداشت</a:t>
            </a:r>
            <a:r>
              <a:rPr lang="fa-IR" sz="2800" i="0" u="none" strike="noStrike" kern="100" baseline="0" dirty="0">
                <a:solidFill>
                  <a:srgbClr val="000000"/>
                </a:solidFill>
                <a:latin typeface="Calibri" panose="020F0502020204030204" pitchFamily="34" charset="0"/>
                <a:cs typeface="B Nazanin" panose="00000400000000000000" pitchFamily="2" charset="-78"/>
              </a:rPr>
              <a:t>، درمان و آموزش </a:t>
            </a:r>
            <a:r>
              <a:rPr lang="fa-IR" sz="2800" i="0" u="none" strike="noStrike" kern="100" baseline="0" dirty="0" err="1">
                <a:solidFill>
                  <a:srgbClr val="000000"/>
                </a:solidFill>
                <a:latin typeface="Calibri" panose="020F0502020204030204" pitchFamily="34" charset="0"/>
                <a:cs typeface="B Nazanin" panose="00000400000000000000" pitchFamily="2" charset="-78"/>
              </a:rPr>
              <a:t>پزشكي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طي</a:t>
            </a:r>
            <a:r>
              <a:rPr lang="fa-IR" sz="2800" i="0" u="none" strike="noStrike" kern="100" baseline="0" dirty="0">
                <a:solidFill>
                  <a:srgbClr val="000000"/>
                </a:solidFill>
                <a:latin typeface="Calibri" panose="020F0502020204030204" pitchFamily="34" charset="0"/>
                <a:cs typeface="B Nazanin" panose="00000400000000000000" pitchFamily="2" charset="-78"/>
              </a:rPr>
              <a:t> دستور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العملي</a:t>
            </a:r>
            <a:r>
              <a:rPr lang="fa-IR" sz="2800" i="0" u="none" strike="noStrike" kern="100" baseline="0" dirty="0">
                <a:solidFill>
                  <a:srgbClr val="000000"/>
                </a:solidFill>
                <a:latin typeface="Calibri" panose="020F0502020204030204" pitchFamily="34" charset="0"/>
                <a:cs typeface="B Nazanin" panose="00000400000000000000" pitchFamily="2" charset="-78"/>
              </a:rPr>
              <a:t> در چارچوب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اين</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آيين</a:t>
            </a:r>
            <a:r>
              <a:rPr lang="fa-IR" sz="2800" i="0" u="none" strike="noStrike" kern="100" baseline="0" dirty="0">
                <a:solidFill>
                  <a:srgbClr val="000000"/>
                </a:solidFill>
                <a:latin typeface="Calibri" panose="020F0502020204030204" pitchFamily="34" charset="0"/>
                <a:cs typeface="B Nazanin" panose="00000400000000000000" pitchFamily="2" charset="-78"/>
              </a:rPr>
              <a:t> نامه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تعيين</a:t>
            </a:r>
            <a:r>
              <a:rPr lang="fa-IR" sz="2800" i="0" u="none" strike="noStrike" kern="100" baseline="0" dirty="0">
                <a:solidFill>
                  <a:srgbClr val="000000"/>
                </a:solidFill>
                <a:latin typeface="Calibri" panose="020F0502020204030204" pitchFamily="34" charset="0"/>
                <a:cs typeface="B Nazanin" panose="00000400000000000000" pitchFamily="2" charset="-78"/>
              </a:rPr>
              <a:t> و ابلاغ شد".</a:t>
            </a:r>
          </a:p>
          <a:p>
            <a:pPr marR="100" lvl="0" rtl="1"/>
            <a:r>
              <a:rPr lang="fa-IR" sz="2800" i="0" u="none" strike="noStrike" kern="100" baseline="0" dirty="0">
                <a:solidFill>
                  <a:srgbClr val="000000"/>
                </a:solidFill>
                <a:cs typeface="B Nazanin" panose="00000400000000000000" pitchFamily="2" charset="-78"/>
              </a:rPr>
              <a:t>البته نه براساس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تكليف</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قانوني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براي</a:t>
            </a:r>
            <a:r>
              <a:rPr lang="fa-IR" sz="2800" i="0" u="none" strike="noStrike" kern="100" baseline="0" dirty="0">
                <a:solidFill>
                  <a:srgbClr val="000000"/>
                </a:solidFill>
                <a:cs typeface="B Nazanin" panose="00000400000000000000" pitchFamily="2" charset="-78"/>
              </a:rPr>
              <a:t> وزارت بهداشت </a:t>
            </a:r>
            <a:r>
              <a:rPr lang="fa-IR" sz="2800" i="0" u="none" strike="noStrike" kern="100" baseline="0" dirty="0" err="1">
                <a:solidFill>
                  <a:srgbClr val="000000"/>
                </a:solidFill>
                <a:cs typeface="B Nazanin" panose="00000400000000000000" pitchFamily="2" charset="-78"/>
              </a:rPr>
              <a:t>تعيين</a:t>
            </a:r>
            <a:r>
              <a:rPr lang="fa-IR" sz="2800" i="0" u="none" strike="noStrike" kern="100" baseline="0" dirty="0">
                <a:solidFill>
                  <a:srgbClr val="000000"/>
                </a:solidFill>
                <a:cs typeface="B Nazanin" panose="00000400000000000000" pitchFamily="2" charset="-78"/>
              </a:rPr>
              <a:t> شده است،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بر اساس </a:t>
            </a:r>
            <a:r>
              <a:rPr lang="fa-IR" sz="2800" i="0" u="none" strike="noStrike" kern="100" baseline="0" dirty="0" err="1">
                <a:solidFill>
                  <a:srgbClr val="FF0000"/>
                </a:solidFill>
                <a:cs typeface="B Nazanin" panose="00000400000000000000" pitchFamily="2" charset="-78"/>
              </a:rPr>
              <a:t>استانداردهاي</a:t>
            </a:r>
            <a:r>
              <a:rPr lang="fa-IR" sz="2800" i="0" u="none" strike="noStrike" kern="100" baseline="0" dirty="0">
                <a:solidFill>
                  <a:srgbClr val="FF0000"/>
                </a:solidFill>
                <a:cs typeface="B Nazanin" panose="00000400000000000000" pitchFamily="2" charset="-78"/>
              </a:rPr>
              <a:t> </a:t>
            </a:r>
            <a:r>
              <a:rPr lang="fa-IR" sz="2800" i="0" u="none" strike="noStrike" kern="100" baseline="0" dirty="0" err="1">
                <a:solidFill>
                  <a:srgbClr val="FF0000"/>
                </a:solidFill>
                <a:cs typeface="B Nazanin" panose="00000400000000000000" pitchFamily="2" charset="-78"/>
              </a:rPr>
              <a:t>جهاني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شرايطي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براي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تشخيص</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مغزي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تعيين</a:t>
            </a:r>
            <a:r>
              <a:rPr lang="fa-IR" sz="2800" i="0" u="none" strike="noStrike" kern="100" baseline="0" dirty="0">
                <a:solidFill>
                  <a:srgbClr val="000000"/>
                </a:solidFill>
                <a:cs typeface="B Nazanin" panose="00000400000000000000" pitchFamily="2" charset="-78"/>
              </a:rPr>
              <a:t> شده است.</a:t>
            </a:r>
            <a:endParaRPr lang="en-US" sz="28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2A55C346-623E-4433-4C48-029FD50B1E6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2518052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9C9A-9D1E-445D-6391-3719B50D70EF}"/>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 شرايط تلقي مرگ مغزي :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D1A1F92A-BD74-98F4-67AE-2591C0464132}"/>
              </a:ext>
            </a:extLst>
          </p:cNvPr>
          <p:cNvSpPr>
            <a:spLocks noGrp="1"/>
          </p:cNvSpPr>
          <p:nvPr>
            <p:ph type="body" idx="1"/>
          </p:nvPr>
        </p:nvSpPr>
        <p:spPr/>
        <p:txBody>
          <a:bodyPr>
            <a:normAutofit/>
          </a:bodyPr>
          <a:lstStyle/>
          <a:p>
            <a:pPr marR="100" lvl="0" rtl="1"/>
            <a:r>
              <a:rPr lang="en-US" sz="2400" i="0" u="none" strike="noStrike" kern="100" baseline="0" dirty="0">
                <a:solidFill>
                  <a:srgbClr val="FF0000"/>
                </a:solidFill>
                <a:cs typeface="B Compset" panose="00000400000000000000" pitchFamily="2" charset="-78"/>
              </a:rPr>
              <a:t>1</a:t>
            </a:r>
            <a:r>
              <a:rPr lang="fa-IR" sz="2400" i="0" u="none" strike="noStrike" kern="100" baseline="0" dirty="0">
                <a:solidFill>
                  <a:srgbClr val="FF0000"/>
                </a:solidFill>
                <a:cs typeface="B Compset" panose="00000400000000000000" pitchFamily="2" charset="-78"/>
              </a:rPr>
              <a:t>ـ</a:t>
            </a:r>
            <a:r>
              <a:rPr lang="en-US" sz="2400" i="0" u="none" strike="noStrike" kern="100" baseline="0" dirty="0">
                <a:solidFill>
                  <a:srgbClr val="FF0000"/>
                </a:solidFill>
                <a:cs typeface="B Compset" panose="00000400000000000000" pitchFamily="2" charset="-78"/>
              </a:rPr>
              <a:t>1</a:t>
            </a:r>
            <a:r>
              <a:rPr lang="fa-IR" sz="2400" i="0" u="none" strike="noStrike" kern="100" baseline="0" dirty="0">
                <a:solidFill>
                  <a:srgbClr val="FF0000"/>
                </a:solidFill>
                <a:cs typeface="B Compset" panose="00000400000000000000" pitchFamily="2" charset="-78"/>
              </a:rPr>
              <a:t>ـ</a:t>
            </a:r>
            <a:r>
              <a:rPr lang="en-US" sz="2400" i="0" u="none" strike="noStrike" kern="100" baseline="0" dirty="0">
                <a:solidFill>
                  <a:srgbClr val="FF0000"/>
                </a:solidFill>
                <a:cs typeface="B Compset" panose="00000400000000000000" pitchFamily="2" charset="-78"/>
              </a:rPr>
              <a:t>1</a:t>
            </a:r>
            <a:r>
              <a:rPr lang="fa-IR" sz="2400" i="0" u="none" strike="noStrike" kern="100" baseline="0" dirty="0">
                <a:solidFill>
                  <a:srgbClr val="FF0000"/>
                </a:solidFill>
                <a:cs typeface="B Compset" panose="00000400000000000000" pitchFamily="2" charset="-78"/>
              </a:rPr>
              <a:t>ـ</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بيمار</a:t>
            </a:r>
            <a:r>
              <a:rPr lang="fa-IR" sz="2400" i="0" u="none" strike="noStrike" kern="100" baseline="0" dirty="0">
                <a:solidFill>
                  <a:srgbClr val="000000"/>
                </a:solidFill>
                <a:cs typeface="B Nazanin" panose="00000400000000000000" pitchFamily="2" charset="-78"/>
              </a:rPr>
              <a:t> در </a:t>
            </a:r>
            <a:r>
              <a:rPr lang="fa-IR" sz="2400" i="0" u="none" strike="noStrike" kern="100" baseline="0" dirty="0" err="1">
                <a:solidFill>
                  <a:srgbClr val="FF0000"/>
                </a:solidFill>
                <a:cs typeface="B Compset" panose="00000400000000000000" pitchFamily="2" charset="-78"/>
              </a:rPr>
              <a:t>اغماي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عميق</a:t>
            </a:r>
            <a:r>
              <a:rPr lang="fa-IR" sz="2400" i="0" u="none" strike="noStrike" kern="100" baseline="0" dirty="0">
                <a:solidFill>
                  <a:srgbClr val="000000"/>
                </a:solidFill>
                <a:cs typeface="B Nazanin" panose="00000400000000000000" pitchFamily="2" charset="-78"/>
              </a:rPr>
              <a:t> باشد. البته </a:t>
            </a:r>
            <a:r>
              <a:rPr lang="fa-IR" sz="2400" i="0" u="none" strike="noStrike" kern="100" baseline="0" dirty="0" err="1">
                <a:solidFill>
                  <a:srgbClr val="000000"/>
                </a:solidFill>
                <a:cs typeface="B Nazanin" panose="00000400000000000000" pitchFamily="2" charset="-78"/>
              </a:rPr>
              <a:t>اغماي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عميق</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FF0000"/>
                </a:solidFill>
                <a:cs typeface="B Compset" panose="00000400000000000000" pitchFamily="2" charset="-78"/>
              </a:rPr>
              <a:t>نبايد</a:t>
            </a:r>
            <a:r>
              <a:rPr lang="fa-IR" sz="2400" i="0" u="none" strike="noStrike" kern="100" baseline="0" dirty="0">
                <a:solidFill>
                  <a:srgbClr val="FF0000"/>
                </a:solidFill>
                <a:cs typeface="B Compset" panose="00000400000000000000" pitchFamily="2" charset="-78"/>
              </a:rPr>
              <a:t>:</a:t>
            </a:r>
          </a:p>
          <a:p>
            <a:pPr marR="7200" lvl="1"/>
            <a:r>
              <a:rPr lang="fa-IR" sz="2400" i="0" u="none" strike="noStrike" kern="100" baseline="0" dirty="0">
                <a:solidFill>
                  <a:srgbClr val="000000"/>
                </a:solidFill>
                <a:cs typeface="B Nazanin" panose="00000400000000000000" pitchFamily="2" charset="-78"/>
              </a:rPr>
              <a:t>بر اثر مصرف </a:t>
            </a:r>
            <a:r>
              <a:rPr lang="fa-IR" sz="2400" i="0" u="none" strike="noStrike" kern="100" baseline="0" dirty="0" err="1">
                <a:solidFill>
                  <a:srgbClr val="000000"/>
                </a:solidFill>
                <a:cs typeface="B Nazanin" panose="00000400000000000000" pitchFamily="2" charset="-78"/>
              </a:rPr>
              <a:t>داروهاي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تضعيف</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كننده</a:t>
            </a:r>
            <a:r>
              <a:rPr lang="fa-IR" sz="2400" i="0" u="none" strike="noStrike" kern="100" baseline="0" dirty="0">
                <a:solidFill>
                  <a:srgbClr val="000000"/>
                </a:solidFill>
                <a:cs typeface="B Nazanin" panose="00000400000000000000" pitchFamily="2" charset="-78"/>
              </a:rPr>
              <a:t> دستگاه </a:t>
            </a:r>
            <a:r>
              <a:rPr lang="fa-IR" sz="2400" i="0" u="none" strike="noStrike" kern="100" baseline="0" dirty="0" err="1">
                <a:solidFill>
                  <a:srgbClr val="000000"/>
                </a:solidFill>
                <a:cs typeface="B Nazanin" panose="00000400000000000000" pitchFamily="2" charset="-78"/>
              </a:rPr>
              <a:t>عصبي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مركزي</a:t>
            </a:r>
            <a:r>
              <a:rPr lang="fa-IR" sz="2400" i="0" u="none" strike="noStrike" kern="100" baseline="0" dirty="0">
                <a:solidFill>
                  <a:srgbClr val="000000"/>
                </a:solidFill>
                <a:cs typeface="B Nazanin" panose="00000400000000000000" pitchFamily="2" charset="-78"/>
              </a:rPr>
              <a:t> باشد. </a:t>
            </a:r>
          </a:p>
          <a:p>
            <a:pPr marR="100" lvl="1"/>
            <a:r>
              <a:rPr lang="fa-IR" sz="2400" i="0" u="none" strike="noStrike" kern="100" baseline="0" dirty="0" err="1">
                <a:solidFill>
                  <a:srgbClr val="000000"/>
                </a:solidFill>
                <a:cs typeface="B Nazanin" panose="00000400000000000000" pitchFamily="2" charset="-78"/>
              </a:rPr>
              <a:t>شواهدي</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دال بر </a:t>
            </a:r>
            <a:r>
              <a:rPr lang="fa-IR" sz="2400" i="0" u="none" strike="noStrike" kern="100" baseline="0" dirty="0" err="1">
                <a:solidFill>
                  <a:srgbClr val="FF0000"/>
                </a:solidFill>
                <a:latin typeface="Times New Roman" panose="02020603050405020304" pitchFamily="18" charset="0"/>
                <a:cs typeface="B Compset" panose="00000400000000000000" pitchFamily="2" charset="-78"/>
              </a:rPr>
              <a:t>هيپوترمي</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دماي</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كمتر</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از </a:t>
            </a:r>
            <a:r>
              <a:rPr lang="en-US" sz="2400" i="0" u="none" strike="noStrike" kern="100" baseline="0" dirty="0">
                <a:solidFill>
                  <a:srgbClr val="000000"/>
                </a:solidFill>
                <a:latin typeface="Times New Roman" panose="02020603050405020304" pitchFamily="18" charset="0"/>
                <a:cs typeface="B Nazanin" panose="00000400000000000000" pitchFamily="2" charset="-78"/>
              </a:rPr>
              <a:t>32</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درجه)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بعنوان</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عامل اغما وجود داشته باشد.</a:t>
            </a:r>
          </a:p>
          <a:p>
            <a:pPr marR="100" lvl="1"/>
            <a:r>
              <a:rPr lang="fa-IR" sz="2400" i="0" u="none" strike="noStrike" kern="100" baseline="0" dirty="0">
                <a:solidFill>
                  <a:srgbClr val="000000"/>
                </a:solidFill>
                <a:cs typeface="B Nazanin" panose="00000400000000000000" pitchFamily="2" charset="-78"/>
              </a:rPr>
              <a:t>اغما </a:t>
            </a:r>
            <a:r>
              <a:rPr lang="fa-IR" sz="2400" i="0" u="none" strike="noStrike" kern="100" baseline="0" dirty="0" err="1">
                <a:solidFill>
                  <a:srgbClr val="000000"/>
                </a:solidFill>
                <a:cs typeface="B Nazanin" panose="00000400000000000000" pitchFamily="2" charset="-78"/>
              </a:rPr>
              <a:t>نبايد</a:t>
            </a:r>
            <a:r>
              <a:rPr lang="fa-IR" sz="2400" i="0" u="none" strike="noStrike" kern="100" baseline="0" dirty="0">
                <a:solidFill>
                  <a:srgbClr val="000000"/>
                </a:solidFill>
                <a:cs typeface="B Nazanin" panose="00000400000000000000" pitchFamily="2" charset="-78"/>
              </a:rPr>
              <a:t> بر اثر اختلالات </a:t>
            </a:r>
            <a:r>
              <a:rPr lang="fa-IR" sz="2400" i="0" u="none" strike="noStrike" kern="100" baseline="0" dirty="0" err="1">
                <a:solidFill>
                  <a:srgbClr val="000000"/>
                </a:solidFill>
                <a:cs typeface="B Nazanin" panose="00000400000000000000" pitchFamily="2" charset="-78"/>
              </a:rPr>
              <a:t>متابوليك</a:t>
            </a:r>
            <a:r>
              <a:rPr lang="fa-IR" sz="2400" i="0" u="none" strike="noStrike" kern="100" baseline="0" dirty="0">
                <a:solidFill>
                  <a:srgbClr val="000000"/>
                </a:solidFill>
                <a:cs typeface="B Nazanin" panose="00000400000000000000" pitchFamily="2" charset="-78"/>
              </a:rPr>
              <a:t> ـ </a:t>
            </a:r>
            <a:r>
              <a:rPr lang="fa-IR" sz="2400" i="0" u="none" strike="noStrike" kern="100" baseline="0" dirty="0" err="1">
                <a:solidFill>
                  <a:srgbClr val="000000"/>
                </a:solidFill>
                <a:cs typeface="B Nazanin" panose="00000400000000000000" pitchFamily="2" charset="-78"/>
              </a:rPr>
              <a:t>توكسيك</a:t>
            </a:r>
            <a:r>
              <a:rPr lang="fa-IR" sz="2400" i="0" u="none" strike="noStrike" kern="100" baseline="0" dirty="0">
                <a:solidFill>
                  <a:srgbClr val="000000"/>
                </a:solidFill>
                <a:cs typeface="B Nazanin" panose="00000400000000000000" pitchFamily="2" charset="-78"/>
              </a:rPr>
              <a:t> ـ </a:t>
            </a:r>
            <a:r>
              <a:rPr lang="fa-IR" sz="2400" i="0" u="none" strike="noStrike" kern="100" baseline="0" dirty="0" err="1">
                <a:solidFill>
                  <a:srgbClr val="000000"/>
                </a:solidFill>
                <a:cs typeface="B Nazanin" panose="00000400000000000000" pitchFamily="2" charset="-78"/>
              </a:rPr>
              <a:t>اندوكرين</a:t>
            </a:r>
            <a:r>
              <a:rPr lang="fa-IR" sz="2400" i="0" u="none" strike="noStrike" kern="100" baseline="0" dirty="0">
                <a:solidFill>
                  <a:srgbClr val="000000"/>
                </a:solidFill>
                <a:cs typeface="B Nazanin" panose="00000400000000000000" pitchFamily="2" charset="-78"/>
              </a:rPr>
              <a:t> باشد.  </a:t>
            </a:r>
          </a:p>
          <a:p>
            <a:pPr marR="100" lvl="0" rtl="1"/>
            <a:r>
              <a:rPr lang="en-US" sz="2400" i="0" u="none" strike="noStrike" kern="100" baseline="0" dirty="0">
                <a:solidFill>
                  <a:srgbClr val="FF0000"/>
                </a:solidFill>
                <a:cs typeface="B Compset" panose="00000400000000000000" pitchFamily="2" charset="-78"/>
              </a:rPr>
              <a:t>1</a:t>
            </a:r>
            <a:r>
              <a:rPr lang="fa-IR" sz="2400" i="0" u="none" strike="noStrike" kern="100" baseline="0" dirty="0">
                <a:solidFill>
                  <a:srgbClr val="FF0000"/>
                </a:solidFill>
                <a:cs typeface="B Compset" panose="00000400000000000000" pitchFamily="2" charset="-78"/>
              </a:rPr>
              <a:t>ـ</a:t>
            </a:r>
            <a:r>
              <a:rPr lang="en-US" sz="2400" i="0" u="none" strike="noStrike" kern="100" baseline="0" dirty="0">
                <a:solidFill>
                  <a:srgbClr val="FF0000"/>
                </a:solidFill>
                <a:cs typeface="B Compset" panose="00000400000000000000" pitchFamily="2" charset="-78"/>
              </a:rPr>
              <a:t>1</a:t>
            </a:r>
            <a:r>
              <a:rPr lang="fa-IR" sz="2400" i="0" u="none" strike="noStrike" kern="100" baseline="0" dirty="0">
                <a:solidFill>
                  <a:srgbClr val="FF0000"/>
                </a:solidFill>
                <a:cs typeface="B Compset" panose="00000400000000000000" pitchFamily="2" charset="-78"/>
              </a:rPr>
              <a:t>ـ</a:t>
            </a:r>
            <a:r>
              <a:rPr lang="en-US" sz="2400" i="0" u="none" strike="noStrike" kern="100" baseline="0" dirty="0">
                <a:solidFill>
                  <a:srgbClr val="FF0000"/>
                </a:solidFill>
                <a:cs typeface="B Compset" panose="00000400000000000000" pitchFamily="2" charset="-78"/>
              </a:rPr>
              <a:t>2</a:t>
            </a:r>
            <a:r>
              <a:rPr lang="fa-IR" sz="2400" i="0" u="none" strike="noStrike" kern="100" baseline="0" dirty="0">
                <a:solidFill>
                  <a:srgbClr val="FF0000"/>
                </a:solidFill>
                <a:cs typeface="B Compset" panose="00000400000000000000" pitchFamily="2" charset="-78"/>
              </a:rPr>
              <a:t>ـ</a:t>
            </a:r>
            <a:r>
              <a:rPr lang="fa-IR" sz="2400" i="0" u="none" strike="noStrike" kern="100" baseline="0" dirty="0">
                <a:solidFill>
                  <a:srgbClr val="000000"/>
                </a:solidFill>
                <a:cs typeface="B Nazanin" panose="00000400000000000000" pitchFamily="2" charset="-78"/>
              </a:rPr>
              <a:t> </a:t>
            </a:r>
            <a:r>
              <a:rPr lang="fa-IR" sz="2400" i="0" u="none" strike="noStrike" kern="100" baseline="0" dirty="0">
                <a:solidFill>
                  <a:srgbClr val="FF0000"/>
                </a:solidFill>
                <a:cs typeface="B Compset" panose="00000400000000000000" pitchFamily="2" charset="-78"/>
              </a:rPr>
              <a:t>قطع </a:t>
            </a:r>
            <a:r>
              <a:rPr lang="fa-IR" sz="2400" i="0" u="none" strike="noStrike" kern="100" baseline="0" dirty="0" err="1">
                <a:solidFill>
                  <a:srgbClr val="FF0000"/>
                </a:solidFill>
                <a:cs typeface="B Compset" panose="00000400000000000000" pitchFamily="2" charset="-78"/>
              </a:rPr>
              <a:t>كامل</a:t>
            </a:r>
            <a:r>
              <a:rPr lang="fa-IR" sz="2400" i="0" u="none" strike="noStrike" kern="100" baseline="0" dirty="0">
                <a:solidFill>
                  <a:srgbClr val="FF0000"/>
                </a:solidFill>
                <a:cs typeface="B Compset" panose="00000400000000000000" pitchFamily="2" charset="-78"/>
              </a:rPr>
              <a:t> تنفس و</a:t>
            </a:r>
            <a:r>
              <a:rPr lang="fa-IR" sz="2400" i="0" u="none" strike="noStrike" kern="100" baseline="0" dirty="0">
                <a:solidFill>
                  <a:srgbClr val="000000"/>
                </a:solidFill>
                <a:cs typeface="B Nazanin" panose="00000400000000000000" pitchFamily="2" charset="-78"/>
              </a:rPr>
              <a:t> عدم وجود تنفس </a:t>
            </a:r>
            <a:r>
              <a:rPr lang="fa-IR" sz="2400" i="0" u="none" strike="noStrike" kern="100" baseline="0" dirty="0" err="1">
                <a:solidFill>
                  <a:srgbClr val="000000"/>
                </a:solidFill>
                <a:cs typeface="B Nazanin" panose="00000400000000000000" pitchFamily="2" charset="-78"/>
              </a:rPr>
              <a:t>خودبخودي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كه</a:t>
            </a:r>
            <a:r>
              <a:rPr lang="fa-IR" sz="2400" i="0" u="none" strike="noStrike" kern="100" baseline="0" dirty="0">
                <a:solidFill>
                  <a:srgbClr val="000000"/>
                </a:solidFill>
                <a:cs typeface="B Nazanin" panose="00000400000000000000" pitchFamily="2" charset="-78"/>
              </a:rPr>
              <a:t> موجب </a:t>
            </a:r>
            <a:r>
              <a:rPr lang="fa-IR" sz="2400" i="0" u="none" strike="noStrike" kern="100" baseline="0" dirty="0" err="1">
                <a:solidFill>
                  <a:srgbClr val="000000"/>
                </a:solidFill>
                <a:cs typeface="B Nazanin" panose="00000400000000000000" pitchFamily="2" charset="-78"/>
              </a:rPr>
              <a:t>وابستگي</a:t>
            </a:r>
            <a:r>
              <a:rPr lang="fa-IR" sz="2400" i="0" u="none" strike="noStrike" kern="100" baseline="0" dirty="0">
                <a:solidFill>
                  <a:srgbClr val="000000"/>
                </a:solidFill>
                <a:cs typeface="B Nazanin" panose="00000400000000000000" pitchFamily="2" charset="-78"/>
              </a:rPr>
              <a:t> و </a:t>
            </a:r>
            <a:r>
              <a:rPr lang="fa-IR" sz="2400" i="0" u="none" strike="noStrike" kern="100" baseline="0" dirty="0" err="1">
                <a:solidFill>
                  <a:srgbClr val="000000"/>
                </a:solidFill>
                <a:cs typeface="B Nazanin" panose="00000400000000000000" pitchFamily="2" charset="-78"/>
              </a:rPr>
              <a:t>نياز</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قطعي</a:t>
            </a:r>
            <a:r>
              <a:rPr lang="fa-IR" sz="2400" i="0" u="none" strike="noStrike" kern="100" baseline="0" dirty="0">
                <a:solidFill>
                  <a:srgbClr val="000000"/>
                </a:solidFill>
                <a:cs typeface="B Nazanin" panose="00000400000000000000" pitchFamily="2" charset="-78"/>
              </a:rPr>
              <a:t> به دستگاه تنفس</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مصنوعي</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ونتيلاتور</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گرديده</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است. </a:t>
            </a:r>
          </a:p>
          <a:p>
            <a:pPr marR="100" lvl="1"/>
            <a:r>
              <a:rPr lang="fa-IR" sz="2400" i="0" u="none" strike="noStrike" kern="100" baseline="0" dirty="0">
                <a:solidFill>
                  <a:srgbClr val="000000"/>
                </a:solidFill>
                <a:cs typeface="B Nazanin" panose="00000400000000000000" pitchFamily="2" charset="-78"/>
              </a:rPr>
              <a:t>در </a:t>
            </a:r>
            <a:r>
              <a:rPr lang="fa-IR" sz="2400" i="0" u="none" strike="noStrike" kern="100" baseline="0" dirty="0" err="1">
                <a:solidFill>
                  <a:srgbClr val="000000"/>
                </a:solidFill>
                <a:cs typeface="B Nazanin" panose="00000400000000000000" pitchFamily="2" charset="-78"/>
              </a:rPr>
              <a:t>اين</a:t>
            </a:r>
            <a:r>
              <a:rPr lang="fa-IR" sz="2400" i="0" u="none" strike="noStrike" kern="100" baseline="0" dirty="0">
                <a:solidFill>
                  <a:srgbClr val="000000"/>
                </a:solidFill>
                <a:cs typeface="B Nazanin" panose="00000400000000000000" pitchFamily="2" charset="-78"/>
              </a:rPr>
              <a:t> مورد </a:t>
            </a:r>
            <a:r>
              <a:rPr lang="fa-IR" sz="2400" i="0" u="none" strike="noStrike" kern="100" baseline="0" dirty="0">
                <a:solidFill>
                  <a:srgbClr val="FF0000"/>
                </a:solidFill>
                <a:cs typeface="B Compset" panose="00000400000000000000" pitchFamily="2" charset="-78"/>
              </a:rPr>
              <a:t>رد مصرف </a:t>
            </a:r>
            <a:r>
              <a:rPr lang="fa-IR" sz="2400" i="0" u="none" strike="noStrike" kern="100" baseline="0" dirty="0" err="1">
                <a:solidFill>
                  <a:srgbClr val="FF0000"/>
                </a:solidFill>
                <a:cs typeface="B Compset" panose="00000400000000000000" pitchFamily="2" charset="-78"/>
              </a:rPr>
              <a:t>داروهاي</a:t>
            </a:r>
            <a:r>
              <a:rPr lang="fa-IR" sz="2400" i="0" u="none" strike="noStrike" kern="100" baseline="0" dirty="0">
                <a:solidFill>
                  <a:srgbClr val="FF0000"/>
                </a:solidFill>
                <a:cs typeface="B Compset" panose="00000400000000000000" pitchFamily="2" charset="-78"/>
              </a:rPr>
              <a:t> شل </a:t>
            </a:r>
            <a:r>
              <a:rPr lang="fa-IR" sz="2400" i="0" u="none" strike="noStrike" kern="100" baseline="0" dirty="0" err="1">
                <a:solidFill>
                  <a:srgbClr val="FF0000"/>
                </a:solidFill>
                <a:cs typeface="B Compset" panose="00000400000000000000" pitchFamily="2" charset="-78"/>
              </a:rPr>
              <a:t>كننده</a:t>
            </a:r>
            <a:r>
              <a:rPr lang="fa-IR" sz="2400" i="0" u="none" strike="noStrike" kern="100" baseline="0" dirty="0">
                <a:solidFill>
                  <a:srgbClr val="000000"/>
                </a:solidFill>
                <a:cs typeface="B Nazanin" panose="00000400000000000000" pitchFamily="2" charset="-78"/>
              </a:rPr>
              <a:t> (عوامل مهار</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كننده</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عصبي</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عضلاني</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و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ساير</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داروها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بعنوان</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عامل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نارسايي</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تنفسي</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ضروري</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است.  </a:t>
            </a:r>
          </a:p>
          <a:p>
            <a:pPr marR="100" lvl="0" rtl="1"/>
            <a:r>
              <a:rPr lang="en-US" sz="2400" i="0" u="none" strike="noStrike" kern="100" baseline="0" dirty="0">
                <a:solidFill>
                  <a:srgbClr val="FF0000"/>
                </a:solidFill>
                <a:cs typeface="B Compset" panose="00000400000000000000" pitchFamily="2" charset="-78"/>
              </a:rPr>
              <a:t>1</a:t>
            </a:r>
            <a:r>
              <a:rPr lang="fa-IR" sz="2400" i="0" u="none" strike="noStrike" kern="100" baseline="0" dirty="0">
                <a:solidFill>
                  <a:srgbClr val="FF0000"/>
                </a:solidFill>
                <a:cs typeface="B Compset" panose="00000400000000000000" pitchFamily="2" charset="-78"/>
              </a:rPr>
              <a:t>ـ</a:t>
            </a:r>
            <a:r>
              <a:rPr lang="en-US" sz="2400" i="0" u="none" strike="noStrike" kern="100" baseline="0" dirty="0">
                <a:solidFill>
                  <a:srgbClr val="FF0000"/>
                </a:solidFill>
                <a:cs typeface="B Compset" panose="00000400000000000000" pitchFamily="2" charset="-78"/>
              </a:rPr>
              <a:t>1</a:t>
            </a:r>
            <a:r>
              <a:rPr lang="fa-IR" sz="2400" i="0" u="none" strike="noStrike" kern="100" baseline="0" dirty="0">
                <a:solidFill>
                  <a:srgbClr val="FF0000"/>
                </a:solidFill>
                <a:cs typeface="B Compset" panose="00000400000000000000" pitchFamily="2" charset="-78"/>
              </a:rPr>
              <a:t>ـ</a:t>
            </a:r>
            <a:r>
              <a:rPr lang="en-US" sz="2400" i="0" u="none" strike="noStrike" kern="100" baseline="0" dirty="0">
                <a:solidFill>
                  <a:srgbClr val="FF0000"/>
                </a:solidFill>
                <a:cs typeface="B Compset" panose="00000400000000000000" pitchFamily="2" charset="-78"/>
              </a:rPr>
              <a:t>3</a:t>
            </a:r>
            <a:r>
              <a:rPr lang="fa-IR" sz="2400" i="0" u="none" strike="noStrike" kern="100" baseline="0" dirty="0">
                <a:solidFill>
                  <a:srgbClr val="FF0000"/>
                </a:solidFill>
                <a:cs typeface="B Compset" panose="00000400000000000000" pitchFamily="2" charset="-78"/>
              </a:rPr>
              <a:t>ـ </a:t>
            </a:r>
            <a:r>
              <a:rPr lang="fa-IR" sz="2400" i="0" u="none" strike="noStrike" kern="100" baseline="0" dirty="0">
                <a:solidFill>
                  <a:srgbClr val="000000"/>
                </a:solidFill>
                <a:cs typeface="B Nazanin" panose="00000400000000000000" pitchFamily="2" charset="-78"/>
              </a:rPr>
              <a:t>با</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اقدامات معمول </a:t>
            </a:r>
            <a:r>
              <a:rPr lang="fa-IR" sz="2400" i="0" u="none" strike="noStrike" kern="100" baseline="0" dirty="0">
                <a:solidFill>
                  <a:srgbClr val="FF0000"/>
                </a:solidFill>
                <a:latin typeface="Times New Roman" panose="02020603050405020304" pitchFamily="18" charset="0"/>
                <a:cs typeface="B Compset" panose="00000400000000000000" pitchFamily="2" charset="-78"/>
              </a:rPr>
              <a:t>علت اغما</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حتي</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400" i="0" u="none" strike="noStrike" kern="100" baseline="0" dirty="0" err="1">
                <a:solidFill>
                  <a:srgbClr val="000000"/>
                </a:solidFill>
                <a:latin typeface="Times New Roman" panose="02020603050405020304" pitchFamily="18" charset="0"/>
                <a:cs typeface="B Nazanin" panose="00000400000000000000" pitchFamily="2" charset="-78"/>
              </a:rPr>
              <a:t>الامكان</a:t>
            </a:r>
            <a:r>
              <a:rPr lang="fa-IR" sz="2400" i="0" u="none" strike="noStrike" kern="100" baseline="0" dirty="0">
                <a:solidFill>
                  <a:srgbClr val="000000"/>
                </a:solidFill>
                <a:latin typeface="Times New Roman" panose="02020603050405020304" pitchFamily="18" charset="0"/>
                <a:cs typeface="B Nazanin" panose="00000400000000000000" pitchFamily="2" charset="-78"/>
              </a:rPr>
              <a:t> مشخص شده باشد. </a:t>
            </a:r>
            <a:endParaRPr lang="en-US" sz="2400" i="0" u="none" strike="noStrike" kern="100" baseline="0" dirty="0">
              <a:solidFill>
                <a:srgbClr val="000000"/>
              </a:solidFill>
              <a:latin typeface="Times New Roman" panose="02020603050405020304" pitchFamily="18" charset="0"/>
              <a:cs typeface="B Nazanin" panose="00000400000000000000" pitchFamily="2" charset="-78"/>
            </a:endParaRPr>
          </a:p>
        </p:txBody>
      </p:sp>
      <p:sp>
        <p:nvSpPr>
          <p:cNvPr id="4" name="Footer Placeholder 3">
            <a:extLst>
              <a:ext uri="{FF2B5EF4-FFF2-40B4-BE49-F238E27FC236}">
                <a16:creationId xmlns:a16="http://schemas.microsoft.com/office/drawing/2014/main" id="{65F95533-F793-0BE5-03CC-A2E92C2A1C5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16544124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4EC5-4CC4-6876-52F6-1C1BE5BADDA5}"/>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 بررسي هاي باليني لازم براي تشخيص مرگ مغزي عبارتند از: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CBB0B050-E070-4DF3-70D1-CEA76DA30C94}"/>
              </a:ext>
            </a:extLst>
          </p:cNvPr>
          <p:cNvSpPr>
            <a:spLocks noGrp="1"/>
          </p:cNvSpPr>
          <p:nvPr>
            <p:ph type="body" idx="1"/>
          </p:nvPr>
        </p:nvSpPr>
        <p:spPr/>
        <p:txBody>
          <a:bodyPr>
            <a:normAutofit/>
          </a:bodyPr>
          <a:lstStyle/>
          <a:p>
            <a:pPr marR="100" lvl="0" rtl="1"/>
            <a:r>
              <a:rPr lang="en-US" sz="3200" b="1" i="0" u="none" strike="noStrike" kern="100" baseline="0" dirty="0">
                <a:solidFill>
                  <a:srgbClr val="FF0000"/>
                </a:solidFill>
                <a:cs typeface="B Compset" panose="00000400000000000000" pitchFamily="2" charset="-78"/>
              </a:rPr>
              <a:t>1</a:t>
            </a:r>
            <a:r>
              <a:rPr lang="fa-IR" sz="3200" i="0" u="none" strike="noStrike" kern="100" baseline="0" dirty="0">
                <a:solidFill>
                  <a:srgbClr val="FF0000"/>
                </a:solidFill>
                <a:cs typeface="B Compset" panose="00000400000000000000" pitchFamily="2" charset="-78"/>
              </a:rPr>
              <a:t>ـ</a:t>
            </a:r>
            <a:r>
              <a:rPr lang="en-US" sz="3200" i="0" u="none" strike="noStrike" kern="100" baseline="0" dirty="0">
                <a:solidFill>
                  <a:srgbClr val="FF0000"/>
                </a:solidFill>
                <a:cs typeface="B Compset" panose="00000400000000000000" pitchFamily="2" charset="-78"/>
              </a:rPr>
              <a:t>2</a:t>
            </a:r>
            <a:r>
              <a:rPr lang="fa-IR" sz="3200" i="0" u="none" strike="noStrike" kern="100" baseline="0" dirty="0">
                <a:solidFill>
                  <a:srgbClr val="FF0000"/>
                </a:solidFill>
                <a:cs typeface="B Compset" panose="00000400000000000000" pitchFamily="2" charset="-78"/>
              </a:rPr>
              <a:t>ـ</a:t>
            </a:r>
            <a:r>
              <a:rPr lang="en-US" sz="3200" i="0" u="none" strike="noStrike" kern="100" baseline="0" dirty="0">
                <a:solidFill>
                  <a:srgbClr val="FF0000"/>
                </a:solidFill>
                <a:cs typeface="B Compset" panose="00000400000000000000" pitchFamily="2" charset="-78"/>
              </a:rPr>
              <a:t>1</a:t>
            </a:r>
            <a:r>
              <a:rPr lang="fa-IR" sz="3200" i="0" u="none" strike="noStrike" kern="100" baseline="0" dirty="0">
                <a:solidFill>
                  <a:srgbClr val="FF0000"/>
                </a:solidFill>
                <a:cs typeface="B Compset" panose="00000400000000000000" pitchFamily="2" charset="-78"/>
              </a:rPr>
              <a:t>ـ</a:t>
            </a:r>
            <a:r>
              <a:rPr lang="fa-IR" sz="3200" i="0" u="none" strike="noStrike" kern="100" baseline="0" dirty="0">
                <a:solidFill>
                  <a:srgbClr val="000000"/>
                </a:solidFill>
                <a:cs typeface="B Nazanin" panose="00000400000000000000" pitchFamily="2" charset="-78"/>
              </a:rPr>
              <a:t> </a:t>
            </a:r>
            <a:r>
              <a:rPr lang="fa-IR" sz="3200" i="0" u="none" strike="noStrike" kern="100" baseline="0" dirty="0">
                <a:solidFill>
                  <a:srgbClr val="FF0000"/>
                </a:solidFill>
                <a:cs typeface="B Compset" panose="00000400000000000000" pitchFamily="2" charset="-78"/>
              </a:rPr>
              <a:t>عدم </a:t>
            </a:r>
            <a:r>
              <a:rPr lang="fa-IR" sz="3200" i="0" u="none" strike="noStrike" kern="100" baseline="0" dirty="0" err="1">
                <a:solidFill>
                  <a:srgbClr val="FF0000"/>
                </a:solidFill>
                <a:cs typeface="B Compset" panose="00000400000000000000" pitchFamily="2" charset="-78"/>
              </a:rPr>
              <a:t>حركات</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خودبخودي</a:t>
            </a:r>
            <a:r>
              <a:rPr lang="fa-IR" sz="3200" i="0" u="none" strike="noStrike" kern="100" baseline="0" dirty="0">
                <a:solidFill>
                  <a:srgbClr val="000000"/>
                </a:solidFill>
                <a:cs typeface="B Nazanin" panose="00000400000000000000" pitchFamily="2" charset="-78"/>
              </a:rPr>
              <a:t> و </a:t>
            </a:r>
            <a:r>
              <a:rPr lang="fa-IR" sz="3200" i="0" u="none" strike="noStrike" kern="100" baseline="0" dirty="0">
                <a:solidFill>
                  <a:srgbClr val="FF0000"/>
                </a:solidFill>
                <a:cs typeface="B Compset" panose="00000400000000000000" pitchFamily="2" charset="-78"/>
              </a:rPr>
              <a:t>عدم پاسخ به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شديدترين</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تحريكات</a:t>
            </a:r>
            <a:r>
              <a:rPr lang="fa-IR" sz="3200" i="0" u="none" strike="noStrike" kern="100" baseline="0" dirty="0">
                <a:solidFill>
                  <a:srgbClr val="000000"/>
                </a:solidFill>
                <a:latin typeface="Times New Roman" panose="02020603050405020304" pitchFamily="18" charset="0"/>
                <a:cs typeface="B Nazanin" panose="00000400000000000000" pitchFamily="2" charset="-78"/>
              </a:rPr>
              <a:t> </a:t>
            </a:r>
            <a:r>
              <a:rPr lang="fa-IR" sz="3200" i="0" u="none" strike="noStrike" kern="100" baseline="0" dirty="0" err="1">
                <a:solidFill>
                  <a:srgbClr val="000000"/>
                </a:solidFill>
                <a:latin typeface="Times New Roman" panose="02020603050405020304" pitchFamily="18" charset="0"/>
                <a:cs typeface="B Nazanin" panose="00000400000000000000" pitchFamily="2" charset="-78"/>
              </a:rPr>
              <a:t>دردناك</a:t>
            </a:r>
            <a:r>
              <a:rPr lang="en-US" sz="3200" i="0" u="none" strike="noStrike" kern="100" baseline="0" dirty="0">
                <a:solidFill>
                  <a:srgbClr val="000000"/>
                </a:solidFill>
                <a:latin typeface="Times New Roman" panose="02020603050405020304" pitchFamily="18" charset="0"/>
                <a:cs typeface="B Nazanin" panose="00000400000000000000" pitchFamily="2" charset="-78"/>
              </a:rPr>
              <a:t> (Absent Brain Stem Reflexes) </a:t>
            </a:r>
            <a:endParaRPr lang="fa-IR" sz="3200" i="0" u="none" strike="noStrike" kern="100" baseline="0" dirty="0">
              <a:solidFill>
                <a:srgbClr val="000000"/>
              </a:solidFill>
              <a:latin typeface="Times New Roman" panose="02020603050405020304" pitchFamily="18" charset="0"/>
              <a:cs typeface="B Nazanin" panose="00000400000000000000" pitchFamily="2" charset="-78"/>
            </a:endParaRPr>
          </a:p>
          <a:p>
            <a:pPr marR="100" lvl="0" rtl="1"/>
            <a:endParaRPr lang="en-US" sz="3200" i="0" u="none" strike="noStrike" kern="100" baseline="0" dirty="0">
              <a:solidFill>
                <a:srgbClr val="000000"/>
              </a:solidFill>
              <a:latin typeface="Times New Roman" panose="02020603050405020304" pitchFamily="18" charset="0"/>
              <a:cs typeface="B Nazanin" panose="00000400000000000000" pitchFamily="2" charset="-78"/>
            </a:endParaRPr>
          </a:p>
          <a:p>
            <a:pPr marR="100" lvl="0" rtl="1"/>
            <a:r>
              <a:rPr lang="en-US" sz="3200" i="0" u="none" strike="noStrike" kern="100" baseline="0" dirty="0">
                <a:solidFill>
                  <a:srgbClr val="FF0000"/>
                </a:solidFill>
                <a:cs typeface="B Compset" panose="00000400000000000000" pitchFamily="2" charset="-78"/>
              </a:rPr>
              <a:t>1</a:t>
            </a:r>
            <a:r>
              <a:rPr lang="fa-IR" sz="3200" i="0" u="none" strike="noStrike" kern="100" baseline="0" dirty="0">
                <a:solidFill>
                  <a:srgbClr val="FF0000"/>
                </a:solidFill>
                <a:cs typeface="B Compset" panose="00000400000000000000" pitchFamily="2" charset="-78"/>
              </a:rPr>
              <a:t>ـ</a:t>
            </a:r>
            <a:r>
              <a:rPr lang="en-US" sz="3200" i="0" u="none" strike="noStrike" kern="100" baseline="0" dirty="0">
                <a:solidFill>
                  <a:srgbClr val="FF0000"/>
                </a:solidFill>
                <a:cs typeface="B Compset" panose="00000400000000000000" pitchFamily="2" charset="-78"/>
              </a:rPr>
              <a:t>2</a:t>
            </a:r>
            <a:r>
              <a:rPr lang="fa-IR" sz="3200" i="0" u="none" strike="noStrike" kern="100" baseline="0" dirty="0">
                <a:solidFill>
                  <a:srgbClr val="FF0000"/>
                </a:solidFill>
                <a:cs typeface="B Compset" panose="00000400000000000000" pitchFamily="2" charset="-78"/>
              </a:rPr>
              <a:t>ـ</a:t>
            </a:r>
            <a:r>
              <a:rPr lang="en-US" sz="3200" i="0" u="none" strike="noStrike" kern="100" baseline="0" dirty="0">
                <a:solidFill>
                  <a:srgbClr val="FF0000"/>
                </a:solidFill>
                <a:cs typeface="B Compset" panose="00000400000000000000" pitchFamily="2" charset="-78"/>
              </a:rPr>
              <a:t>2</a:t>
            </a:r>
            <a:r>
              <a:rPr lang="fa-IR" sz="3200" i="0" u="none" strike="noStrike" kern="100" baseline="0" dirty="0">
                <a:solidFill>
                  <a:srgbClr val="FF0000"/>
                </a:solidFill>
                <a:cs typeface="B Compset" panose="00000400000000000000" pitchFamily="2" charset="-78"/>
              </a:rPr>
              <a:t>ـ</a:t>
            </a:r>
            <a:r>
              <a:rPr lang="fa-IR" sz="3200" i="0" u="none" strike="noStrike" kern="100" baseline="0" dirty="0">
                <a:solidFill>
                  <a:srgbClr val="000000"/>
                </a:solidFill>
                <a:cs typeface="B Nazanin" panose="00000400000000000000" pitchFamily="2" charset="-78"/>
              </a:rPr>
              <a:t> فقدان </a:t>
            </a:r>
            <a:r>
              <a:rPr lang="fa-IR" sz="3200" i="0" u="none" strike="noStrike" kern="100" baseline="0" dirty="0" err="1">
                <a:solidFill>
                  <a:srgbClr val="000000"/>
                </a:solidFill>
                <a:latin typeface="Calibri" panose="020F0502020204030204" pitchFamily="34" charset="0"/>
                <a:cs typeface="Calibri" panose="020F0502020204030204" pitchFamily="34" charset="0"/>
              </a:rPr>
              <a:t>رفلکسهای</a:t>
            </a:r>
            <a:r>
              <a:rPr lang="fa-IR" sz="3200" i="0" u="none" strike="noStrike" kern="100" baseline="0" dirty="0">
                <a:solidFill>
                  <a:srgbClr val="000000"/>
                </a:solidFill>
                <a:latin typeface="Calibri" panose="020F0502020204030204" pitchFamily="34" charset="0"/>
                <a:cs typeface="B Nazanin" panose="00000400000000000000" pitchFamily="2" charset="-78"/>
              </a:rPr>
              <a:t> ساقه مغز  </a:t>
            </a:r>
          </a:p>
        </p:txBody>
      </p:sp>
      <p:sp>
        <p:nvSpPr>
          <p:cNvPr id="4" name="Footer Placeholder 3">
            <a:extLst>
              <a:ext uri="{FF2B5EF4-FFF2-40B4-BE49-F238E27FC236}">
                <a16:creationId xmlns:a16="http://schemas.microsoft.com/office/drawing/2014/main" id="{9A3E72DB-B5E3-AFA3-4DA9-8C949282648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18900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70309-BEFB-B057-2AFD-CFDC4B04BC71}"/>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معیار مرگ قلبی</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Cardiopulmonary Criteria For Death</a:t>
            </a:r>
          </a:p>
        </p:txBody>
      </p:sp>
      <p:sp>
        <p:nvSpPr>
          <p:cNvPr id="3" name="Text Placeholder 2">
            <a:extLst>
              <a:ext uri="{FF2B5EF4-FFF2-40B4-BE49-F238E27FC236}">
                <a16:creationId xmlns:a16="http://schemas.microsoft.com/office/drawing/2014/main" id="{8984B2E2-F757-F365-C405-9B1BE2A88035}"/>
              </a:ext>
            </a:extLst>
          </p:cNvPr>
          <p:cNvSpPr>
            <a:spLocks noGrp="1"/>
          </p:cNvSpPr>
          <p:nvPr>
            <p:ph type="body" idx="1"/>
          </p:nvPr>
        </p:nvSpPr>
        <p:spPr>
          <a:xfrm>
            <a:off x="838200" y="2203704"/>
            <a:ext cx="10515600" cy="3973258"/>
          </a:xfrm>
        </p:spPr>
        <p:txBody>
          <a:bodyPr>
            <a:normAutofit/>
          </a:bodyPr>
          <a:lstStyle/>
          <a:p>
            <a:pPr marR="0" lvl="0" rtl="1"/>
            <a:r>
              <a:rPr lang="fa-IR" sz="2800" b="1" i="0" u="none" strike="noStrike" kern="100" baseline="0" dirty="0">
                <a:solidFill>
                  <a:srgbClr val="FF0000"/>
                </a:solidFill>
                <a:cs typeface="B Nazanin" panose="00000400000000000000" pitchFamily="2" charset="-78"/>
              </a:rPr>
              <a:t>در زمانهای زیر موارد احیای خود بخود وجود داشته:</a:t>
            </a:r>
          </a:p>
          <a:p>
            <a:pPr marR="0" lvl="0" rtl="1"/>
            <a:endParaRPr lang="fa-IR" sz="2800" b="1" i="0" u="none" strike="noStrike" kern="100" baseline="0" dirty="0">
              <a:solidFill>
                <a:srgbClr val="FF0000"/>
              </a:solidFill>
              <a:cs typeface="B Nazanin" panose="00000400000000000000" pitchFamily="2" charset="-78"/>
            </a:endParaRPr>
          </a:p>
          <a:p>
            <a:pPr lvl="1">
              <a:buClr>
                <a:srgbClr val="7030A0"/>
              </a:buClr>
            </a:pPr>
            <a:r>
              <a:rPr lang="fa-IR" sz="2800" b="0" i="0" u="none" strike="noStrike" kern="100" baseline="0" dirty="0">
                <a:cs typeface="B Nazanin" panose="00000400000000000000" pitchFamily="2" charset="-78"/>
              </a:rPr>
              <a:t>10 دقیقه پس از عملیات احیا</a:t>
            </a:r>
            <a:r>
              <a:rPr lang="en-US" sz="2800" kern="100" dirty="0"/>
              <a:t>(CPR)</a:t>
            </a:r>
            <a:endParaRPr lang="fa-IR" sz="2800" b="0" i="0" u="none" strike="noStrike" kern="100" baseline="0" dirty="0">
              <a:cs typeface="B Nazanin" panose="00000400000000000000" pitchFamily="2" charset="-78"/>
            </a:endParaRPr>
          </a:p>
          <a:p>
            <a:pPr lvl="1">
              <a:buClr>
                <a:schemeClr val="accent5">
                  <a:lumMod val="50000"/>
                </a:schemeClr>
              </a:buClr>
            </a:pPr>
            <a:r>
              <a:rPr lang="fa-IR" sz="2800" b="0" i="0" u="none" strike="noStrike" kern="100" baseline="0" dirty="0">
                <a:cs typeface="B Nazanin" panose="00000400000000000000" pitchFamily="2" charset="-78"/>
              </a:rPr>
              <a:t>3 دقیقه پس از توقف مداخلات حفظ حیات </a:t>
            </a:r>
            <a:r>
              <a:rPr lang="en-US" sz="2800" b="0" i="0" u="none" strike="noStrike" kern="100" baseline="0" dirty="0">
                <a:cs typeface="B Nazanin" panose="00000400000000000000" pitchFamily="2" charset="-78"/>
              </a:rPr>
              <a:t>(Life saving interventions)</a:t>
            </a:r>
          </a:p>
          <a:p>
            <a:pPr lvl="1">
              <a:buClr>
                <a:schemeClr val="accent5">
                  <a:lumMod val="50000"/>
                </a:schemeClr>
              </a:buClr>
            </a:pPr>
            <a:endParaRPr lang="en-US" sz="2800" kern="100" dirty="0"/>
          </a:p>
          <a:p>
            <a:pPr marL="457200" lvl="1" indent="0" algn="just" rtl="0">
              <a:buClr>
                <a:schemeClr val="accent5">
                  <a:lumMod val="50000"/>
                </a:schemeClr>
              </a:buClr>
              <a:buNone/>
            </a:pPr>
            <a:endParaRPr lang="en-US" sz="2400" dirty="0"/>
          </a:p>
          <a:p>
            <a:pPr marL="457200" lvl="1" indent="0" algn="just" rtl="0">
              <a:buClr>
                <a:schemeClr val="accent5">
                  <a:lumMod val="50000"/>
                </a:schemeClr>
              </a:buClr>
              <a:buNone/>
            </a:pPr>
            <a:r>
              <a:rPr lang="en-US" sz="2400" dirty="0"/>
              <a:t>"</a:t>
            </a:r>
            <a:r>
              <a:rPr lang="en-US" sz="2400" dirty="0">
                <a:solidFill>
                  <a:srgbClr val="FF0000"/>
                </a:solidFill>
              </a:rPr>
              <a:t>Life-saving interventions</a:t>
            </a:r>
            <a:r>
              <a:rPr lang="en-US" sz="2400" dirty="0"/>
              <a:t>" were defined as </a:t>
            </a:r>
            <a:r>
              <a:rPr lang="en-US" sz="2400" b="1" dirty="0"/>
              <a:t>any behavioral and/or technological strategy that reduces the probability of premature death among a specified target population</a:t>
            </a:r>
            <a:r>
              <a:rPr lang="en-US" sz="2400" dirty="0"/>
              <a:t>.</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04C6866B-49EA-7433-C221-BBB0D5B7824A}"/>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02182730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D28B-77FF-324F-6BDD-433B7427067E}"/>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آزمون هاي پاراكلينيك تكميلي</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9390F9DE-A2DA-6216-A661-1BD311579FD5}"/>
              </a:ext>
            </a:extLst>
          </p:cNvPr>
          <p:cNvSpPr>
            <a:spLocks noGrp="1"/>
          </p:cNvSpPr>
          <p:nvPr>
            <p:ph type="body" idx="1"/>
          </p:nvPr>
        </p:nvSpPr>
        <p:spPr/>
        <p:txBody>
          <a:bodyPr>
            <a:normAutofit/>
          </a:bodyPr>
          <a:lstStyle/>
          <a:p>
            <a:pPr marR="100" lvl="0" rtl="1"/>
            <a:r>
              <a:rPr lang="fa-IR" sz="2800" i="0" u="none" strike="noStrike" kern="100" baseline="0" dirty="0" err="1">
                <a:solidFill>
                  <a:srgbClr val="FF0000"/>
                </a:solidFill>
                <a:cs typeface="B Compset" panose="00000400000000000000" pitchFamily="2" charset="-78"/>
              </a:rPr>
              <a:t>تأييد</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نهايي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يافته‌هاي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باليني</a:t>
            </a:r>
            <a:r>
              <a:rPr lang="fa-IR" sz="2800" i="0" u="none" strike="noStrike" kern="100" baseline="0" dirty="0">
                <a:solidFill>
                  <a:srgbClr val="000000"/>
                </a:solidFill>
                <a:cs typeface="B Nazanin" panose="00000400000000000000" pitchFamily="2" charset="-78"/>
              </a:rPr>
              <a:t> با انجام و اثبات آزمون </a:t>
            </a:r>
            <a:r>
              <a:rPr lang="fa-IR" sz="2800" i="0" u="none" strike="noStrike" kern="100" baseline="0" dirty="0" err="1">
                <a:solidFill>
                  <a:srgbClr val="000000"/>
                </a:solidFill>
                <a:cs typeface="B Nazanin" panose="00000400000000000000" pitchFamily="2" charset="-78"/>
              </a:rPr>
              <a:t>هاي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پاراكلينيك</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تكميلي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صورت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پذيرد</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p>
          <a:p>
            <a:pPr marR="0" lvl="0" rtl="1"/>
            <a:r>
              <a:rPr lang="fa-IR" sz="2800" i="0" u="none" strike="noStrike" kern="100" baseline="0" dirty="0">
                <a:solidFill>
                  <a:srgbClr val="FF0000"/>
                </a:solidFill>
                <a:cs typeface="B Nazanin" panose="00000400000000000000" pitchFamily="2" charset="-78"/>
              </a:rPr>
              <a:t>ـ تست آپنه مثبت به شرح</a:t>
            </a:r>
            <a:r>
              <a:rPr lang="fa-IR" sz="2800" i="0" u="none" strike="noStrike" kern="100" baseline="0" dirty="0">
                <a:solidFill>
                  <a:srgbClr val="000000"/>
                </a:solidFill>
                <a:cs typeface="B Nazanin" panose="00000400000000000000" pitchFamily="2" charset="-78"/>
              </a:rPr>
              <a:t>: </a:t>
            </a:r>
            <a:r>
              <a:rPr lang="en-US" sz="2800" i="0" u="none" strike="noStrike" kern="100" baseline="0" dirty="0">
                <a:solidFill>
                  <a:srgbClr val="000000"/>
                </a:solidFill>
                <a:cs typeface="B Nazanin" panose="00000400000000000000" pitchFamily="2" charset="-78"/>
              </a:rPr>
              <a:t>10</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دقيقه</a:t>
            </a:r>
            <a:r>
              <a:rPr lang="fa-IR" sz="2800" i="0" u="none" strike="noStrike" kern="100" baseline="0" dirty="0">
                <a:solidFill>
                  <a:srgbClr val="000000"/>
                </a:solidFill>
                <a:cs typeface="B Nazanin" panose="00000400000000000000" pitchFamily="2" charset="-78"/>
              </a:rPr>
              <a:t> قبل از جدا شدن از</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دستگاه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ونتيلاتور</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(تنفس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مصنوعي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به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بيمار</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اكسيژن</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en-US" sz="2800" i="0" u="none" strike="noStrike" kern="100" baseline="0" dirty="0">
                <a:solidFill>
                  <a:srgbClr val="000000"/>
                </a:solidFill>
                <a:latin typeface="Times New Roman" panose="02020603050405020304" pitchFamily="18" charset="0"/>
                <a:cs typeface="B Nazanin" panose="00000400000000000000" pitchFamily="2" charset="-78"/>
              </a:rPr>
              <a:t>100</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داده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شود و پس از جدا شدن از دستگاه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اكسيژن</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به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ميزان</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en-US" sz="2800" i="0" u="none" strike="noStrike" kern="100" baseline="0" dirty="0">
                <a:solidFill>
                  <a:srgbClr val="000000"/>
                </a:solidFill>
                <a:latin typeface="Times New Roman" panose="02020603050405020304" pitchFamily="18" charset="0"/>
                <a:cs typeface="B Nazanin" panose="00000400000000000000" pitchFamily="2" charset="-78"/>
              </a:rPr>
              <a:t>6</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ليتر</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در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دقيقه</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داده شده و اجازه داده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شود تا (فشار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دي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اكسيد</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كربن</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به حد شصت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ميليمتر</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جيوه</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برسد. در صورت عدم مشاهده ي هرگونه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فعاليت</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تنفسي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تست آپنه مثبت و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مؤيد</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مرگ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مغزي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باشد. </a:t>
            </a:r>
          </a:p>
        </p:txBody>
      </p:sp>
      <p:sp>
        <p:nvSpPr>
          <p:cNvPr id="4" name="Footer Placeholder 3">
            <a:extLst>
              <a:ext uri="{FF2B5EF4-FFF2-40B4-BE49-F238E27FC236}">
                <a16:creationId xmlns:a16="http://schemas.microsoft.com/office/drawing/2014/main" id="{D1DDD3E0-EC38-2D36-B8C2-44B21CB9C21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86669413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5475-25FB-5237-68AC-CCC00BC2E509}"/>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آزمون هاي پاراكلينيك تكميلي</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308CB849-2980-6D69-3AD0-C89870E07EEF}"/>
              </a:ext>
            </a:extLst>
          </p:cNvPr>
          <p:cNvSpPr>
            <a:spLocks noGrp="1"/>
          </p:cNvSpPr>
          <p:nvPr>
            <p:ph type="body" idx="1"/>
          </p:nvPr>
        </p:nvSpPr>
        <p:spPr/>
        <p:txBody>
          <a:bodyPr>
            <a:normAutofit/>
          </a:bodyPr>
          <a:lstStyle/>
          <a:p>
            <a:pPr marR="100" lvl="0" rtl="1"/>
            <a:r>
              <a:rPr lang="fa-IR" sz="2800" i="0" u="none" strike="noStrike" kern="100" baseline="0" dirty="0">
                <a:solidFill>
                  <a:srgbClr val="FF0000"/>
                </a:solidFill>
                <a:cs typeface="B Compset" panose="00000400000000000000" pitchFamily="2" charset="-78"/>
              </a:rPr>
              <a:t>ـ انجام نوار </a:t>
            </a:r>
            <a:r>
              <a:rPr lang="fa-IR" sz="2800" i="0" u="none" strike="noStrike" kern="100" baseline="0" dirty="0" err="1">
                <a:solidFill>
                  <a:srgbClr val="FF0000"/>
                </a:solidFill>
                <a:cs typeface="B Compset" panose="00000400000000000000" pitchFamily="2" charset="-78"/>
              </a:rPr>
              <a:t>مغزي</a:t>
            </a:r>
            <a:r>
              <a:rPr lang="fa-IR" sz="2800" i="0" u="none" strike="noStrike" kern="100" baseline="0" dirty="0">
                <a:solidFill>
                  <a:srgbClr val="000000"/>
                </a:solidFill>
                <a:cs typeface="B Nazanin" panose="00000400000000000000" pitchFamily="2" charset="-78"/>
              </a:rPr>
              <a:t> در دو نوبت و حداقل</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به فاصله ي شش ساعت و هر نوبت به مدت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بيست</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دقيقه</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ايزوالكتريك</a:t>
            </a:r>
            <a:r>
              <a:rPr lang="fa-IR" sz="2800" i="0" u="none" strike="noStrike" kern="100" baseline="3000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بودن نوار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مغزي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در دو نوبت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مؤيد</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مرگ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مغزي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باشد. </a:t>
            </a:r>
          </a:p>
          <a:p>
            <a:pPr marR="100" lvl="0" rtl="1"/>
            <a:endParaRPr lang="fa-IR" sz="2800" i="0" u="none" strike="noStrike" kern="100" baseline="0" dirty="0">
              <a:solidFill>
                <a:srgbClr val="000000"/>
              </a:solidFill>
              <a:latin typeface="Times New Roman" panose="02020603050405020304" pitchFamily="18" charset="0"/>
              <a:cs typeface="B Nazanin" panose="00000400000000000000" pitchFamily="2" charset="-78"/>
            </a:endParaRPr>
          </a:p>
          <a:p>
            <a:pPr marR="100" lvl="0" rtl="1"/>
            <a:r>
              <a:rPr lang="fa-IR" sz="2800" i="0" u="none" strike="noStrike" kern="100" baseline="0" dirty="0" err="1">
                <a:solidFill>
                  <a:srgbClr val="000000"/>
                </a:solidFill>
                <a:cs typeface="B Nazanin" panose="00000400000000000000" pitchFamily="2" charset="-78"/>
              </a:rPr>
              <a:t>كليه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يافته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هاي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باليني</a:t>
            </a:r>
            <a:r>
              <a:rPr lang="fa-IR" sz="2800" i="0" u="none" strike="noStrike" kern="100" baseline="0" dirty="0">
                <a:solidFill>
                  <a:srgbClr val="000000"/>
                </a:solidFill>
                <a:cs typeface="B Nazanin" panose="00000400000000000000" pitchFamily="2" charset="-78"/>
              </a:rPr>
              <a:t> و آزمون ها </a:t>
            </a:r>
            <a:r>
              <a:rPr lang="fa-IR" sz="2800" i="0" u="none" strike="noStrike" kern="100" baseline="0" dirty="0" err="1">
                <a:solidFill>
                  <a:srgbClr val="000000"/>
                </a:solidFill>
                <a:cs typeface="B Nazanin" panose="00000400000000000000" pitchFamily="2" charset="-78"/>
              </a:rPr>
              <a:t>بايد</a:t>
            </a:r>
            <a:r>
              <a:rPr lang="fa-IR" sz="2800" i="0" u="none" strike="noStrike" kern="100" baseline="0" dirty="0">
                <a:solidFill>
                  <a:srgbClr val="000000"/>
                </a:solidFill>
                <a:cs typeface="B Nazanin" panose="00000400000000000000" pitchFamily="2" charset="-78"/>
              </a:rPr>
              <a:t> به مدت </a:t>
            </a:r>
            <a:r>
              <a:rPr lang="en-US" sz="2800" i="0" u="none" strike="noStrike" kern="100" baseline="0" dirty="0">
                <a:solidFill>
                  <a:srgbClr val="000000"/>
                </a:solidFill>
                <a:cs typeface="B Nazanin" panose="00000400000000000000" pitchFamily="2" charset="-78"/>
              </a:rPr>
              <a:t>24</a:t>
            </a:r>
            <a:r>
              <a:rPr lang="fa-IR" sz="2800" i="0" u="none" strike="noStrike" kern="100" baseline="0" dirty="0">
                <a:solidFill>
                  <a:srgbClr val="000000"/>
                </a:solidFill>
                <a:cs typeface="B Nazanin" panose="00000400000000000000" pitchFamily="2" charset="-78"/>
              </a:rPr>
              <a:t> ساعت بدون</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تغيير</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بمانند.</a:t>
            </a:r>
          </a:p>
        </p:txBody>
      </p:sp>
      <p:sp>
        <p:nvSpPr>
          <p:cNvPr id="4" name="Footer Placeholder 3">
            <a:extLst>
              <a:ext uri="{FF2B5EF4-FFF2-40B4-BE49-F238E27FC236}">
                <a16:creationId xmlns:a16="http://schemas.microsoft.com/office/drawing/2014/main" id="{69EEDB02-888B-5A94-014A-F330EE8E58B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686060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416E4-2142-A05E-A98B-9CDEEAFABAFB}"/>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پزشکان تشخیص دهنده:</a:t>
            </a:r>
          </a:p>
        </p:txBody>
      </p:sp>
      <p:sp>
        <p:nvSpPr>
          <p:cNvPr id="3" name="Text Placeholder 2">
            <a:extLst>
              <a:ext uri="{FF2B5EF4-FFF2-40B4-BE49-F238E27FC236}">
                <a16:creationId xmlns:a16="http://schemas.microsoft.com/office/drawing/2014/main" id="{812F7AA1-F853-325A-6750-8D26A825A578}"/>
              </a:ext>
            </a:extLst>
          </p:cNvPr>
          <p:cNvSpPr>
            <a:spLocks noGrp="1"/>
          </p:cNvSpPr>
          <p:nvPr>
            <p:ph type="body" idx="1"/>
          </p:nvPr>
        </p:nvSpPr>
        <p:spPr/>
        <p:txBody>
          <a:bodyPr>
            <a:normAutofit/>
          </a:bodyPr>
          <a:lstStyle/>
          <a:p>
            <a:pPr marR="100" lvl="0" rtl="1"/>
            <a:r>
              <a:rPr lang="fa-IR" sz="2800" i="0" u="none" strike="noStrike" kern="100" baseline="0" dirty="0" err="1">
                <a:solidFill>
                  <a:srgbClr val="000000"/>
                </a:solidFill>
                <a:cs typeface="B Nazanin" panose="00000400000000000000" pitchFamily="2" charset="-78"/>
              </a:rPr>
              <a:t>پزشكان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تعيين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كننده</a:t>
            </a:r>
            <a:r>
              <a:rPr lang="fa-IR" sz="2800" i="0" u="none" strike="noStrike" kern="100" baseline="0" dirty="0">
                <a:solidFill>
                  <a:srgbClr val="000000"/>
                </a:solidFill>
                <a:cs typeface="B Nazanin" panose="00000400000000000000" pitchFamily="2" charset="-78"/>
              </a:rPr>
              <a:t> مرگ </a:t>
            </a:r>
            <a:r>
              <a:rPr lang="fa-IR" sz="2800" i="0" u="none" strike="noStrike" kern="100" baseline="0" dirty="0" err="1">
                <a:solidFill>
                  <a:srgbClr val="000000"/>
                </a:solidFill>
                <a:cs typeface="B Nazanin" panose="00000400000000000000" pitchFamily="2" charset="-78"/>
              </a:rPr>
              <a:t>مغزي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تكميل</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كننده</a:t>
            </a:r>
            <a:r>
              <a:rPr lang="fa-IR" sz="2800" i="0" u="none" strike="noStrike" kern="100" baseline="0" dirty="0">
                <a:solidFill>
                  <a:srgbClr val="000000"/>
                </a:solidFill>
                <a:cs typeface="B Nazanin" panose="00000400000000000000" pitchFamily="2" charset="-78"/>
              </a:rPr>
              <a:t> برگه مخصوص </a:t>
            </a:r>
            <a:r>
              <a:rPr lang="fa-IR" sz="2800" i="0" u="none" strike="noStrike" kern="100" baseline="0" dirty="0" err="1">
                <a:solidFill>
                  <a:srgbClr val="000000"/>
                </a:solidFill>
                <a:cs typeface="B Nazanin" panose="00000400000000000000" pitchFamily="2" charset="-78"/>
              </a:rPr>
              <a:t>تاييد</a:t>
            </a:r>
            <a:r>
              <a:rPr lang="fa-IR" sz="2800" i="0" u="none" strike="noStrike" kern="100" baseline="0" dirty="0">
                <a:solidFill>
                  <a:srgbClr val="000000"/>
                </a:solidFill>
                <a:cs typeface="B Nazanin" panose="00000400000000000000" pitchFamily="2" charset="-78"/>
              </a:rPr>
              <a:t> مرگ</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مغزي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باشند شامل دو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پزشك</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متخصص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نورولوژي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و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يا</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يك</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متخصص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نورولوژي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و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يك</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متخصص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جراحي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مغز و اعصاب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ميباشد</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كه</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هركدام</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a:solidFill>
                  <a:srgbClr val="FF0000"/>
                </a:solidFill>
                <a:latin typeface="Times New Roman" panose="02020603050405020304" pitchFamily="18" charset="0"/>
                <a:cs typeface="B Compset" panose="00000400000000000000" pitchFamily="2" charset="-78"/>
              </a:rPr>
              <a:t>جداگانه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بيمار</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را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معاينه</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و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بررسي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نموده و برگه مخصوص را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تكميل</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ممهور و امضاء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نمايند</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همچنين</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برگه ي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مذكور</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توسط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يك</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پزشك</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متخصص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بيهوشي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و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پزشك</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نماينده</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ي سازمان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پزشكي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قانوني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كشور</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ممهور و امضاء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گردد. </a:t>
            </a:r>
          </a:p>
          <a:p>
            <a:pPr marR="100" lvl="0" rtl="1"/>
            <a:endParaRPr lang="fa-IR" sz="2800" i="0" u="none" strike="noStrike" kern="100" baseline="0" dirty="0">
              <a:solidFill>
                <a:srgbClr val="000000"/>
              </a:solidFill>
              <a:latin typeface="Times New Roman" panose="02020603050405020304" pitchFamily="18" charset="0"/>
              <a:cs typeface="B Nazanin" panose="00000400000000000000" pitchFamily="2" charset="-78"/>
            </a:endParaRPr>
          </a:p>
          <a:p>
            <a:pPr marR="100" lvl="0" rtl="1"/>
            <a:r>
              <a:rPr lang="fa-IR" sz="2800" i="0" u="none" strike="noStrike" kern="100" baseline="0" dirty="0">
                <a:solidFill>
                  <a:srgbClr val="FF0000"/>
                </a:solidFill>
                <a:cs typeface="B Compset" panose="00000400000000000000" pitchFamily="2" charset="-78"/>
              </a:rPr>
              <a:t>در مورد </a:t>
            </a:r>
            <a:r>
              <a:rPr lang="fa-IR" sz="2800" i="0" u="none" strike="noStrike" kern="100" baseline="0" dirty="0" err="1">
                <a:solidFill>
                  <a:srgbClr val="FF0000"/>
                </a:solidFill>
                <a:cs typeface="B Compset" panose="00000400000000000000" pitchFamily="2" charset="-78"/>
              </a:rPr>
              <a:t>كودكان</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زير</a:t>
            </a:r>
            <a:r>
              <a:rPr lang="fa-IR" sz="2800" i="0" u="none" strike="noStrike" kern="100" baseline="0" dirty="0">
                <a:solidFill>
                  <a:srgbClr val="FF0000"/>
                </a:solidFill>
                <a:cs typeface="B Compset" panose="00000400000000000000" pitchFamily="2" charset="-78"/>
              </a:rPr>
              <a:t> </a:t>
            </a:r>
            <a:r>
              <a:rPr lang="en-US" sz="2800" i="0" u="none" strike="noStrike" kern="100" baseline="0" dirty="0">
                <a:solidFill>
                  <a:srgbClr val="FF0000"/>
                </a:solidFill>
                <a:cs typeface="B Compset" panose="00000400000000000000" pitchFamily="2" charset="-78"/>
              </a:rPr>
              <a:t>5</a:t>
            </a:r>
            <a:r>
              <a:rPr lang="fa-IR" sz="2800" i="0" u="none" strike="noStrike" kern="100" baseline="0" dirty="0">
                <a:solidFill>
                  <a:srgbClr val="FF0000"/>
                </a:solidFill>
                <a:cs typeface="B Compset" panose="00000400000000000000" pitchFamily="2" charset="-78"/>
              </a:rPr>
              <a:t> سال</a:t>
            </a:r>
            <a:r>
              <a:rPr lang="fa-IR" sz="2800" i="0" u="none" strike="noStrike" kern="100" baseline="0" dirty="0">
                <a:solidFill>
                  <a:srgbClr val="000000"/>
                </a:solidFill>
                <a:cs typeface="B Nazanin" panose="00000400000000000000" pitchFamily="2" charset="-78"/>
              </a:rPr>
              <a:t> زمان</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نگهداري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بيمار</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تحت دستگاه </a:t>
            </a:r>
            <a:r>
              <a:rPr lang="fa-IR" sz="2800" i="0" u="none" strike="noStrike" kern="100" baseline="0" dirty="0">
                <a:solidFill>
                  <a:srgbClr val="FF0000"/>
                </a:solidFill>
                <a:latin typeface="Times New Roman" panose="02020603050405020304" pitchFamily="18" charset="0"/>
                <a:cs typeface="B Compset" panose="00000400000000000000" pitchFamily="2" charset="-78"/>
              </a:rPr>
              <a:t>تنفس </a:t>
            </a:r>
            <a:r>
              <a:rPr lang="fa-IR" sz="2800" i="0" u="none" strike="noStrike" kern="100" baseline="0" dirty="0" err="1">
                <a:solidFill>
                  <a:srgbClr val="FF0000"/>
                </a:solidFill>
                <a:latin typeface="Times New Roman" panose="02020603050405020304" pitchFamily="18" charset="0"/>
                <a:cs typeface="B Compset" panose="00000400000000000000" pitchFamily="2" charset="-78"/>
              </a:rPr>
              <a:t>مصنوعي</a:t>
            </a:r>
            <a:r>
              <a:rPr lang="fa-IR" sz="2800" i="0" u="none" strike="noStrike" kern="100" baseline="0" dirty="0">
                <a:solidFill>
                  <a:srgbClr val="FF0000"/>
                </a:solidFill>
                <a:latin typeface="Times New Roman" panose="02020603050405020304" pitchFamily="18" charset="0"/>
                <a:cs typeface="B Compset" panose="00000400000000000000" pitchFamily="2" charset="-78"/>
              </a:rPr>
              <a:t> حداقل </a:t>
            </a:r>
            <a:r>
              <a:rPr lang="en-US" sz="2800" i="0" u="none" strike="noStrike" kern="100" baseline="0" dirty="0">
                <a:solidFill>
                  <a:srgbClr val="FF0000"/>
                </a:solidFill>
                <a:latin typeface="Times New Roman" panose="02020603050405020304" pitchFamily="18" charset="0"/>
                <a:cs typeface="B Compset" panose="00000400000000000000" pitchFamily="2" charset="-78"/>
              </a:rPr>
              <a:t>72</a:t>
            </a:r>
            <a:r>
              <a:rPr lang="fa-IR" sz="2800" i="0" u="none" strike="noStrike" kern="100" baseline="0" dirty="0">
                <a:solidFill>
                  <a:srgbClr val="FF0000"/>
                </a:solidFill>
                <a:latin typeface="Times New Roman" panose="02020603050405020304" pitchFamily="18" charset="0"/>
                <a:cs typeface="B Compset" panose="00000400000000000000" pitchFamily="2" charset="-78"/>
              </a:rPr>
              <a:t> ساعت</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a:t>
            </a:r>
            <a:r>
              <a:rPr lang="fa-IR" sz="2800" i="0" u="none" strike="noStrike" kern="100" baseline="0" dirty="0" err="1">
                <a:solidFill>
                  <a:srgbClr val="000000"/>
                </a:solidFill>
                <a:latin typeface="Times New Roman" panose="02020603050405020304" pitchFamily="18" charset="0"/>
                <a:cs typeface="B Nazanin" panose="00000400000000000000" pitchFamily="2" charset="-78"/>
              </a:rPr>
              <a:t>مي</a:t>
            </a:r>
            <a:r>
              <a:rPr lang="fa-IR" sz="2800" i="0" u="none" strike="noStrike" kern="100" baseline="0" dirty="0">
                <a:solidFill>
                  <a:srgbClr val="000000"/>
                </a:solidFill>
                <a:latin typeface="Times New Roman" panose="02020603050405020304" pitchFamily="18" charset="0"/>
                <a:cs typeface="B Nazanin" panose="00000400000000000000" pitchFamily="2" charset="-78"/>
              </a:rPr>
              <a:t> باشد. </a:t>
            </a:r>
            <a:endParaRPr lang="en-US" sz="2800" i="0" u="none" strike="noStrike" kern="100" baseline="0" dirty="0">
              <a:solidFill>
                <a:srgbClr val="000000"/>
              </a:solidFill>
              <a:latin typeface="Times New Roman" panose="02020603050405020304" pitchFamily="18" charset="0"/>
              <a:cs typeface="B Nazanin" panose="00000400000000000000" pitchFamily="2" charset="-78"/>
            </a:endParaRPr>
          </a:p>
        </p:txBody>
      </p:sp>
      <p:sp>
        <p:nvSpPr>
          <p:cNvPr id="4" name="Footer Placeholder 3">
            <a:extLst>
              <a:ext uri="{FF2B5EF4-FFF2-40B4-BE49-F238E27FC236}">
                <a16:creationId xmlns:a16="http://schemas.microsoft.com/office/drawing/2014/main" id="{9049AF70-B27B-911B-F7D1-9CC26C5E8E4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60139647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711D-A9CC-5C51-6A7C-5DB548DB9903}"/>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3</a:t>
            </a:r>
            <a:r>
              <a:rPr lang="fa-IR" b="1" i="0" u="none" strike="noStrike" kern="1400" baseline="0">
                <a:solidFill>
                  <a:srgbClr val="7030A0"/>
                </a:solidFill>
                <a:cs typeface="B Titr" panose="00000700000000000000" pitchFamily="2" charset="-78"/>
              </a:rPr>
              <a:t>ـ قوانين شكلي در لزوم تعيين مرگ مغزي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213079B-B159-F222-B01F-87AD2955580D}"/>
              </a:ext>
            </a:extLst>
          </p:cNvPr>
          <p:cNvSpPr>
            <a:spLocks noGrp="1"/>
          </p:cNvSpPr>
          <p:nvPr>
            <p:ph type="body" idx="1"/>
          </p:nvPr>
        </p:nvSpPr>
        <p:spPr/>
        <p:txBody>
          <a:bodyPr>
            <a:normAutofit/>
          </a:bodyPr>
          <a:lstStyle/>
          <a:p>
            <a:pPr marR="100" lvl="0" rtl="1"/>
            <a:r>
              <a:rPr lang="fa-IR" sz="3200" i="0" u="none" strike="noStrike" kern="100" baseline="0" dirty="0">
                <a:solidFill>
                  <a:srgbClr val="000000"/>
                </a:solidFill>
                <a:cs typeface="B Nazanin" panose="00000400000000000000" pitchFamily="2" charset="-78"/>
              </a:rPr>
              <a:t>علاوه بر </a:t>
            </a:r>
            <a:r>
              <a:rPr lang="fa-IR" sz="3200" i="0" u="none" strike="noStrike" kern="100" baseline="0" dirty="0" err="1">
                <a:solidFill>
                  <a:srgbClr val="000000"/>
                </a:solidFill>
                <a:cs typeface="B Nazanin" panose="00000400000000000000" pitchFamily="2" charset="-78"/>
              </a:rPr>
              <a:t>رعايت</a:t>
            </a:r>
            <a:r>
              <a:rPr lang="fa-IR" sz="3200" i="0" u="none" strike="noStrike" kern="100" baseline="0" dirty="0">
                <a:solidFill>
                  <a:srgbClr val="000000"/>
                </a:solidFill>
                <a:cs typeface="B Nazanin" panose="00000400000000000000" pitchFamily="2" charset="-78"/>
              </a:rPr>
              <a:t> مقررات </a:t>
            </a:r>
            <a:r>
              <a:rPr lang="fa-IR" sz="3200" i="0" u="none" strike="noStrike" kern="100" baseline="0" dirty="0" err="1">
                <a:solidFill>
                  <a:srgbClr val="000000"/>
                </a:solidFill>
                <a:cs typeface="B Nazanin" panose="00000400000000000000" pitchFamily="2" charset="-78"/>
              </a:rPr>
              <a:t>ماهوي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حقوقي</a:t>
            </a:r>
            <a:r>
              <a:rPr lang="fa-IR" sz="3200" i="0" u="none" strike="noStrike" kern="100" baseline="0" dirty="0">
                <a:solidFill>
                  <a:srgbClr val="000000"/>
                </a:solidFill>
                <a:cs typeface="B Nazanin" panose="00000400000000000000" pitchFamily="2" charset="-78"/>
              </a:rPr>
              <a:t> و </a:t>
            </a:r>
            <a:r>
              <a:rPr lang="fa-IR" sz="3200" i="0" u="none" strike="noStrike" kern="100" baseline="0" dirty="0" err="1">
                <a:solidFill>
                  <a:srgbClr val="000000"/>
                </a:solidFill>
                <a:cs typeface="B Nazanin" panose="00000400000000000000" pitchFamily="2" charset="-78"/>
              </a:rPr>
              <a:t>پزشكي</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تعيين</a:t>
            </a:r>
            <a:r>
              <a:rPr lang="fa-IR" sz="3200" i="0" u="none" strike="noStrike" kern="100" baseline="0" dirty="0">
                <a:solidFill>
                  <a:srgbClr val="000000"/>
                </a:solidFill>
                <a:cs typeface="B Nazanin" panose="00000400000000000000" pitchFamily="2" charset="-78"/>
              </a:rPr>
              <a:t> مرگ </a:t>
            </a:r>
            <a:r>
              <a:rPr lang="fa-IR" sz="3200" i="0" u="none" strike="noStrike" kern="100" baseline="0" dirty="0" err="1">
                <a:solidFill>
                  <a:srgbClr val="000000"/>
                </a:solidFill>
                <a:cs typeface="B Nazanin" panose="00000400000000000000" pitchFamily="2" charset="-78"/>
              </a:rPr>
              <a:t>مغزي</a:t>
            </a:r>
            <a:r>
              <a:rPr lang="fa-IR" sz="3200" i="0" u="none" strike="noStrike" kern="100" baseline="0" dirty="0">
                <a:solidFill>
                  <a:srgbClr val="000000"/>
                </a:solidFill>
                <a:cs typeface="B Nazanin" panose="00000400000000000000" pitchFamily="2" charset="-78"/>
              </a:rPr>
              <a:t>، قانونگذار در </a:t>
            </a:r>
            <a:r>
              <a:rPr lang="fa-IR" sz="3200" i="0" u="none" strike="noStrike" kern="100" baseline="0" dirty="0" err="1">
                <a:solidFill>
                  <a:srgbClr val="000000"/>
                </a:solidFill>
                <a:cs typeface="B Nazanin" panose="00000400000000000000" pitchFamily="2" charset="-78"/>
              </a:rPr>
              <a:t>آيين</a:t>
            </a:r>
            <a:r>
              <a:rPr lang="fa-IR" sz="3200" i="0" u="none" strike="noStrike" kern="100" baseline="0" dirty="0">
                <a:solidFill>
                  <a:srgbClr val="000000"/>
                </a:solidFill>
                <a:cs typeface="B Nazanin" panose="00000400000000000000" pitchFamily="2" charset="-78"/>
              </a:rPr>
              <a:t> نامه </a:t>
            </a:r>
            <a:r>
              <a:rPr lang="fa-IR" sz="3200" i="0" u="none" strike="noStrike" kern="100" baseline="0" dirty="0" err="1">
                <a:solidFill>
                  <a:srgbClr val="000000"/>
                </a:solidFill>
                <a:cs typeface="B Nazanin" panose="00000400000000000000" pitchFamily="2" charset="-78"/>
              </a:rPr>
              <a:t>اجرايي</a:t>
            </a:r>
            <a:r>
              <a:rPr lang="fa-IR" sz="3200" i="0" u="none" strike="noStrike" kern="100" baseline="0" dirty="0">
                <a:solidFill>
                  <a:srgbClr val="000000"/>
                </a:solidFill>
                <a:cs typeface="B Nazanin" panose="00000400000000000000" pitchFamily="2" charset="-78"/>
              </a:rPr>
              <a:t> قانون مربوط به پيوند اعضا</a:t>
            </a:r>
            <a:r>
              <a:rPr lang="fa-IR" sz="3200" i="0" u="none" strike="noStrike" kern="100" baseline="0" dirty="0">
                <a:solidFill>
                  <a:srgbClr val="FF0000"/>
                </a:solidFill>
                <a:cs typeface="B Compset" panose="00000400000000000000" pitchFamily="2" charset="-78"/>
              </a:rPr>
              <a:t>، </a:t>
            </a:r>
            <a:r>
              <a:rPr lang="fa-IR" sz="3200" b="1" i="0" u="none" strike="noStrike" kern="100" baseline="0" dirty="0" err="1">
                <a:solidFill>
                  <a:srgbClr val="FF0000"/>
                </a:solidFill>
                <a:cs typeface="B Compset" panose="00000400000000000000" pitchFamily="2" charset="-78"/>
              </a:rPr>
              <a:t>شرايط</a:t>
            </a:r>
            <a:r>
              <a:rPr lang="fa-IR" sz="3200" b="1" i="0" u="none" strike="noStrike" kern="100" baseline="0" dirty="0">
                <a:solidFill>
                  <a:srgbClr val="FF0000"/>
                </a:solidFill>
                <a:cs typeface="B Compset" panose="00000400000000000000" pitchFamily="2" charset="-78"/>
              </a:rPr>
              <a:t> </a:t>
            </a:r>
            <a:r>
              <a:rPr lang="fa-IR" sz="3200" b="1" i="0" u="none" strike="noStrike" kern="100" baseline="0" dirty="0" err="1">
                <a:solidFill>
                  <a:srgbClr val="FF0000"/>
                </a:solidFill>
                <a:cs typeface="B Compset" panose="00000400000000000000" pitchFamily="2" charset="-78"/>
              </a:rPr>
              <a:t>شكلي</a:t>
            </a:r>
            <a:r>
              <a:rPr lang="fa-IR" sz="3200" b="1" i="0" u="none" strike="noStrike" kern="100" baseline="0" dirty="0">
                <a:solidFill>
                  <a:srgbClr val="000000"/>
                </a:solidFill>
                <a:cs typeface="B Nazanin" panose="00000400000000000000" pitchFamily="2" charset="-78"/>
              </a:rPr>
              <a:t> </a:t>
            </a:r>
            <a:r>
              <a:rPr lang="fa-IR" sz="3200" i="0" u="none" strike="noStrike" kern="100" baseline="0" dirty="0">
                <a:solidFill>
                  <a:srgbClr val="000000"/>
                </a:solidFill>
                <a:cs typeface="B Nazanin" panose="00000400000000000000" pitchFamily="2" charset="-78"/>
              </a:rPr>
              <a:t>را </a:t>
            </a:r>
            <a:r>
              <a:rPr lang="fa-IR" sz="3200" i="0" u="none" strike="noStrike" kern="100" baseline="0" dirty="0" err="1">
                <a:solidFill>
                  <a:srgbClr val="000000"/>
                </a:solidFill>
                <a:cs typeface="B Nazanin" panose="00000400000000000000" pitchFamily="2" charset="-78"/>
              </a:rPr>
              <a:t>نيز</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تعيين</a:t>
            </a:r>
            <a:r>
              <a:rPr lang="fa-IR" sz="3200" i="0" u="none" strike="noStrike" kern="100" baseline="0" dirty="0">
                <a:solidFill>
                  <a:srgbClr val="000000"/>
                </a:solidFill>
                <a:cs typeface="B Nazanin" panose="00000400000000000000" pitchFamily="2" charset="-78"/>
              </a:rPr>
              <a:t> مرگ </a:t>
            </a:r>
            <a:r>
              <a:rPr lang="fa-IR" sz="3200" i="0" u="none" strike="noStrike" kern="100" baseline="0" dirty="0" err="1">
                <a:solidFill>
                  <a:srgbClr val="000000"/>
                </a:solidFill>
                <a:cs typeface="B Nazanin" panose="00000400000000000000" pitchFamily="2" charset="-78"/>
              </a:rPr>
              <a:t>مغزي</a:t>
            </a:r>
            <a:r>
              <a:rPr lang="fa-IR" sz="3200" i="0" u="none" strike="noStrike" kern="100" baseline="0" dirty="0">
                <a:solidFill>
                  <a:srgbClr val="000000"/>
                </a:solidFill>
                <a:cs typeface="B Nazanin" panose="00000400000000000000" pitchFamily="2" charset="-78"/>
              </a:rPr>
              <a:t> بر شمرده است.</a:t>
            </a:r>
          </a:p>
          <a:p>
            <a:pPr marR="100" lvl="0" rtl="1"/>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شرايط</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برخي</a:t>
            </a:r>
            <a:r>
              <a:rPr lang="fa-IR" sz="3200" i="0" u="none" strike="noStrike" kern="100" baseline="0" dirty="0">
                <a:solidFill>
                  <a:srgbClr val="000000"/>
                </a:solidFill>
                <a:cs typeface="B Nazanin" panose="00000400000000000000" pitchFamily="2" charset="-78"/>
              </a:rPr>
              <a:t> از موارد </a:t>
            </a:r>
            <a:r>
              <a:rPr lang="fa-IR" sz="3200" i="0" u="none" strike="noStrike" kern="100" baseline="0" dirty="0" err="1">
                <a:solidFill>
                  <a:srgbClr val="FF0000"/>
                </a:solidFill>
                <a:cs typeface="B Compset" panose="00000400000000000000" pitchFamily="2" charset="-78"/>
              </a:rPr>
              <a:t>غيرضروري</a:t>
            </a:r>
            <a:r>
              <a:rPr lang="fa-IR" sz="3200" i="0" u="none" strike="noStrike" kern="100" baseline="0" dirty="0">
                <a:solidFill>
                  <a:srgbClr val="000000"/>
                </a:solidFill>
                <a:cs typeface="B Nazanin" panose="00000400000000000000" pitchFamily="2" charset="-78"/>
              </a:rPr>
              <a:t> بوده و </a:t>
            </a:r>
            <a:r>
              <a:rPr lang="fa-IR" sz="3200" i="0" u="none" strike="noStrike" kern="100" baseline="0" dirty="0">
                <a:solidFill>
                  <a:srgbClr val="FF0000"/>
                </a:solidFill>
                <a:cs typeface="B Compset" panose="00000400000000000000" pitchFamily="2" charset="-78"/>
              </a:rPr>
              <a:t>مانع تحقق انجام پيوند</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مي</a:t>
            </a:r>
            <a:r>
              <a:rPr lang="fa-IR" sz="3200" i="0" u="none" strike="noStrike" kern="100" baseline="0" dirty="0">
                <a:solidFill>
                  <a:srgbClr val="000000"/>
                </a:solidFill>
                <a:cs typeface="B Nazanin" panose="00000400000000000000" pitchFamily="2" charset="-78"/>
              </a:rPr>
              <a:t> شود. </a:t>
            </a:r>
          </a:p>
        </p:txBody>
      </p:sp>
      <p:sp>
        <p:nvSpPr>
          <p:cNvPr id="4" name="Footer Placeholder 3">
            <a:extLst>
              <a:ext uri="{FF2B5EF4-FFF2-40B4-BE49-F238E27FC236}">
                <a16:creationId xmlns:a16="http://schemas.microsoft.com/office/drawing/2014/main" id="{908527E7-35E8-349F-6EEE-FBBE555F384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42745832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F3DA-251C-4D64-B274-33B0710F3283}"/>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شرايط شكلي پيوند عبارتند از: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7736E04-4F00-3E15-BCE9-F777F6B471F9}"/>
              </a:ext>
            </a:extLst>
          </p:cNvPr>
          <p:cNvSpPr>
            <a:spLocks noGrp="1"/>
          </p:cNvSpPr>
          <p:nvPr>
            <p:ph type="body" idx="1"/>
          </p:nvPr>
        </p:nvSpPr>
        <p:spPr/>
        <p:txBody>
          <a:bodyPr>
            <a:normAutofit/>
          </a:bodyPr>
          <a:lstStyle/>
          <a:p>
            <a:pPr marL="0" marR="100" lvl="0" indent="0" rtl="1">
              <a:buNone/>
            </a:pPr>
            <a:r>
              <a:rPr lang="en-US" sz="2400" i="0" u="none" strike="noStrike" kern="100" baseline="0" dirty="0">
                <a:solidFill>
                  <a:srgbClr val="FF0000"/>
                </a:solidFill>
                <a:cs typeface="B Compset" panose="00000400000000000000" pitchFamily="2" charset="-78"/>
              </a:rPr>
              <a:t>1</a:t>
            </a:r>
            <a:r>
              <a:rPr lang="fa-IR" sz="2400" i="0" u="none" strike="noStrike" kern="100" baseline="0" dirty="0">
                <a:solidFill>
                  <a:srgbClr val="FF0000"/>
                </a:solidFill>
                <a:cs typeface="B Compset" panose="00000400000000000000" pitchFamily="2" charset="-78"/>
              </a:rPr>
              <a:t>ـ</a:t>
            </a:r>
            <a:r>
              <a:rPr lang="en-US" sz="2400" i="0" u="none" strike="noStrike" kern="100" baseline="0" dirty="0">
                <a:solidFill>
                  <a:srgbClr val="FF0000"/>
                </a:solidFill>
                <a:cs typeface="B Compset" panose="00000400000000000000" pitchFamily="2" charset="-78"/>
              </a:rPr>
              <a:t>3</a:t>
            </a:r>
            <a:r>
              <a:rPr lang="fa-IR" sz="2400" i="0" u="none" strike="noStrike" kern="100" baseline="0" dirty="0">
                <a:solidFill>
                  <a:srgbClr val="FF0000"/>
                </a:solidFill>
                <a:cs typeface="B Compset" panose="00000400000000000000" pitchFamily="2" charset="-78"/>
              </a:rPr>
              <a:t>ـ</a:t>
            </a:r>
            <a:r>
              <a:rPr lang="en-US" sz="2400" i="0" u="none" strike="noStrike" kern="100" baseline="0" dirty="0">
                <a:solidFill>
                  <a:srgbClr val="FF0000"/>
                </a:solidFill>
                <a:cs typeface="B Compset" panose="00000400000000000000" pitchFamily="2" charset="-78"/>
              </a:rPr>
              <a:t>1</a:t>
            </a:r>
            <a:r>
              <a:rPr lang="fa-IR" sz="2400" i="0" u="none" strike="noStrike" kern="100" baseline="0" dirty="0">
                <a:solidFill>
                  <a:srgbClr val="FF0000"/>
                </a:solidFill>
                <a:cs typeface="B Compset" panose="00000400000000000000" pitchFamily="2" charset="-78"/>
              </a:rPr>
              <a:t>ـ </a:t>
            </a:r>
            <a:r>
              <a:rPr lang="fa-IR" sz="2400" i="0" u="none" strike="noStrike" kern="100" baseline="0" dirty="0" err="1">
                <a:solidFill>
                  <a:srgbClr val="000000"/>
                </a:solidFill>
                <a:cs typeface="B Nazanin" panose="00000400000000000000" pitchFamily="2" charset="-78"/>
              </a:rPr>
              <a:t>تشخيص</a:t>
            </a:r>
            <a:r>
              <a:rPr lang="fa-IR" sz="2400" i="0" u="none" strike="noStrike" kern="100" baseline="0" dirty="0">
                <a:solidFill>
                  <a:srgbClr val="000000"/>
                </a:solidFill>
                <a:cs typeface="B Nazanin" panose="00000400000000000000" pitchFamily="2" charset="-78"/>
              </a:rPr>
              <a:t> و </a:t>
            </a:r>
            <a:r>
              <a:rPr lang="fa-IR" sz="2400" i="0" u="none" strike="noStrike" kern="100" baseline="0" dirty="0" err="1">
                <a:solidFill>
                  <a:srgbClr val="000000"/>
                </a:solidFill>
                <a:cs typeface="B Nazanin" panose="00000400000000000000" pitchFamily="2" charset="-78"/>
              </a:rPr>
              <a:t>تأييد</a:t>
            </a:r>
            <a:r>
              <a:rPr lang="fa-IR" sz="2400" i="0" u="none" strike="noStrike" kern="100" baseline="0" dirty="0">
                <a:solidFill>
                  <a:srgbClr val="000000"/>
                </a:solidFill>
                <a:cs typeface="B Nazanin" panose="00000400000000000000" pitchFamily="2" charset="-78"/>
              </a:rPr>
              <a:t> مرگ </a:t>
            </a:r>
            <a:r>
              <a:rPr lang="fa-IR" sz="2400" i="0" u="none" strike="noStrike" kern="100" baseline="0" dirty="0" err="1">
                <a:solidFill>
                  <a:srgbClr val="000000"/>
                </a:solidFill>
                <a:cs typeface="B Nazanin" panose="00000400000000000000" pitchFamily="2" charset="-78"/>
              </a:rPr>
              <a:t>مغزي</a:t>
            </a:r>
            <a:r>
              <a:rPr lang="fa-IR" sz="2400" i="0" u="none" strike="noStrike" kern="100" baseline="0" dirty="0">
                <a:solidFill>
                  <a:srgbClr val="000000"/>
                </a:solidFill>
                <a:cs typeface="B Nazanin" panose="00000400000000000000" pitchFamily="2" charset="-78"/>
              </a:rPr>
              <a:t> بر اساس ضوابط </a:t>
            </a:r>
            <a:r>
              <a:rPr lang="fa-IR" sz="2400" i="0" u="none" strike="noStrike" kern="100" baseline="0" dirty="0" err="1">
                <a:solidFill>
                  <a:srgbClr val="000000"/>
                </a:solidFill>
                <a:cs typeface="B Nazanin" panose="00000400000000000000" pitchFamily="2" charset="-78"/>
              </a:rPr>
              <a:t>اين</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آيين</a:t>
            </a:r>
            <a:r>
              <a:rPr lang="fa-IR" sz="2400" i="0" u="none" strike="noStrike" kern="100" baseline="0" dirty="0">
                <a:solidFill>
                  <a:srgbClr val="000000"/>
                </a:solidFill>
                <a:cs typeface="B Nazanin" panose="00000400000000000000" pitchFamily="2" charset="-78"/>
              </a:rPr>
              <a:t> نامه </a:t>
            </a:r>
            <a:r>
              <a:rPr lang="fa-IR" sz="2400" i="0" u="none" strike="noStrike" kern="100" baseline="0" dirty="0" err="1">
                <a:solidFill>
                  <a:srgbClr val="000000"/>
                </a:solidFill>
                <a:cs typeface="B Nazanin" panose="00000400000000000000" pitchFamily="2" charset="-78"/>
              </a:rPr>
              <a:t>بايد</a:t>
            </a:r>
            <a:r>
              <a:rPr lang="fa-IR" sz="2400" i="0" u="none" strike="noStrike" kern="100" baseline="0" dirty="0">
                <a:solidFill>
                  <a:srgbClr val="000000"/>
                </a:solidFill>
                <a:cs typeface="B Nazanin" panose="00000400000000000000" pitchFamily="2" charset="-78"/>
              </a:rPr>
              <a:t> </a:t>
            </a:r>
            <a:r>
              <a:rPr lang="fa-IR" sz="2400" i="0" u="none" strike="noStrike" kern="100" baseline="0" dirty="0">
                <a:solidFill>
                  <a:srgbClr val="FF0000"/>
                </a:solidFill>
                <a:cs typeface="B Compset" panose="00000400000000000000" pitchFamily="2" charset="-78"/>
              </a:rPr>
              <a:t>توسط چهار </a:t>
            </a:r>
            <a:r>
              <a:rPr lang="fa-IR" sz="2400" i="0" u="none" strike="noStrike" kern="100" baseline="0" dirty="0" err="1">
                <a:solidFill>
                  <a:srgbClr val="FF0000"/>
                </a:solidFill>
                <a:cs typeface="B Compset" panose="00000400000000000000" pitchFamily="2" charset="-78"/>
              </a:rPr>
              <a:t>پزشك</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متشكل</a:t>
            </a:r>
            <a:r>
              <a:rPr lang="fa-IR" sz="2400" i="0" u="none" strike="noStrike" kern="100" baseline="0" dirty="0">
                <a:solidFill>
                  <a:srgbClr val="000000"/>
                </a:solidFill>
                <a:cs typeface="B Nazanin" panose="00000400000000000000" pitchFamily="2" charset="-78"/>
              </a:rPr>
              <a:t> از </a:t>
            </a:r>
            <a:r>
              <a:rPr lang="fa-IR" sz="2400" i="0" u="none" strike="noStrike" kern="100" baseline="0" dirty="0" err="1">
                <a:solidFill>
                  <a:srgbClr val="000000"/>
                </a:solidFill>
                <a:cs typeface="B Nazanin" panose="00000400000000000000" pitchFamily="2" charset="-78"/>
              </a:rPr>
              <a:t>يك</a:t>
            </a:r>
            <a:r>
              <a:rPr lang="fa-IR" sz="2400" i="0" u="none" strike="noStrike" kern="100" baseline="0" dirty="0">
                <a:solidFill>
                  <a:srgbClr val="000000"/>
                </a:solidFill>
                <a:cs typeface="B Nazanin" panose="00000400000000000000" pitchFamily="2" charset="-78"/>
              </a:rPr>
              <a:t> متخصص </a:t>
            </a:r>
            <a:r>
              <a:rPr lang="fa-IR" sz="2400" i="0" u="none" strike="noStrike" kern="100" baseline="0" dirty="0" err="1">
                <a:solidFill>
                  <a:srgbClr val="000000"/>
                </a:solidFill>
                <a:cs typeface="B Nazanin" panose="00000400000000000000" pitchFamily="2" charset="-78"/>
              </a:rPr>
              <a:t>نورولوژي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يك</a:t>
            </a:r>
            <a:r>
              <a:rPr lang="fa-IR" sz="2400" i="0" u="none" strike="noStrike" kern="100" baseline="0" dirty="0">
                <a:solidFill>
                  <a:srgbClr val="000000"/>
                </a:solidFill>
                <a:cs typeface="B Nazanin" panose="00000400000000000000" pitchFamily="2" charset="-78"/>
              </a:rPr>
              <a:t> متخصص </a:t>
            </a:r>
            <a:r>
              <a:rPr lang="fa-IR" sz="2400" i="0" u="none" strike="noStrike" kern="100" baseline="0" dirty="0" err="1">
                <a:solidFill>
                  <a:srgbClr val="000000"/>
                </a:solidFill>
                <a:cs typeface="B Nazanin" panose="00000400000000000000" pitchFamily="2" charset="-78"/>
              </a:rPr>
              <a:t>جراحي</a:t>
            </a:r>
            <a:r>
              <a:rPr lang="fa-IR" sz="2400" i="0" u="none" strike="noStrike" kern="100" baseline="0" dirty="0">
                <a:solidFill>
                  <a:srgbClr val="000000"/>
                </a:solidFill>
                <a:cs typeface="B Nazanin" panose="00000400000000000000" pitchFamily="2" charset="-78"/>
              </a:rPr>
              <a:t> مغز و اعصاب، </a:t>
            </a:r>
            <a:r>
              <a:rPr lang="fa-IR" sz="2400" i="0" u="none" strike="noStrike" kern="100" baseline="0" dirty="0" err="1">
                <a:solidFill>
                  <a:srgbClr val="000000"/>
                </a:solidFill>
                <a:cs typeface="B Nazanin" panose="00000400000000000000" pitchFamily="2" charset="-78"/>
              </a:rPr>
              <a:t>يك</a:t>
            </a:r>
            <a:r>
              <a:rPr lang="fa-IR" sz="2400" i="0" u="none" strike="noStrike" kern="100" baseline="0" dirty="0">
                <a:solidFill>
                  <a:srgbClr val="000000"/>
                </a:solidFill>
                <a:cs typeface="B Nazanin" panose="00000400000000000000" pitchFamily="2" charset="-78"/>
              </a:rPr>
              <a:t> متخصص </a:t>
            </a:r>
            <a:r>
              <a:rPr lang="fa-IR" sz="2400" i="0" u="none" strike="noStrike" kern="100" baseline="0" dirty="0" err="1">
                <a:solidFill>
                  <a:srgbClr val="000000"/>
                </a:solidFill>
                <a:cs typeface="B Nazanin" panose="00000400000000000000" pitchFamily="2" charset="-78"/>
              </a:rPr>
              <a:t>داخلي</a:t>
            </a:r>
            <a:r>
              <a:rPr lang="fa-IR" sz="2400" i="0" u="none" strike="noStrike" kern="100" baseline="0" dirty="0">
                <a:solidFill>
                  <a:srgbClr val="000000"/>
                </a:solidFill>
                <a:cs typeface="B Nazanin" panose="00000400000000000000" pitchFamily="2" charset="-78"/>
              </a:rPr>
              <a:t> و </a:t>
            </a:r>
            <a:r>
              <a:rPr lang="fa-IR" sz="2400" i="0" u="none" strike="noStrike" kern="100" baseline="0" dirty="0" err="1">
                <a:solidFill>
                  <a:srgbClr val="000000"/>
                </a:solidFill>
                <a:cs typeface="B Nazanin" panose="00000400000000000000" pitchFamily="2" charset="-78"/>
              </a:rPr>
              <a:t>يك</a:t>
            </a:r>
            <a:r>
              <a:rPr lang="fa-IR" sz="2400" i="0" u="none" strike="noStrike" kern="100" baseline="0" dirty="0">
                <a:solidFill>
                  <a:srgbClr val="000000"/>
                </a:solidFill>
                <a:cs typeface="B Nazanin" panose="00000400000000000000" pitchFamily="2" charset="-78"/>
              </a:rPr>
              <a:t> متخصص </a:t>
            </a:r>
            <a:r>
              <a:rPr lang="fa-IR" sz="2400" i="0" u="none" strike="noStrike" kern="100" baseline="0" dirty="0" err="1">
                <a:solidFill>
                  <a:srgbClr val="000000"/>
                </a:solidFill>
                <a:cs typeface="B Nazanin" panose="00000400000000000000" pitchFamily="2" charset="-78"/>
              </a:rPr>
              <a:t>بيهوشي</a:t>
            </a:r>
            <a:r>
              <a:rPr lang="fa-IR" sz="2400" i="0" u="none" strike="noStrike" kern="100" baseline="0" dirty="0">
                <a:solidFill>
                  <a:srgbClr val="000000"/>
                </a:solidFill>
                <a:cs typeface="B Nazanin" panose="00000400000000000000" pitchFamily="2" charset="-78"/>
              </a:rPr>
              <a:t> صورت </a:t>
            </a:r>
            <a:r>
              <a:rPr lang="fa-IR" sz="2400" i="0" u="none" strike="noStrike" kern="100" baseline="0" dirty="0" err="1">
                <a:solidFill>
                  <a:srgbClr val="000000"/>
                </a:solidFill>
                <a:cs typeface="B Nazanin" panose="00000400000000000000" pitchFamily="2" charset="-78"/>
              </a:rPr>
              <a:t>گيرد</a:t>
            </a:r>
            <a:r>
              <a:rPr lang="fa-IR" sz="2400" i="0" u="none" strike="noStrike" kern="100" baseline="0" dirty="0">
                <a:solidFill>
                  <a:srgbClr val="000000"/>
                </a:solidFill>
                <a:cs typeface="B Nazanin" panose="00000400000000000000" pitchFamily="2" charset="-78"/>
              </a:rPr>
              <a:t>.  </a:t>
            </a:r>
          </a:p>
          <a:p>
            <a:pPr marL="0" marR="100" lvl="0" indent="0" rtl="1">
              <a:buNone/>
            </a:pPr>
            <a:r>
              <a:rPr lang="en-US" sz="2400" i="0" u="none" strike="noStrike" kern="100" baseline="0" dirty="0">
                <a:solidFill>
                  <a:srgbClr val="FF0000"/>
                </a:solidFill>
                <a:cs typeface="B Compset" panose="00000400000000000000" pitchFamily="2" charset="-78"/>
              </a:rPr>
              <a:t>1</a:t>
            </a:r>
            <a:r>
              <a:rPr lang="fa-IR" sz="2400" i="0" u="none" strike="noStrike" kern="100" baseline="0" dirty="0">
                <a:solidFill>
                  <a:srgbClr val="FF0000"/>
                </a:solidFill>
                <a:cs typeface="B Compset" panose="00000400000000000000" pitchFamily="2" charset="-78"/>
              </a:rPr>
              <a:t>ـ</a:t>
            </a:r>
            <a:r>
              <a:rPr lang="en-US" sz="2400" i="0" u="none" strike="noStrike" kern="100" baseline="0" dirty="0">
                <a:solidFill>
                  <a:srgbClr val="FF0000"/>
                </a:solidFill>
                <a:cs typeface="B Compset" panose="00000400000000000000" pitchFamily="2" charset="-78"/>
              </a:rPr>
              <a:t>3</a:t>
            </a:r>
            <a:r>
              <a:rPr lang="fa-IR" sz="2400" i="0" u="none" strike="noStrike" kern="100" baseline="0" dirty="0">
                <a:solidFill>
                  <a:srgbClr val="FF0000"/>
                </a:solidFill>
                <a:cs typeface="B Compset" panose="00000400000000000000" pitchFamily="2" charset="-78"/>
              </a:rPr>
              <a:t>ـ</a:t>
            </a:r>
            <a:r>
              <a:rPr lang="en-US" sz="2400" i="0" u="none" strike="noStrike" kern="100" baseline="0" dirty="0">
                <a:solidFill>
                  <a:srgbClr val="FF0000"/>
                </a:solidFill>
                <a:cs typeface="B Compset" panose="00000400000000000000" pitchFamily="2" charset="-78"/>
              </a:rPr>
              <a:t>2</a:t>
            </a:r>
            <a:r>
              <a:rPr lang="fa-IR" sz="2400" i="0" u="none" strike="noStrike" kern="100" baseline="0" dirty="0">
                <a:solidFill>
                  <a:srgbClr val="FF0000"/>
                </a:solidFill>
                <a:cs typeface="B Compset" panose="00000400000000000000" pitchFamily="2" charset="-78"/>
              </a:rPr>
              <a:t>ـ</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تشخيص</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قطعي</a:t>
            </a:r>
            <a:r>
              <a:rPr lang="fa-IR" sz="2400" i="0" u="none" strike="noStrike" kern="100" baseline="0" dirty="0">
                <a:solidFill>
                  <a:srgbClr val="000000"/>
                </a:solidFill>
                <a:cs typeface="B Nazanin" panose="00000400000000000000" pitchFamily="2" charset="-78"/>
              </a:rPr>
              <a:t> مرگ </a:t>
            </a:r>
            <a:r>
              <a:rPr lang="fa-IR" sz="2400" i="0" u="none" strike="noStrike" kern="100" baseline="0" dirty="0" err="1">
                <a:solidFill>
                  <a:srgbClr val="000000"/>
                </a:solidFill>
                <a:cs typeface="B Nazanin" panose="00000400000000000000" pitchFamily="2" charset="-78"/>
              </a:rPr>
              <a:t>مغزي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بايد</a:t>
            </a:r>
            <a:r>
              <a:rPr lang="fa-IR" sz="2400" i="0" u="none" strike="noStrike" kern="100" baseline="0" dirty="0">
                <a:solidFill>
                  <a:srgbClr val="000000"/>
                </a:solidFill>
                <a:cs typeface="B Nazanin" panose="00000400000000000000" pitchFamily="2" charset="-78"/>
              </a:rPr>
              <a:t> </a:t>
            </a:r>
            <a:r>
              <a:rPr lang="fa-IR" sz="2400" i="0" u="none" strike="noStrike" kern="100" baseline="0" dirty="0">
                <a:solidFill>
                  <a:srgbClr val="FF0000"/>
                </a:solidFill>
                <a:cs typeface="B Compset" panose="00000400000000000000" pitchFamily="2" charset="-78"/>
              </a:rPr>
              <a:t>در </a:t>
            </a:r>
            <a:r>
              <a:rPr lang="fa-IR" sz="2400" i="0" u="none" strike="noStrike" kern="100" baseline="0" dirty="0" err="1">
                <a:solidFill>
                  <a:srgbClr val="FF0000"/>
                </a:solidFill>
                <a:cs typeface="B Compset" panose="00000400000000000000" pitchFamily="2" charset="-78"/>
              </a:rPr>
              <a:t>بيمارستانهاي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دانشگاهي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دولتي</a:t>
            </a:r>
            <a:r>
              <a:rPr lang="fa-IR" sz="2400" i="0" u="none" strike="noStrike" kern="100" baseline="0" dirty="0">
                <a:solidFill>
                  <a:srgbClr val="000000"/>
                </a:solidFill>
                <a:cs typeface="B Nazanin" panose="00000400000000000000" pitchFamily="2" charset="-78"/>
              </a:rPr>
              <a:t> انجام شود. </a:t>
            </a:r>
          </a:p>
          <a:p>
            <a:pPr marL="0" marR="100" lvl="0" indent="0" rtl="1">
              <a:buNone/>
            </a:pPr>
            <a:r>
              <a:rPr lang="fa-IR" sz="2400" i="0" u="none" strike="noStrike" kern="100" baseline="0" dirty="0">
                <a:solidFill>
                  <a:srgbClr val="000000"/>
                </a:solidFill>
                <a:cs typeface="B Nazanin" panose="00000400000000000000" pitchFamily="2" charset="-78"/>
              </a:rPr>
              <a:t>حال با </a:t>
            </a:r>
            <a:r>
              <a:rPr lang="fa-IR" sz="2400" i="0" u="none" strike="noStrike" kern="100" baseline="0" dirty="0" err="1">
                <a:solidFill>
                  <a:srgbClr val="000000"/>
                </a:solidFill>
                <a:cs typeface="B Nazanin" panose="00000400000000000000" pitchFamily="2" charset="-78"/>
              </a:rPr>
              <a:t>عنايت</a:t>
            </a:r>
            <a:r>
              <a:rPr lang="fa-IR" sz="2400" i="0" u="none" strike="noStrike" kern="100" baseline="0" dirty="0">
                <a:solidFill>
                  <a:srgbClr val="000000"/>
                </a:solidFill>
                <a:cs typeface="B Nazanin" panose="00000400000000000000" pitchFamily="2" charset="-78"/>
              </a:rPr>
              <a:t> به :</a:t>
            </a:r>
          </a:p>
          <a:p>
            <a:pPr marL="457200" marR="3600" lvl="1" indent="0">
              <a:buNone/>
            </a:pPr>
            <a:r>
              <a:rPr lang="fa-IR" sz="2400" i="0" u="none" strike="noStrike" kern="100" baseline="0" dirty="0">
                <a:solidFill>
                  <a:srgbClr val="FF0000"/>
                </a:solidFill>
                <a:cs typeface="B Compset" panose="00000400000000000000" pitchFamily="2" charset="-78"/>
              </a:rPr>
              <a:t>الف)</a:t>
            </a:r>
            <a:r>
              <a:rPr lang="fa-IR" sz="2400" i="0" u="none" strike="noStrike" kern="100" baseline="0" dirty="0">
                <a:solidFill>
                  <a:srgbClr val="FF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امكانات</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بالايي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كه</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بسياري</a:t>
            </a:r>
            <a:r>
              <a:rPr lang="fa-IR" sz="2400" i="0" u="none" strike="noStrike" kern="100" baseline="0" dirty="0">
                <a:solidFill>
                  <a:srgbClr val="000000"/>
                </a:solidFill>
                <a:cs typeface="B Nazanin" panose="00000400000000000000" pitchFamily="2" charset="-78"/>
              </a:rPr>
              <a:t> از </a:t>
            </a:r>
            <a:r>
              <a:rPr lang="fa-IR" sz="2400" i="0" u="none" strike="noStrike" kern="100" baseline="0" dirty="0" err="1">
                <a:solidFill>
                  <a:srgbClr val="000000"/>
                </a:solidFill>
                <a:cs typeface="B Nazanin" panose="00000400000000000000" pitchFamily="2" charset="-78"/>
              </a:rPr>
              <a:t>مراكز</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درماني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خصوصي</a:t>
            </a:r>
            <a:r>
              <a:rPr lang="fa-IR" sz="2400" i="0" u="none" strike="noStrike" kern="100" baseline="0" dirty="0">
                <a:solidFill>
                  <a:srgbClr val="000000"/>
                </a:solidFill>
                <a:cs typeface="B Nazanin" panose="00000400000000000000" pitchFamily="2" charset="-78"/>
              </a:rPr>
              <a:t> و </a:t>
            </a:r>
            <a:r>
              <a:rPr lang="fa-IR" sz="2400" i="0" u="none" strike="noStrike" kern="100" baseline="0" dirty="0" err="1">
                <a:solidFill>
                  <a:srgbClr val="000000"/>
                </a:solidFill>
                <a:cs typeface="B Nazanin" panose="00000400000000000000" pitchFamily="2" charset="-78"/>
              </a:rPr>
              <a:t>يا</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مراكزي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كه</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زير</a:t>
            </a:r>
            <a:r>
              <a:rPr lang="fa-IR" sz="2400" i="0" u="none" strike="noStrike" kern="100" baseline="0" dirty="0">
                <a:solidFill>
                  <a:srgbClr val="000000"/>
                </a:solidFill>
                <a:cs typeface="B Nazanin" panose="00000400000000000000" pitchFamily="2" charset="-78"/>
              </a:rPr>
              <a:t> نظر دانشگاه آزاد اداره  </a:t>
            </a:r>
            <a:r>
              <a:rPr lang="fa-IR" sz="2400" i="0" u="none" strike="noStrike" kern="100" baseline="0" dirty="0" err="1">
                <a:solidFill>
                  <a:srgbClr val="000000"/>
                </a:solidFill>
                <a:cs typeface="B Nazanin" panose="00000400000000000000" pitchFamily="2" charset="-78"/>
              </a:rPr>
              <a:t>ميشوند</a:t>
            </a:r>
            <a:r>
              <a:rPr lang="fa-IR" sz="2400" i="0" u="none" strike="noStrike" kern="100" baseline="0" dirty="0">
                <a:solidFill>
                  <a:srgbClr val="000000"/>
                </a:solidFill>
                <a:cs typeface="B Nazanin" panose="00000400000000000000" pitchFamily="2" charset="-78"/>
              </a:rPr>
              <a:t> در </a:t>
            </a:r>
            <a:r>
              <a:rPr lang="fa-IR" sz="2400" i="0" u="none" strike="noStrike" kern="100" baseline="0" dirty="0" err="1">
                <a:solidFill>
                  <a:srgbClr val="000000"/>
                </a:solidFill>
                <a:cs typeface="B Nazanin" panose="00000400000000000000" pitchFamily="2" charset="-78"/>
              </a:rPr>
              <a:t>اختيار</a:t>
            </a:r>
            <a:r>
              <a:rPr lang="fa-IR" sz="2400" i="0" u="none" strike="noStrike" kern="100" baseline="0" dirty="0">
                <a:solidFill>
                  <a:srgbClr val="000000"/>
                </a:solidFill>
                <a:cs typeface="B Nazanin" panose="00000400000000000000" pitchFamily="2" charset="-78"/>
              </a:rPr>
              <a:t> دارند</a:t>
            </a:r>
          </a:p>
          <a:p>
            <a:pPr marL="457200" marR="3600" lvl="1" indent="0">
              <a:buNone/>
            </a:pPr>
            <a:r>
              <a:rPr lang="fa-IR" sz="2400" i="0" u="none" strike="noStrike" kern="100" baseline="0" dirty="0">
                <a:solidFill>
                  <a:srgbClr val="FF0000"/>
                </a:solidFill>
                <a:cs typeface="B Compset" panose="00000400000000000000" pitchFamily="2" charset="-78"/>
              </a:rPr>
              <a:t>ب)</a:t>
            </a:r>
            <a:r>
              <a:rPr lang="fa-IR" sz="2400" i="0" u="none" strike="noStrike" kern="100" baseline="0" dirty="0">
                <a:solidFill>
                  <a:srgbClr val="000000"/>
                </a:solidFill>
                <a:cs typeface="B Nazanin" panose="00000400000000000000" pitchFamily="2" charset="-78"/>
              </a:rPr>
              <a:t> با توجه به </a:t>
            </a:r>
            <a:r>
              <a:rPr lang="fa-IR" sz="2400" i="0" u="none" strike="noStrike" kern="100" baseline="0" dirty="0" err="1">
                <a:solidFill>
                  <a:srgbClr val="000000"/>
                </a:solidFill>
                <a:cs typeface="B Nazanin" panose="00000400000000000000" pitchFamily="2" charset="-78"/>
              </a:rPr>
              <a:t>فوري</a:t>
            </a:r>
            <a:r>
              <a:rPr lang="fa-IR" sz="2400" i="0" u="none" strike="noStrike" kern="100" baseline="0" dirty="0">
                <a:solidFill>
                  <a:srgbClr val="000000"/>
                </a:solidFill>
                <a:cs typeface="B Nazanin" panose="00000400000000000000" pitchFamily="2" charset="-78"/>
              </a:rPr>
              <a:t> بودن عمل پيوند اعضا پس از مرگ </a:t>
            </a:r>
            <a:r>
              <a:rPr lang="fa-IR" sz="2400" i="0" u="none" strike="noStrike" kern="100" baseline="0" dirty="0" err="1">
                <a:solidFill>
                  <a:srgbClr val="000000"/>
                </a:solidFill>
                <a:cs typeface="B Nazanin" panose="00000400000000000000" pitchFamily="2" charset="-78"/>
              </a:rPr>
              <a:t>مغزي</a:t>
            </a:r>
            <a:r>
              <a:rPr lang="fa-IR" sz="2400" i="0" u="none" strike="noStrike" kern="100" baseline="0" dirty="0">
                <a:solidFill>
                  <a:srgbClr val="000000"/>
                </a:solidFill>
                <a:cs typeface="B Nazanin" panose="00000400000000000000" pitchFamily="2" charset="-78"/>
              </a:rPr>
              <a:t> و در </a:t>
            </a:r>
            <a:r>
              <a:rPr lang="fa-IR" sz="2400" i="0" u="none" strike="noStrike" kern="100" baseline="0" dirty="0" err="1">
                <a:solidFill>
                  <a:srgbClr val="000000"/>
                </a:solidFill>
                <a:cs typeface="B Nazanin" panose="00000400000000000000" pitchFamily="2" charset="-78"/>
              </a:rPr>
              <a:t>نتيجه</a:t>
            </a:r>
            <a:r>
              <a:rPr lang="fa-IR" sz="2400" i="0" u="none" strike="noStrike" kern="100" baseline="0" dirty="0">
                <a:solidFill>
                  <a:srgbClr val="000000"/>
                </a:solidFill>
                <a:cs typeface="B Nazanin" panose="00000400000000000000" pitchFamily="2" charset="-78"/>
              </a:rPr>
              <a:t> عدم </a:t>
            </a:r>
            <a:r>
              <a:rPr lang="fa-IR" sz="2400" i="0" u="none" strike="noStrike" kern="100" baseline="0" dirty="0" err="1">
                <a:solidFill>
                  <a:srgbClr val="000000"/>
                </a:solidFill>
                <a:cs typeface="B Nazanin" panose="00000400000000000000" pitchFamily="2" charset="-78"/>
              </a:rPr>
              <a:t>امكان</a:t>
            </a:r>
            <a:r>
              <a:rPr lang="fa-IR" sz="2400" i="0" u="none" strike="noStrike" kern="100" baseline="0" dirty="0">
                <a:solidFill>
                  <a:srgbClr val="000000"/>
                </a:solidFill>
                <a:cs typeface="B Nazanin" panose="00000400000000000000" pitchFamily="2" charset="-78"/>
              </a:rPr>
              <a:t> انتقال </a:t>
            </a:r>
            <a:r>
              <a:rPr lang="fa-IR" sz="2400" i="0" u="none" strike="noStrike" kern="100" baseline="0" dirty="0" err="1">
                <a:solidFill>
                  <a:srgbClr val="000000"/>
                </a:solidFill>
                <a:cs typeface="B Nazanin" panose="00000400000000000000" pitchFamily="2" charset="-78"/>
              </a:rPr>
              <a:t>متوفي</a:t>
            </a:r>
            <a:r>
              <a:rPr lang="fa-IR" sz="2400" i="0" u="none" strike="noStrike" kern="100" baseline="0" dirty="0">
                <a:solidFill>
                  <a:srgbClr val="000000"/>
                </a:solidFill>
                <a:cs typeface="B Nazanin" panose="00000400000000000000" pitchFamily="2" charset="-78"/>
              </a:rPr>
              <a:t> به </a:t>
            </a:r>
            <a:r>
              <a:rPr lang="fa-IR" sz="2400" i="0" u="none" strike="noStrike" kern="100" baseline="0" dirty="0" err="1">
                <a:solidFill>
                  <a:srgbClr val="000000"/>
                </a:solidFill>
                <a:cs typeface="B Nazanin" panose="00000400000000000000" pitchFamily="2" charset="-78"/>
              </a:rPr>
              <a:t>يك</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بيمارستان</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دانشگاهي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دولتي</a:t>
            </a:r>
            <a:r>
              <a:rPr lang="fa-IR" sz="2400" i="0" u="none" strike="noStrike" kern="100" baseline="0" dirty="0">
                <a:solidFill>
                  <a:srgbClr val="000000"/>
                </a:solidFill>
                <a:cs typeface="B Nazanin" panose="00000400000000000000" pitchFamily="2" charset="-78"/>
              </a:rPr>
              <a:t>، </a:t>
            </a:r>
          </a:p>
          <a:p>
            <a:pPr marL="0" marR="100" lvl="0" indent="0" rtl="1">
              <a:buNone/>
            </a:pPr>
            <a:r>
              <a:rPr lang="fa-IR" sz="2400" i="0" u="none" strike="noStrike" kern="100" baseline="0" dirty="0" err="1">
                <a:solidFill>
                  <a:srgbClr val="000000"/>
                </a:solidFill>
                <a:cs typeface="B Nazanin" panose="00000400000000000000" pitchFamily="2" charset="-78"/>
              </a:rPr>
              <a:t>اين</a:t>
            </a:r>
            <a:r>
              <a:rPr lang="fa-IR" sz="2400" i="0" u="none" strike="noStrike" kern="100" baseline="0" dirty="0">
                <a:solidFill>
                  <a:srgbClr val="000000"/>
                </a:solidFill>
                <a:cs typeface="B Nazanin" panose="00000400000000000000" pitchFamily="2" charset="-78"/>
              </a:rPr>
              <a:t> سؤال مطرح  </a:t>
            </a:r>
            <a:r>
              <a:rPr lang="fa-IR" sz="2400" i="0" u="none" strike="noStrike" kern="100" baseline="0" dirty="0" err="1">
                <a:solidFill>
                  <a:srgbClr val="000000"/>
                </a:solidFill>
                <a:cs typeface="B Nazanin" panose="00000400000000000000" pitchFamily="2" charset="-78"/>
              </a:rPr>
              <a:t>ميگردد</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كه</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آيا</a:t>
            </a:r>
            <a:r>
              <a:rPr lang="fa-IR" sz="2400" i="0" u="none" strike="noStrike" kern="100" baseline="0" dirty="0">
                <a:solidFill>
                  <a:srgbClr val="000000"/>
                </a:solidFill>
                <a:cs typeface="B Nazanin" panose="00000400000000000000" pitchFamily="2" charset="-78"/>
              </a:rPr>
              <a:t> وضع </a:t>
            </a:r>
            <a:r>
              <a:rPr lang="fa-IR" sz="2400" i="0" u="none" strike="noStrike" kern="100" baseline="0" dirty="0" err="1">
                <a:solidFill>
                  <a:srgbClr val="000000"/>
                </a:solidFill>
                <a:cs typeface="B Nazanin" panose="00000400000000000000" pitchFamily="2" charset="-78"/>
              </a:rPr>
              <a:t>چنين</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محدوديتي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آيا</a:t>
            </a:r>
            <a:r>
              <a:rPr lang="fa-IR" sz="2400" i="0" u="none" strike="noStrike" kern="100" baseline="0" dirty="0">
                <a:solidFill>
                  <a:srgbClr val="000000"/>
                </a:solidFill>
                <a:cs typeface="B Nazanin" panose="00000400000000000000" pitchFamily="2" charset="-78"/>
              </a:rPr>
              <a:t> در عمل منجر به از دست دادن </a:t>
            </a:r>
            <a:r>
              <a:rPr lang="fa-IR" sz="2400" i="0" u="none" strike="noStrike" kern="100" baseline="0" dirty="0" err="1">
                <a:solidFill>
                  <a:srgbClr val="000000"/>
                </a:solidFill>
                <a:cs typeface="B Nazanin" panose="00000400000000000000" pitchFamily="2" charset="-78"/>
              </a:rPr>
              <a:t>چنين</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موقعيت</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هايي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براي</a:t>
            </a:r>
            <a:r>
              <a:rPr lang="fa-IR" sz="2400" i="0" u="none" strike="noStrike" kern="100" baseline="0" dirty="0">
                <a:solidFill>
                  <a:srgbClr val="000000"/>
                </a:solidFill>
                <a:cs typeface="B Nazanin" panose="00000400000000000000" pitchFamily="2" charset="-78"/>
              </a:rPr>
              <a:t> خدمت </a:t>
            </a:r>
            <a:r>
              <a:rPr lang="fa-IR" sz="2400" i="0" u="none" strike="noStrike" kern="100" baseline="0" dirty="0" err="1">
                <a:solidFill>
                  <a:srgbClr val="000000"/>
                </a:solidFill>
                <a:cs typeface="B Nazanin" panose="00000400000000000000" pitchFamily="2" charset="-78"/>
              </a:rPr>
              <a:t>رساني</a:t>
            </a:r>
            <a:r>
              <a:rPr lang="fa-IR" sz="2400" i="0" u="none" strike="noStrike" kern="100" baseline="0" dirty="0">
                <a:solidFill>
                  <a:srgbClr val="000000"/>
                </a:solidFill>
                <a:cs typeface="B Nazanin" panose="00000400000000000000" pitchFamily="2" charset="-78"/>
              </a:rPr>
              <a:t> به </a:t>
            </a:r>
            <a:r>
              <a:rPr lang="fa-IR" sz="2400" i="0" u="none" strike="noStrike" kern="100" baseline="0" dirty="0" err="1">
                <a:solidFill>
                  <a:srgbClr val="000000"/>
                </a:solidFill>
                <a:cs typeface="B Nazanin" panose="00000400000000000000" pitchFamily="2" charset="-78"/>
              </a:rPr>
              <a:t>نيازمندان</a:t>
            </a:r>
            <a:r>
              <a:rPr lang="fa-IR" sz="2400" i="0" u="none" strike="noStrike" kern="100" baseline="0" dirty="0">
                <a:solidFill>
                  <a:srgbClr val="000000"/>
                </a:solidFill>
                <a:cs typeface="B Nazanin" panose="00000400000000000000" pitchFamily="2" charset="-78"/>
              </a:rPr>
              <a:t> به عضو </a:t>
            </a:r>
            <a:r>
              <a:rPr lang="fa-IR" sz="2400" i="0" u="none" strike="noStrike" kern="100" baseline="0" dirty="0" err="1">
                <a:solidFill>
                  <a:srgbClr val="000000"/>
                </a:solidFill>
                <a:cs typeface="B Nazanin" panose="00000400000000000000" pitchFamily="2" charset="-78"/>
              </a:rPr>
              <a:t>اهداءيي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نيست</a:t>
            </a:r>
            <a:r>
              <a:rPr lang="fa-IR" sz="2400" i="0" u="none" strike="noStrike" kern="100" baseline="0" dirty="0">
                <a:solidFill>
                  <a:srgbClr val="000000"/>
                </a:solidFill>
                <a:cs typeface="B Nazanin" panose="00000400000000000000" pitchFamily="2" charset="-78"/>
              </a:rPr>
              <a:t>؟  </a:t>
            </a:r>
            <a:endParaRPr lang="en-US" sz="24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735CDA4A-336B-D698-4EB7-7D0278F8CC6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1802554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35F8-11D5-5FF1-B11E-B4781837B22F}"/>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 رضايت طرفين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79081A6A-5BE6-1DA9-2DA0-E025AB0151C5}"/>
              </a:ext>
            </a:extLst>
          </p:cNvPr>
          <p:cNvSpPr>
            <a:spLocks noGrp="1"/>
          </p:cNvSpPr>
          <p:nvPr>
            <p:ph type="body" idx="1"/>
          </p:nvPr>
        </p:nvSpPr>
        <p:spPr/>
        <p:txBody>
          <a:bodyPr/>
          <a:lstStyle/>
          <a:p>
            <a:endParaRPr lang="fa-IR" dirty="0"/>
          </a:p>
        </p:txBody>
      </p:sp>
      <p:sp>
        <p:nvSpPr>
          <p:cNvPr id="4" name="Footer Placeholder 3">
            <a:extLst>
              <a:ext uri="{FF2B5EF4-FFF2-40B4-BE49-F238E27FC236}">
                <a16:creationId xmlns:a16="http://schemas.microsoft.com/office/drawing/2014/main" id="{559BEEB0-785D-112B-1FC3-31EAA78C530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32412938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DBA9-B588-8E2F-3B9C-8C483973572B}"/>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ماده ۱۹۰ قانون مدنی:</a:t>
            </a:r>
          </a:p>
        </p:txBody>
      </p:sp>
      <p:sp>
        <p:nvSpPr>
          <p:cNvPr id="3" name="Text Placeholder 2">
            <a:extLst>
              <a:ext uri="{FF2B5EF4-FFF2-40B4-BE49-F238E27FC236}">
                <a16:creationId xmlns:a16="http://schemas.microsoft.com/office/drawing/2014/main" id="{BF28F02E-CB21-C9DF-15D5-514DE282B4FB}"/>
              </a:ext>
            </a:extLst>
          </p:cNvPr>
          <p:cNvSpPr>
            <a:spLocks noGrp="1"/>
          </p:cNvSpPr>
          <p:nvPr>
            <p:ph type="body" idx="1"/>
          </p:nvPr>
        </p:nvSpPr>
        <p:spPr/>
        <p:txBody>
          <a:bodyPr/>
          <a:lstStyle/>
          <a:p>
            <a:pPr marL="0" marR="100" lvl="0" indent="0" rtl="1">
              <a:buNone/>
            </a:pPr>
            <a:r>
              <a:rPr lang="fa-IR" sz="2800" i="0" u="none" strike="noStrike" kern="100" baseline="0" dirty="0">
                <a:cs typeface="B Nazanin" panose="00000400000000000000" pitchFamily="2" charset="-78"/>
                <a:hlinkClick r:id="rId2" tooltip="مشروعیت جهت معامله">
                  <a:extLst>
                    <a:ext uri="{A12FA001-AC4F-418D-AE19-62706E023703}">
                      <ahyp:hlinkClr xmlns:ahyp="http://schemas.microsoft.com/office/drawing/2018/hyperlinkcolor" val="tx"/>
                    </a:ext>
                  </a:extLst>
                </a:hlinkClick>
              </a:rPr>
              <a:t>برای صحت هر معامله  چهار شرایط ذیل اساسی است: </a:t>
            </a:r>
          </a:p>
          <a:p>
            <a:pPr marL="1885950" marR="100" lvl="3" indent="-514350">
              <a:buFont typeface="+mj-lt"/>
              <a:buAutoNum type="arabicPeriod"/>
            </a:pPr>
            <a:r>
              <a:rPr lang="fa-IR" sz="2800" i="0" u="none" strike="noStrike" kern="100" baseline="0" dirty="0">
                <a:cs typeface="B Nazanin" panose="00000400000000000000" pitchFamily="2" charset="-78"/>
                <a:hlinkClick r:id="rId2" tooltip="مشروعیت جهت معامله">
                  <a:extLst>
                    <a:ext uri="{A12FA001-AC4F-418D-AE19-62706E023703}">
                      <ahyp:hlinkClr xmlns:ahyp="http://schemas.microsoft.com/office/drawing/2018/hyperlinkcolor" val="tx"/>
                    </a:ext>
                  </a:extLst>
                </a:hlinkClick>
              </a:rPr>
              <a:t>قصد طرفین و رضای آنها</a:t>
            </a:r>
          </a:p>
          <a:p>
            <a:pPr marL="1885950" marR="100" lvl="3" indent="-514350">
              <a:buFont typeface="+mj-lt"/>
              <a:buAutoNum type="arabicPeriod"/>
            </a:pPr>
            <a:r>
              <a:rPr lang="fa-IR" sz="2800" i="0" u="none" strike="noStrike" kern="100" baseline="0" dirty="0">
                <a:cs typeface="B Nazanin" panose="00000400000000000000" pitchFamily="2" charset="-78"/>
                <a:hlinkClick r:id="rId2" tooltip="مشروعیت جهت معامله">
                  <a:extLst>
                    <a:ext uri="{A12FA001-AC4F-418D-AE19-62706E023703}">
                      <ahyp:hlinkClr xmlns:ahyp="http://schemas.microsoft.com/office/drawing/2018/hyperlinkcolor" val="tx"/>
                    </a:ext>
                  </a:extLst>
                </a:hlinkClick>
              </a:rPr>
              <a:t>اهلیت طرفین</a:t>
            </a:r>
          </a:p>
          <a:p>
            <a:pPr marL="1885950" marR="100" lvl="3" indent="-514350">
              <a:buFont typeface="+mj-lt"/>
              <a:buAutoNum type="arabicPeriod"/>
            </a:pPr>
            <a:r>
              <a:rPr lang="fa-IR" sz="2800" i="0" u="none" strike="noStrike" kern="100" baseline="0" dirty="0">
                <a:cs typeface="B Nazanin" panose="00000400000000000000" pitchFamily="2" charset="-78"/>
                <a:hlinkClick r:id="rId2" tooltip="مشروعیت جهت معامله">
                  <a:extLst>
                    <a:ext uri="{A12FA001-AC4F-418D-AE19-62706E023703}">
                      <ahyp:hlinkClr xmlns:ahyp="http://schemas.microsoft.com/office/drawing/2018/hyperlinkcolor" val="tx"/>
                    </a:ext>
                  </a:extLst>
                </a:hlinkClick>
              </a:rPr>
              <a:t>موضوع معین که مورد معامله باشد.</a:t>
            </a:r>
          </a:p>
          <a:p>
            <a:pPr marL="1885950" marR="100" lvl="3" indent="-514350">
              <a:buFont typeface="+mj-lt"/>
              <a:buAutoNum type="arabicPeriod"/>
            </a:pPr>
            <a:r>
              <a:rPr lang="fa-IR" sz="2800" i="0" u="none" strike="noStrike" kern="100" baseline="0" dirty="0">
                <a:cs typeface="B Nazanin" panose="00000400000000000000" pitchFamily="2" charset="-78"/>
                <a:hlinkClick r:id="rId2" tooltip="مشروعیت جهت معامله">
                  <a:extLst>
                    <a:ext uri="{A12FA001-AC4F-418D-AE19-62706E023703}">
                      <ahyp:hlinkClr xmlns:ahyp="http://schemas.microsoft.com/office/drawing/2018/hyperlinkcolor" val="tx"/>
                    </a:ext>
                  </a:extLst>
                </a:hlinkClick>
              </a:rPr>
              <a:t>مشروعیت جهت معامله</a:t>
            </a:r>
          </a:p>
          <a:p>
            <a:pPr marR="100" lvl="0" rtl="1"/>
            <a:endParaRPr lang="en-US" b="1" i="0" u="none" strike="noStrike" kern="100" baseline="0" dirty="0">
              <a:solidFill>
                <a:srgbClr val="FF0000"/>
              </a:solidFill>
              <a:cs typeface="B Nazanin" panose="00000400000000000000" pitchFamily="2" charset="-78"/>
              <a:hlinkClick r:id="rId2" tooltip="مشروعیت جهت معامله">
                <a:extLst>
                  <a:ext uri="{A12FA001-AC4F-418D-AE19-62706E023703}">
                    <ahyp:hlinkClr xmlns:ahyp="http://schemas.microsoft.com/office/drawing/2018/hyperlinkcolor" val="tx"/>
                  </a:ext>
                </a:extLst>
              </a:hlinkClick>
            </a:endParaRPr>
          </a:p>
        </p:txBody>
      </p:sp>
      <p:sp>
        <p:nvSpPr>
          <p:cNvPr id="4" name="Footer Placeholder 3">
            <a:extLst>
              <a:ext uri="{FF2B5EF4-FFF2-40B4-BE49-F238E27FC236}">
                <a16:creationId xmlns:a16="http://schemas.microsoft.com/office/drawing/2014/main" id="{8444CD94-9D3C-370C-45B9-04944237BC4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0359818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3F9CE-9F85-A21C-EF0D-DE46F5ACE8D8}"/>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 رضايت طرفين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113AB7EA-E378-8EBF-0D76-9564A980F0FB}"/>
              </a:ext>
            </a:extLst>
          </p:cNvPr>
          <p:cNvSpPr>
            <a:spLocks noGrp="1"/>
          </p:cNvSpPr>
          <p:nvPr>
            <p:ph type="body" idx="1"/>
          </p:nvPr>
        </p:nvSpPr>
        <p:spPr/>
        <p:txBody>
          <a:bodyPr>
            <a:normAutofit/>
          </a:bodyPr>
          <a:lstStyle/>
          <a:p>
            <a:pPr marR="100" lvl="0" rtl="1"/>
            <a:r>
              <a:rPr lang="fa-IR" sz="2800" i="0" u="none" strike="noStrike" kern="100" baseline="0" dirty="0">
                <a:solidFill>
                  <a:srgbClr val="000000"/>
                </a:solidFill>
                <a:cs typeface="B Nazanin" panose="00000400000000000000" pitchFamily="2" charset="-78"/>
              </a:rPr>
              <a:t>در قانون </a:t>
            </a:r>
            <a:r>
              <a:rPr lang="fa-IR" sz="2800" i="0" u="none" strike="noStrike" kern="100" baseline="0" dirty="0">
                <a:solidFill>
                  <a:srgbClr val="000000"/>
                </a:solidFill>
                <a:latin typeface="Calibri" panose="020F0502020204030204" pitchFamily="34" charset="0"/>
                <a:cs typeface="B Nazanin" panose="00000400000000000000" pitchFamily="2" charset="-78"/>
              </a:rPr>
              <a:t>"پيوند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اعضاي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بيماران</a:t>
            </a:r>
            <a:r>
              <a:rPr lang="fa-IR" sz="2800" i="0" u="none" strike="noStrike" kern="100" baseline="0" dirty="0">
                <a:solidFill>
                  <a:srgbClr val="000000"/>
                </a:solidFill>
                <a:latin typeface="Calibri" panose="020F0502020204030204" pitchFamily="34" charset="0"/>
                <a:cs typeface="B Nazanin" panose="00000400000000000000" pitchFamily="2" charset="-78"/>
              </a:rPr>
              <a:t> فوت شده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يا</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بيماراني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مرگ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مغزي</a:t>
            </a:r>
            <a:r>
              <a:rPr lang="fa-IR" sz="2800" i="0" u="none" strike="noStrike" kern="100" baseline="0" dirty="0">
                <a:solidFill>
                  <a:srgbClr val="000000"/>
                </a:solidFill>
                <a:latin typeface="Calibri" panose="020F0502020204030204" pitchFamily="34" charset="0"/>
                <a:cs typeface="B Nazanin" panose="00000400000000000000" pitchFamily="2" charset="-78"/>
              </a:rPr>
              <a:t> آنان مسلم است"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بيمارستان</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هاي</a:t>
            </a:r>
            <a:r>
              <a:rPr lang="fa-IR" sz="2800" i="0" u="none" strike="noStrike" kern="100" baseline="0" dirty="0">
                <a:solidFill>
                  <a:srgbClr val="000000"/>
                </a:solidFill>
                <a:latin typeface="Calibri" panose="020F0502020204030204" pitchFamily="34" charset="0"/>
                <a:cs typeface="B Nazanin" panose="00000400000000000000" pitchFamily="2" charset="-78"/>
              </a:rPr>
              <a:t> مجهز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براي</a:t>
            </a:r>
            <a:r>
              <a:rPr lang="fa-IR" sz="2800" i="0" u="none" strike="noStrike" kern="100" baseline="0" dirty="0">
                <a:solidFill>
                  <a:srgbClr val="000000"/>
                </a:solidFill>
                <a:latin typeface="Calibri" panose="020F0502020204030204" pitchFamily="34" charset="0"/>
                <a:cs typeface="B Nazanin" panose="00000400000000000000" pitchFamily="2" charset="-78"/>
              </a:rPr>
              <a:t> پيوند اعضا، پس از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كسب</a:t>
            </a:r>
            <a:r>
              <a:rPr lang="fa-IR" sz="2800" i="0" u="none" strike="noStrike" kern="100" baseline="0" dirty="0">
                <a:solidFill>
                  <a:srgbClr val="000000"/>
                </a:solidFill>
                <a:latin typeface="Calibri" panose="020F0502020204030204" pitchFamily="34" charset="0"/>
                <a:cs typeface="B Nazanin" panose="00000400000000000000" pitchFamily="2" charset="-78"/>
              </a:rPr>
              <a:t> اجازه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كتبي</a:t>
            </a:r>
            <a:r>
              <a:rPr lang="fa-IR" sz="2800" i="0" u="none" strike="noStrike" kern="100" baseline="0" dirty="0">
                <a:solidFill>
                  <a:srgbClr val="000000"/>
                </a:solidFill>
                <a:latin typeface="Calibri" panose="020F0502020204030204" pitchFamily="34" charset="0"/>
                <a:cs typeface="B Nazanin" panose="00000400000000000000" pitchFamily="2" charset="-78"/>
              </a:rPr>
              <a:t> از وزارت بهداشت درمان و آموزش </a:t>
            </a:r>
            <a:r>
              <a:rPr lang="fa-IR" sz="2800" i="0" u="none" strike="noStrike" kern="100" baseline="0" dirty="0" err="1">
                <a:solidFill>
                  <a:srgbClr val="000000"/>
                </a:solidFill>
                <a:latin typeface="Calibri" panose="020F0502020204030204" pitchFamily="34" charset="0"/>
                <a:cs typeface="B Nazanin" panose="00000400000000000000" pitchFamily="2" charset="-78"/>
              </a:rPr>
              <a:t>پزشكي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ميتوانند</a:t>
            </a:r>
            <a:r>
              <a:rPr lang="fa-IR" sz="2800" i="0" u="none" strike="noStrike" kern="100" baseline="0" dirty="0">
                <a:solidFill>
                  <a:srgbClr val="000000"/>
                </a:solidFill>
                <a:latin typeface="Calibri" panose="020F0502020204030204" pitchFamily="34" charset="0"/>
                <a:cs typeface="B Nazanin" panose="00000400000000000000" pitchFamily="2" charset="-78"/>
              </a:rPr>
              <a:t> از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اعضاي</a:t>
            </a:r>
            <a:r>
              <a:rPr lang="fa-IR" sz="2800" i="0" u="none" strike="noStrike" kern="100" baseline="0" dirty="0">
                <a:solidFill>
                  <a:srgbClr val="000000"/>
                </a:solidFill>
                <a:latin typeface="Calibri" panose="020F0502020204030204" pitchFamily="34" charset="0"/>
                <a:cs typeface="B Nazanin" panose="00000400000000000000" pitchFamily="2" charset="-78"/>
              </a:rPr>
              <a:t> سالم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بيماران</a:t>
            </a:r>
            <a:r>
              <a:rPr lang="fa-IR" sz="2800" i="0" u="none" strike="noStrike" kern="100" baseline="0" dirty="0">
                <a:solidFill>
                  <a:srgbClr val="000000"/>
                </a:solidFill>
                <a:latin typeface="Calibri" panose="020F0502020204030204" pitchFamily="34" charset="0"/>
                <a:cs typeface="B Nazanin" panose="00000400000000000000" pitchFamily="2" charset="-78"/>
              </a:rPr>
              <a:t> فوت شده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يا</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بيماراني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مرگ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مغزي</a:t>
            </a:r>
            <a:r>
              <a:rPr lang="fa-IR" sz="2800" i="0" u="none" strike="noStrike" kern="100" baseline="0" dirty="0">
                <a:solidFill>
                  <a:srgbClr val="000000"/>
                </a:solidFill>
                <a:latin typeface="Calibri" panose="020F0502020204030204" pitchFamily="34" charset="0"/>
                <a:cs typeface="B Nazanin" panose="00000400000000000000" pitchFamily="2" charset="-78"/>
              </a:rPr>
              <a:t> آنان بر طبق نظر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كارشناسان</a:t>
            </a:r>
            <a:r>
              <a:rPr lang="fa-IR" sz="2800" i="0" u="none" strike="noStrike" kern="100" baseline="0" dirty="0">
                <a:solidFill>
                  <a:srgbClr val="000000"/>
                </a:solidFill>
                <a:latin typeface="Calibri" panose="020F0502020204030204" pitchFamily="34" charset="0"/>
                <a:cs typeface="B Nazanin" panose="00000400000000000000" pitchFamily="2" charset="-78"/>
              </a:rPr>
              <a:t> خبره مسلم باشد، </a:t>
            </a:r>
            <a:r>
              <a:rPr lang="fa-IR" sz="2800" i="0" u="none" strike="noStrike" kern="100" baseline="0" dirty="0">
                <a:solidFill>
                  <a:srgbClr val="FF0000"/>
                </a:solidFill>
                <a:latin typeface="Calibri" panose="020F0502020204030204" pitchFamily="34" charset="0"/>
                <a:cs typeface="B Compset" panose="00000400000000000000" pitchFamily="2" charset="-78"/>
              </a:rPr>
              <a:t>به شرط </a:t>
            </a:r>
            <a:r>
              <a:rPr lang="fa-IR" sz="2800" i="0" u="none" strike="noStrike" kern="100" baseline="0" dirty="0" err="1">
                <a:solidFill>
                  <a:srgbClr val="FF0000"/>
                </a:solidFill>
                <a:latin typeface="Calibri" panose="020F0502020204030204" pitchFamily="34" charset="0"/>
                <a:cs typeface="B Compset" panose="00000400000000000000" pitchFamily="2" charset="-78"/>
              </a:rPr>
              <a:t>وصيت</a:t>
            </a:r>
            <a:r>
              <a:rPr lang="fa-IR" sz="2800" i="0" u="none" strike="noStrike" kern="100" baseline="0" dirty="0">
                <a:solidFill>
                  <a:srgbClr val="FF0000"/>
                </a:solidFill>
                <a:latin typeface="Calibri" panose="020F0502020204030204" pitchFamily="34" charset="0"/>
                <a:cs typeface="B Compset" panose="00000400000000000000" pitchFamily="2" charset="-78"/>
              </a:rPr>
              <a:t> </a:t>
            </a:r>
            <a:r>
              <a:rPr lang="fa-IR" sz="2800" i="0" u="none" strike="noStrike" kern="100" baseline="0" dirty="0" err="1">
                <a:solidFill>
                  <a:srgbClr val="FF0000"/>
                </a:solidFill>
                <a:latin typeface="Calibri" panose="020F0502020204030204" pitchFamily="34" charset="0"/>
                <a:cs typeface="B Compset" panose="00000400000000000000" pitchFamily="2" charset="-78"/>
              </a:rPr>
              <a:t>بيمار</a:t>
            </a:r>
            <a:r>
              <a:rPr lang="fa-IR" sz="2800" i="0" u="none" strike="noStrike" kern="100" baseline="0" dirty="0">
                <a:solidFill>
                  <a:srgbClr val="FF0000"/>
                </a:solidFill>
                <a:latin typeface="Calibri" panose="020F0502020204030204" pitchFamily="34" charset="0"/>
                <a:cs typeface="B Compset" panose="00000400000000000000" pitchFamily="2" charset="-78"/>
              </a:rPr>
              <a:t> </a:t>
            </a:r>
            <a:r>
              <a:rPr lang="fa-IR" sz="2800" i="0" u="none" strike="noStrike" kern="100" baseline="0" dirty="0" err="1">
                <a:solidFill>
                  <a:srgbClr val="FF0000"/>
                </a:solidFill>
                <a:latin typeface="Calibri" panose="020F0502020204030204" pitchFamily="34" charset="0"/>
                <a:cs typeface="B Compset" panose="00000400000000000000" pitchFamily="2" charset="-78"/>
              </a:rPr>
              <a:t>يا</a:t>
            </a:r>
            <a:r>
              <a:rPr lang="fa-IR" sz="2800" i="0" u="none" strike="noStrike" kern="100" baseline="0" dirty="0">
                <a:solidFill>
                  <a:srgbClr val="FF0000"/>
                </a:solidFill>
                <a:latin typeface="Calibri" panose="020F0502020204030204" pitchFamily="34" charset="0"/>
                <a:cs typeface="B Compset" panose="00000400000000000000" pitchFamily="2" charset="-78"/>
              </a:rPr>
              <a:t> موافقت </a:t>
            </a:r>
            <a:r>
              <a:rPr lang="fa-IR" sz="2800" i="0" u="none" strike="noStrike" kern="100" baseline="0" dirty="0" err="1">
                <a:solidFill>
                  <a:srgbClr val="FF0000"/>
                </a:solidFill>
                <a:latin typeface="Calibri" panose="020F0502020204030204" pitchFamily="34" charset="0"/>
                <a:cs typeface="B Compset" panose="00000400000000000000" pitchFamily="2" charset="-78"/>
              </a:rPr>
              <a:t>ولي</a:t>
            </a:r>
            <a:r>
              <a:rPr lang="fa-IR" sz="2800" i="0" u="none" strike="noStrike" kern="100" baseline="0" dirty="0">
                <a:solidFill>
                  <a:srgbClr val="FF0000"/>
                </a:solidFill>
                <a:latin typeface="Calibri" panose="020F0502020204030204" pitchFamily="34" charset="0"/>
                <a:cs typeface="B Compset" panose="00000400000000000000" pitchFamily="2" charset="-78"/>
              </a:rPr>
              <a:t> </a:t>
            </a:r>
            <a:r>
              <a:rPr lang="fa-IR" sz="2800" i="0" u="none" strike="noStrike" kern="100" baseline="0" dirty="0" err="1">
                <a:solidFill>
                  <a:srgbClr val="FF0000"/>
                </a:solidFill>
                <a:latin typeface="Calibri" panose="020F0502020204030204" pitchFamily="34" charset="0"/>
                <a:cs typeface="B Compset" panose="00000400000000000000" pitchFamily="2" charset="-78"/>
              </a:rPr>
              <a:t>ميت</a:t>
            </a:r>
            <a:r>
              <a:rPr lang="fa-IR" sz="2800" i="0" u="none" strike="noStrike" kern="100" baseline="0" dirty="0">
                <a:solidFill>
                  <a:srgbClr val="000000"/>
                </a:solidFill>
                <a:latin typeface="Calibri" panose="020F0502020204030204" pitchFamily="34" charset="0"/>
                <a:cs typeface="B Nazanin" panose="00000400000000000000" pitchFamily="2" charset="-78"/>
              </a:rPr>
              <a:t> جهت پيوند به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بيماراني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ادامه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حياتشان</a:t>
            </a:r>
            <a:r>
              <a:rPr lang="fa-IR" sz="2800" i="0" u="none" strike="noStrike" kern="100" baseline="0" dirty="0">
                <a:solidFill>
                  <a:srgbClr val="000000"/>
                </a:solidFill>
                <a:latin typeface="Calibri" panose="020F0502020204030204" pitchFamily="34" charset="0"/>
                <a:cs typeface="B Nazanin" panose="00000400000000000000" pitchFamily="2" charset="-78"/>
              </a:rPr>
              <a:t> به پيوند عضو </a:t>
            </a:r>
            <a:r>
              <a:rPr lang="fa-IR" sz="2800" i="0" u="none" strike="noStrike" kern="100" baseline="0" dirty="0" err="1">
                <a:solidFill>
                  <a:srgbClr val="000000"/>
                </a:solidFill>
                <a:latin typeface="Calibri" panose="020F0502020204030204" pitchFamily="34" charset="0"/>
                <a:cs typeface="B Nazanin" panose="00000400000000000000" pitchFamily="2" charset="-78"/>
              </a:rPr>
              <a:t>يا</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اعضاي</a:t>
            </a:r>
            <a:r>
              <a:rPr lang="fa-IR" sz="2800" i="0" u="none" strike="noStrike" kern="100" baseline="0" dirty="0">
                <a:solidFill>
                  <a:srgbClr val="000000"/>
                </a:solidFill>
                <a:latin typeface="Calibri" panose="020F0502020204030204" pitchFamily="34" charset="0"/>
                <a:cs typeface="B Nazanin" panose="00000400000000000000" pitchFamily="2" charset="-78"/>
              </a:rPr>
              <a:t> فوق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بستگي</a:t>
            </a:r>
            <a:r>
              <a:rPr lang="fa-IR" sz="2800" i="0" u="none" strike="noStrike" kern="100" baseline="0" dirty="0">
                <a:solidFill>
                  <a:srgbClr val="000000"/>
                </a:solidFill>
                <a:latin typeface="Calibri" panose="020F0502020204030204" pitchFamily="34" charset="0"/>
                <a:cs typeface="B Nazanin" panose="00000400000000000000" pitchFamily="2" charset="-78"/>
              </a:rPr>
              <a:t> دارد استفاده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نمايند</a:t>
            </a:r>
            <a:r>
              <a:rPr lang="fa-IR" sz="2800" i="0" u="none" strike="noStrike" kern="100" baseline="0" dirty="0">
                <a:solidFill>
                  <a:srgbClr val="000000"/>
                </a:solidFill>
                <a:latin typeface="Calibri" panose="020F0502020204030204" pitchFamily="34" charset="0"/>
                <a:cs typeface="B Nazanin" panose="00000400000000000000" pitchFamily="2" charset="-78"/>
              </a:rPr>
              <a:t>.</a:t>
            </a:r>
          </a:p>
          <a:p>
            <a:pPr marR="100" lvl="0" rtl="1"/>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قانون </a:t>
            </a:r>
            <a:r>
              <a:rPr lang="fa-IR" sz="2800" i="0" u="none" strike="noStrike" kern="100" baseline="0" dirty="0">
                <a:solidFill>
                  <a:srgbClr val="FF0000"/>
                </a:solidFill>
                <a:cs typeface="B Compset" panose="00000400000000000000" pitchFamily="2" charset="-78"/>
              </a:rPr>
              <a:t>شرط اوليه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براي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امكان</a:t>
            </a:r>
            <a:r>
              <a:rPr lang="fa-IR" sz="2800" i="0" u="none" strike="noStrike" kern="100" baseline="0" dirty="0">
                <a:solidFill>
                  <a:srgbClr val="000000"/>
                </a:solidFill>
                <a:cs typeface="B Nazanin" panose="00000400000000000000" pitchFamily="2" charset="-78"/>
              </a:rPr>
              <a:t> پيوند اعضا را </a:t>
            </a:r>
            <a:r>
              <a:rPr lang="fa-IR" sz="2800" i="0" u="none" strike="noStrike" kern="100" baseline="0" dirty="0" err="1">
                <a:solidFill>
                  <a:srgbClr val="FF0000"/>
                </a:solidFill>
                <a:cs typeface="B Compset" panose="00000400000000000000" pitchFamily="2" charset="-78"/>
              </a:rPr>
              <a:t>رضايت</a:t>
            </a:r>
            <a:r>
              <a:rPr lang="fa-IR" sz="2800" i="0" u="none" strike="noStrike" kern="100" baseline="0" dirty="0">
                <a:solidFill>
                  <a:srgbClr val="FF0000"/>
                </a:solidFill>
                <a:cs typeface="B Compset" panose="00000400000000000000" pitchFamily="2" charset="-78"/>
              </a:rPr>
              <a:t> اهدا </a:t>
            </a:r>
            <a:r>
              <a:rPr lang="fa-IR" sz="2800" i="0" u="none" strike="noStrike" kern="100" baseline="0" dirty="0" err="1">
                <a:solidFill>
                  <a:srgbClr val="FF0000"/>
                </a:solidFill>
                <a:cs typeface="B Compset" panose="00000400000000000000" pitchFamily="2" charset="-78"/>
              </a:rPr>
              <a:t>كننده</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يا</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ولي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وي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ميداند</a:t>
            </a:r>
            <a:r>
              <a:rPr lang="fa-IR" sz="2800" i="0" u="none" strike="noStrike" kern="100" baseline="0" dirty="0">
                <a:solidFill>
                  <a:srgbClr val="000000"/>
                </a:solidFill>
                <a:cs typeface="B Nazanin" panose="00000400000000000000" pitchFamily="2" charset="-78"/>
              </a:rPr>
              <a:t>.</a:t>
            </a:r>
          </a:p>
          <a:p>
            <a:pPr marR="100" lvl="0" rtl="1"/>
            <a:r>
              <a:rPr lang="fa-IR" sz="2800" i="0" u="none" strike="noStrike" kern="100" baseline="0" dirty="0">
                <a:solidFill>
                  <a:srgbClr val="000000"/>
                </a:solidFill>
                <a:cs typeface="B Nazanin" panose="00000400000000000000" pitchFamily="2" charset="-78"/>
              </a:rPr>
              <a:t>از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رو </a:t>
            </a:r>
            <a:r>
              <a:rPr lang="fa-IR" sz="2800" i="0" u="none" strike="noStrike" kern="100" baseline="0" dirty="0">
                <a:solidFill>
                  <a:srgbClr val="FF0000"/>
                </a:solidFill>
                <a:cs typeface="B Compset" panose="00000400000000000000" pitchFamily="2" charset="-78"/>
              </a:rPr>
              <a:t>دو راهبرد</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براي</a:t>
            </a:r>
            <a:r>
              <a:rPr lang="fa-IR" sz="2800" i="0" u="none" strike="noStrike" kern="100" baseline="0" dirty="0">
                <a:solidFill>
                  <a:srgbClr val="000000"/>
                </a:solidFill>
                <a:cs typeface="B Nazanin" panose="00000400000000000000" pitchFamily="2" charset="-78"/>
              </a:rPr>
              <a:t> نشان دادن </a:t>
            </a:r>
            <a:r>
              <a:rPr lang="fa-IR" sz="2800" i="0" u="none" strike="noStrike" kern="100" baseline="0" dirty="0" err="1">
                <a:solidFill>
                  <a:srgbClr val="000000"/>
                </a:solidFill>
                <a:cs typeface="B Nazanin" panose="00000400000000000000" pitchFamily="2" charset="-78"/>
              </a:rPr>
              <a:t>رضايت</a:t>
            </a:r>
            <a:r>
              <a:rPr lang="fa-IR" sz="2800" i="0" u="none" strike="noStrike" kern="100" baseline="0" dirty="0">
                <a:solidFill>
                  <a:srgbClr val="000000"/>
                </a:solidFill>
                <a:cs typeface="B Nazanin" panose="00000400000000000000" pitchFamily="2" charset="-78"/>
              </a:rPr>
              <a:t> به اهداء عضو وجود دارد.</a:t>
            </a:r>
          </a:p>
          <a:p>
            <a:pPr marL="1371600" marR="100" lvl="3" indent="0">
              <a:buNone/>
            </a:pPr>
            <a:r>
              <a:rPr lang="fa-IR" sz="2800" i="0" u="none" strike="noStrike" kern="100" baseline="0" dirty="0">
                <a:solidFill>
                  <a:srgbClr val="000000"/>
                </a:solidFill>
                <a:cs typeface="B Nazanin" panose="00000400000000000000" pitchFamily="2" charset="-78"/>
              </a:rPr>
              <a:t> </a:t>
            </a:r>
            <a:r>
              <a:rPr lang="en-US" sz="2800" i="0" u="none" strike="noStrike" kern="100" baseline="0" dirty="0">
                <a:solidFill>
                  <a:srgbClr val="000000"/>
                </a:solidFill>
                <a:cs typeface="B Nazanin" panose="00000400000000000000" pitchFamily="2" charset="-78"/>
              </a:rPr>
              <a:t>1</a:t>
            </a:r>
            <a:r>
              <a:rPr lang="fa-IR" sz="2800" i="0" u="none" strike="noStrike" kern="100" baseline="0" dirty="0">
                <a:solidFill>
                  <a:srgbClr val="000000"/>
                </a:solidFill>
                <a:cs typeface="B Nazanin" panose="00000400000000000000" pitchFamily="2" charset="-78"/>
              </a:rPr>
              <a:t>ـ </a:t>
            </a:r>
            <a:r>
              <a:rPr lang="fa-IR" sz="2800" i="0" u="none" strike="noStrike" kern="100" baseline="0" dirty="0" err="1">
                <a:solidFill>
                  <a:srgbClr val="000000"/>
                </a:solidFill>
                <a:cs typeface="B Nazanin" panose="00000400000000000000" pitchFamily="2" charset="-78"/>
              </a:rPr>
              <a:t>وصيت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متوفي</a:t>
            </a:r>
            <a:r>
              <a:rPr lang="fa-IR" sz="2800" i="0" u="none" strike="noStrike" kern="100" baseline="0" dirty="0">
                <a:solidFill>
                  <a:srgbClr val="000000"/>
                </a:solidFill>
                <a:cs typeface="B Nazanin" panose="00000400000000000000" pitchFamily="2" charset="-78"/>
              </a:rPr>
              <a:t> در </a:t>
            </a:r>
            <a:r>
              <a:rPr lang="fa-IR" sz="2800" i="0" u="none" strike="noStrike" kern="100" baseline="0" dirty="0" err="1">
                <a:solidFill>
                  <a:srgbClr val="000000"/>
                </a:solidFill>
                <a:cs typeface="B Nazanin" panose="00000400000000000000" pitchFamily="2" charset="-78"/>
              </a:rPr>
              <a:t>حين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حيات</a:t>
            </a:r>
            <a:endParaRPr lang="fa-IR" sz="2800" i="0" u="none" strike="noStrike" kern="100" baseline="0" dirty="0">
              <a:solidFill>
                <a:srgbClr val="000000"/>
              </a:solidFill>
              <a:cs typeface="B Nazanin" panose="00000400000000000000" pitchFamily="2" charset="-78"/>
            </a:endParaRPr>
          </a:p>
          <a:p>
            <a:pPr marL="1371600" marR="100" lvl="3" indent="0">
              <a:buNone/>
            </a:pPr>
            <a:r>
              <a:rPr lang="fa-IR" sz="2800" i="0" u="none" strike="noStrike" kern="100" baseline="0" dirty="0">
                <a:solidFill>
                  <a:srgbClr val="000000"/>
                </a:solidFill>
                <a:cs typeface="B Nazanin" panose="00000400000000000000" pitchFamily="2" charset="-78"/>
              </a:rPr>
              <a:t> </a:t>
            </a:r>
            <a:r>
              <a:rPr lang="en-US" sz="2800" i="0" u="none" strike="noStrike" kern="100" baseline="0" dirty="0">
                <a:solidFill>
                  <a:srgbClr val="000000"/>
                </a:solidFill>
                <a:cs typeface="B Nazanin" panose="00000400000000000000" pitchFamily="2" charset="-78"/>
              </a:rPr>
              <a:t>2</a:t>
            </a:r>
            <a:r>
              <a:rPr lang="fa-IR" sz="2800" i="0" u="none" strike="noStrike" kern="100" baseline="0" dirty="0">
                <a:solidFill>
                  <a:srgbClr val="000000"/>
                </a:solidFill>
                <a:cs typeface="B Nazanin" panose="00000400000000000000" pitchFamily="2" charset="-78"/>
              </a:rPr>
              <a:t>ـ </a:t>
            </a:r>
            <a:r>
              <a:rPr lang="fa-IR" sz="2800" i="0" u="none" strike="noStrike" kern="100" baseline="0" dirty="0" err="1">
                <a:solidFill>
                  <a:srgbClr val="000000"/>
                </a:solidFill>
                <a:cs typeface="B Nazanin" panose="00000400000000000000" pitchFamily="2" charset="-78"/>
              </a:rPr>
              <a:t>رضايت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اولياي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متوفي</a:t>
            </a:r>
            <a:r>
              <a:rPr lang="fa-IR" sz="2800" i="0" u="none" strike="noStrike" kern="100" baseline="0" dirty="0">
                <a:solidFill>
                  <a:srgbClr val="000000"/>
                </a:solidFill>
                <a:cs typeface="B Nazanin" panose="00000400000000000000" pitchFamily="2" charset="-78"/>
              </a:rPr>
              <a:t>.  </a:t>
            </a:r>
            <a:endParaRPr lang="en-US" sz="28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D045B8E5-CE56-2700-8F89-9FFACA5BC3F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16123607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463F6-6873-E177-92DB-A63DF5E8FC79}"/>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 وصيت فرد مبتلا به مرگ مغزي</a:t>
            </a:r>
            <a:r>
              <a:rPr lang="fa-IR" b="1" i="0" u="none" strike="noStrike" kern="1400" baseline="0">
                <a:solidFill>
                  <a:srgbClr val="7030A0"/>
                </a:solidFill>
                <a:latin typeface="Times New Roman" panose="02020603050405020304" pitchFamily="18" charset="0"/>
                <a:cs typeface="B Titr" panose="00000700000000000000" pitchFamily="2" charset="-78"/>
              </a:rPr>
              <a:t> </a:t>
            </a:r>
            <a:endParaRPr lang="en-US" b="1" i="0" u="none" strike="noStrike" kern="1400" baseline="0">
              <a:solidFill>
                <a:srgbClr val="7030A0"/>
              </a:solidFill>
              <a:latin typeface="Times New Roman" panose="02020603050405020304" pitchFamily="18" charset="0"/>
              <a:cs typeface="B Titr" panose="00000700000000000000" pitchFamily="2" charset="-78"/>
            </a:endParaRPr>
          </a:p>
        </p:txBody>
      </p:sp>
      <p:sp>
        <p:nvSpPr>
          <p:cNvPr id="3" name="Text Placeholder 2">
            <a:extLst>
              <a:ext uri="{FF2B5EF4-FFF2-40B4-BE49-F238E27FC236}">
                <a16:creationId xmlns:a16="http://schemas.microsoft.com/office/drawing/2014/main" id="{C47098F1-37D2-993E-F932-46849F098E9C}"/>
              </a:ext>
            </a:extLst>
          </p:cNvPr>
          <p:cNvSpPr>
            <a:spLocks noGrp="1"/>
          </p:cNvSpPr>
          <p:nvPr>
            <p:ph type="body" idx="1"/>
          </p:nvPr>
        </p:nvSpPr>
        <p:spPr/>
        <p:txBody>
          <a:bodyPr>
            <a:normAutofit/>
          </a:bodyPr>
          <a:lstStyle/>
          <a:p>
            <a:pPr marR="100" lvl="0" rtl="1"/>
            <a:r>
              <a:rPr lang="fa-IR" sz="3200" i="0" u="none" strike="noStrike" kern="100" baseline="0" dirty="0">
                <a:solidFill>
                  <a:srgbClr val="FF0000"/>
                </a:solidFill>
                <a:cs typeface="B Compset" panose="00000400000000000000" pitchFamily="2" charset="-78"/>
              </a:rPr>
              <a:t>برابر ماده </a:t>
            </a:r>
            <a:r>
              <a:rPr lang="en-US" sz="3200" i="0" u="none" strike="noStrike" kern="100" baseline="0" dirty="0">
                <a:solidFill>
                  <a:srgbClr val="FF0000"/>
                </a:solidFill>
                <a:cs typeface="B Compset" panose="00000400000000000000" pitchFamily="2" charset="-78"/>
              </a:rPr>
              <a:t>5</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آيين</a:t>
            </a:r>
            <a:r>
              <a:rPr lang="fa-IR" sz="3200" i="0" u="none" strike="noStrike" kern="100" baseline="0" dirty="0">
                <a:solidFill>
                  <a:srgbClr val="FF0000"/>
                </a:solidFill>
                <a:cs typeface="B Compset" panose="00000400000000000000" pitchFamily="2" charset="-78"/>
              </a:rPr>
              <a:t> نامه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اجرايي</a:t>
            </a:r>
            <a:r>
              <a:rPr lang="fa-IR" sz="3200" i="0" u="none" strike="noStrike" kern="100" baseline="0" dirty="0">
                <a:solidFill>
                  <a:srgbClr val="000000"/>
                </a:solidFill>
                <a:cs typeface="B Nazanin" panose="00000400000000000000" pitchFamily="2" charset="-78"/>
              </a:rPr>
              <a:t> قانون فوق</a:t>
            </a:r>
            <a:r>
              <a:rPr lang="fa-IR" sz="3200" i="0" u="none" strike="noStrike" kern="100" baseline="0" dirty="0">
                <a:solidFill>
                  <a:srgbClr val="000000"/>
                </a:solidFill>
                <a:latin typeface="Calibri" panose="020F0502020204030204" pitchFamily="34" charset="0"/>
                <a:cs typeface="B Nazanin" panose="00000400000000000000" pitchFamily="2" charset="-78"/>
              </a:rPr>
              <a:t> " پس از مشخص شدن مرگ </a:t>
            </a:r>
            <a:r>
              <a:rPr lang="fa-IR" sz="3200" i="0" u="none" strike="noStrike" kern="100" baseline="0" dirty="0" err="1">
                <a:solidFill>
                  <a:srgbClr val="000000"/>
                </a:solidFill>
                <a:latin typeface="Calibri" panose="020F0502020204030204" pitchFamily="34" charset="0"/>
                <a:cs typeface="B Nazanin" panose="00000400000000000000" pitchFamily="2" charset="-78"/>
              </a:rPr>
              <a:t>مغزي</a:t>
            </a:r>
            <a:r>
              <a:rPr lang="fa-IR" sz="3200" i="0" u="none" strike="noStrike" kern="100" baseline="0" dirty="0">
                <a:solidFill>
                  <a:srgbClr val="000000"/>
                </a:solidFill>
                <a:latin typeface="Calibri" panose="020F0502020204030204" pitchFamily="34" charset="0"/>
                <a:cs typeface="B Nazanin" panose="00000400000000000000" pitchFamily="2" charset="-78"/>
              </a:rPr>
              <a:t>، </a:t>
            </a:r>
            <a:r>
              <a:rPr lang="fa-IR" sz="3200" i="0" u="none" strike="noStrike" kern="100" baseline="0" dirty="0">
                <a:solidFill>
                  <a:srgbClr val="FF0000"/>
                </a:solidFill>
                <a:latin typeface="Calibri" panose="020F0502020204030204" pitchFamily="34" charset="0"/>
                <a:cs typeface="B Compset" panose="00000400000000000000" pitchFamily="2" charset="-78"/>
              </a:rPr>
              <a:t>مراحل </a:t>
            </a:r>
            <a:r>
              <a:rPr lang="fa-IR" sz="3200" i="0" u="none" strike="noStrike" kern="100" baseline="0" dirty="0" err="1">
                <a:solidFill>
                  <a:srgbClr val="FF0000"/>
                </a:solidFill>
                <a:latin typeface="Calibri" panose="020F0502020204030204" pitchFamily="34" charset="0"/>
                <a:cs typeface="B Compset" panose="00000400000000000000" pitchFamily="2" charset="-78"/>
              </a:rPr>
              <a:t>بعدي</a:t>
            </a:r>
            <a:r>
              <a:rPr lang="fa-IR" sz="3200" i="0" u="none" strike="noStrike" kern="100" baseline="0" dirty="0">
                <a:solidFill>
                  <a:srgbClr val="FF0000"/>
                </a:solidFill>
                <a:latin typeface="Calibri" panose="020F0502020204030204" pitchFamily="34" charset="0"/>
                <a:cs typeface="B Compset" panose="00000400000000000000" pitchFamily="2" charset="-78"/>
              </a:rPr>
              <a:t> در صورت</a:t>
            </a:r>
            <a:r>
              <a:rPr lang="fa-IR" sz="3200" i="0" u="none" strike="noStrike" kern="100" baseline="0" dirty="0">
                <a:solidFill>
                  <a:srgbClr val="000000"/>
                </a:solidFill>
                <a:latin typeface="Calibri" panose="020F0502020204030204" pitchFamily="34" charset="0"/>
                <a:cs typeface="B Nazanin" panose="00000400000000000000" pitchFamily="2" charset="-78"/>
              </a:rPr>
              <a:t> </a:t>
            </a:r>
            <a:r>
              <a:rPr lang="fa-IR" sz="3200" i="0" u="none" strike="noStrike" kern="100" baseline="0" dirty="0" err="1">
                <a:solidFill>
                  <a:srgbClr val="000000"/>
                </a:solidFill>
                <a:latin typeface="Calibri" panose="020F0502020204030204" pitchFamily="34" charset="0"/>
                <a:cs typeface="B Nazanin" panose="00000400000000000000" pitchFamily="2" charset="-78"/>
              </a:rPr>
              <a:t>وصيت</a:t>
            </a:r>
            <a:r>
              <a:rPr lang="fa-IR" sz="3200" i="0" u="none" strike="noStrike" kern="100" baseline="0" dirty="0">
                <a:solidFill>
                  <a:srgbClr val="000000"/>
                </a:solidFill>
                <a:latin typeface="Calibri" panose="020F0502020204030204" pitchFamily="34" charset="0"/>
                <a:cs typeface="B Nazanin" panose="00000400000000000000" pitchFamily="2" charset="-78"/>
              </a:rPr>
              <a:t> </a:t>
            </a:r>
            <a:r>
              <a:rPr lang="fa-IR" sz="3200" i="0" u="none" strike="noStrike" kern="100" baseline="0" dirty="0" err="1">
                <a:solidFill>
                  <a:srgbClr val="000000"/>
                </a:solidFill>
                <a:latin typeface="Calibri" panose="020F0502020204030204" pitchFamily="34" charset="0"/>
                <a:cs typeface="B Nazanin" panose="00000400000000000000" pitchFamily="2" charset="-78"/>
              </a:rPr>
              <a:t>بيمار</a:t>
            </a:r>
            <a:r>
              <a:rPr lang="fa-IR" sz="3200" i="0" u="none" strike="noStrike" kern="100" baseline="0" dirty="0">
                <a:solidFill>
                  <a:srgbClr val="000000"/>
                </a:solidFill>
                <a:latin typeface="Calibri" panose="020F0502020204030204" pitchFamily="34" charset="0"/>
                <a:cs typeface="B Nazanin" panose="00000400000000000000" pitchFamily="2" charset="-78"/>
              </a:rPr>
              <a:t> با موافقت </a:t>
            </a:r>
            <a:r>
              <a:rPr lang="fa-IR" sz="3200" i="0" u="none" strike="noStrike" kern="100" baseline="0" dirty="0" err="1">
                <a:solidFill>
                  <a:srgbClr val="000000"/>
                </a:solidFill>
                <a:latin typeface="Calibri" panose="020F0502020204030204" pitchFamily="34" charset="0"/>
                <a:cs typeface="B Nazanin" panose="00000400000000000000" pitchFamily="2" charset="-78"/>
              </a:rPr>
              <a:t>ولي</a:t>
            </a:r>
            <a:r>
              <a:rPr lang="fa-IR" sz="3200" i="0" u="none" strike="noStrike" kern="100" baseline="0" dirty="0">
                <a:solidFill>
                  <a:srgbClr val="000000"/>
                </a:solidFill>
                <a:latin typeface="Calibri" panose="020F0502020204030204" pitchFamily="34" charset="0"/>
                <a:cs typeface="B Nazanin" panose="00000400000000000000" pitchFamily="2" charset="-78"/>
              </a:rPr>
              <a:t> </a:t>
            </a:r>
            <a:r>
              <a:rPr lang="fa-IR" sz="3200" i="0" u="none" strike="noStrike" kern="100" baseline="0" dirty="0" err="1">
                <a:solidFill>
                  <a:srgbClr val="000000"/>
                </a:solidFill>
                <a:latin typeface="Calibri" panose="020F0502020204030204" pitchFamily="34" charset="0"/>
                <a:cs typeface="B Nazanin" panose="00000400000000000000" pitchFamily="2" charset="-78"/>
              </a:rPr>
              <a:t>ميت</a:t>
            </a:r>
            <a:r>
              <a:rPr lang="fa-IR" sz="3200" i="0" u="none" strike="noStrike" kern="100" baseline="0" dirty="0">
                <a:solidFill>
                  <a:srgbClr val="000000"/>
                </a:solidFill>
                <a:latin typeface="Calibri" panose="020F0502020204030204" pitchFamily="34" charset="0"/>
                <a:cs typeface="B Nazanin" panose="00000400000000000000" pitchFamily="2" charset="-78"/>
              </a:rPr>
              <a:t> انجام خواهد شد".  (یعنی اگر </a:t>
            </a:r>
            <a:r>
              <a:rPr lang="fa-IR" sz="3200" i="0" u="none" strike="noStrike" kern="100" baseline="0" dirty="0" err="1">
                <a:solidFill>
                  <a:srgbClr val="000000"/>
                </a:solidFill>
                <a:latin typeface="Calibri" panose="020F0502020204030204" pitchFamily="34" charset="0"/>
                <a:cs typeface="B Nazanin" panose="00000400000000000000" pitchFamily="2" charset="-78"/>
              </a:rPr>
              <a:t>وصیت</a:t>
            </a:r>
            <a:r>
              <a:rPr lang="fa-IR" sz="3200" i="0" u="none" strike="noStrike" kern="100" baseline="0" dirty="0">
                <a:solidFill>
                  <a:srgbClr val="000000"/>
                </a:solidFill>
                <a:latin typeface="Calibri" panose="020F0502020204030204" pitchFamily="34" charset="0"/>
                <a:cs typeface="B Nazanin" panose="00000400000000000000" pitchFamily="2" charset="-78"/>
              </a:rPr>
              <a:t> یا </a:t>
            </a:r>
            <a:r>
              <a:rPr lang="fa-IR" sz="3200" i="0" u="none" strike="noStrike" kern="100" baseline="0" dirty="0" err="1">
                <a:solidFill>
                  <a:srgbClr val="000000"/>
                </a:solidFill>
                <a:latin typeface="Calibri" panose="020F0502020204030204" pitchFamily="34" charset="0"/>
                <a:cs typeface="B Nazanin" panose="00000400000000000000" pitchFamily="2" charset="-78"/>
              </a:rPr>
              <a:t>مو.افقت</a:t>
            </a:r>
            <a:r>
              <a:rPr lang="fa-IR" sz="3200" i="0" u="none" strike="noStrike" kern="100" baseline="0" dirty="0">
                <a:solidFill>
                  <a:srgbClr val="000000"/>
                </a:solidFill>
                <a:latin typeface="Calibri" panose="020F0502020204030204" pitchFamily="34" charset="0"/>
                <a:cs typeface="B Nazanin" panose="00000400000000000000" pitchFamily="2" charset="-78"/>
              </a:rPr>
              <a:t> با پوند نباشد کار دیگری با فرد دچار مرگ مغزی نداریم.)</a:t>
            </a:r>
          </a:p>
          <a:p>
            <a:pPr marR="100" lvl="0" rtl="1"/>
            <a:endParaRPr lang="fa-IR" sz="3200" i="0" u="none" strike="noStrike" kern="100" baseline="0" dirty="0">
              <a:solidFill>
                <a:srgbClr val="000000"/>
              </a:solidFill>
              <a:latin typeface="Calibri" panose="020F0502020204030204" pitchFamily="34" charset="0"/>
              <a:cs typeface="B Nazanin" panose="00000400000000000000" pitchFamily="2" charset="-78"/>
            </a:endParaRPr>
          </a:p>
          <a:p>
            <a:pPr marR="100" lvl="0" rtl="1"/>
            <a:r>
              <a:rPr lang="fa-IR" sz="3200" i="0" u="none" strike="noStrike" kern="100" baseline="0" dirty="0">
                <a:solidFill>
                  <a:srgbClr val="FF0000"/>
                </a:solidFill>
                <a:cs typeface="B Compset" panose="00000400000000000000" pitchFamily="2" charset="-78"/>
              </a:rPr>
              <a:t>ماده </a:t>
            </a:r>
            <a:r>
              <a:rPr lang="en-US" sz="3200" i="0" u="none" strike="noStrike" kern="100" baseline="0" dirty="0">
                <a:solidFill>
                  <a:srgbClr val="FF0000"/>
                </a:solidFill>
                <a:cs typeface="B Compset" panose="00000400000000000000" pitchFamily="2" charset="-78"/>
              </a:rPr>
              <a:t>6</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آيين</a:t>
            </a:r>
            <a:r>
              <a:rPr lang="fa-IR" sz="3200" i="0" u="none" strike="noStrike" kern="100" baseline="0" dirty="0">
                <a:solidFill>
                  <a:srgbClr val="FF0000"/>
                </a:solidFill>
                <a:cs typeface="B Compset" panose="00000400000000000000" pitchFamily="2" charset="-78"/>
              </a:rPr>
              <a:t> نامه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نيز</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راستاي</a:t>
            </a:r>
            <a:r>
              <a:rPr lang="fa-IR" sz="3200" i="0" u="none" strike="noStrike" kern="100" baseline="0" dirty="0">
                <a:solidFill>
                  <a:srgbClr val="000000"/>
                </a:solidFill>
                <a:cs typeface="B Nazanin" panose="00000400000000000000" pitchFamily="2" charset="-78"/>
              </a:rPr>
              <a:t> سهولت </a:t>
            </a:r>
            <a:r>
              <a:rPr lang="fa-IR" sz="3200" i="0" u="none" strike="noStrike" kern="100" baseline="0" dirty="0" err="1">
                <a:solidFill>
                  <a:srgbClr val="000000"/>
                </a:solidFill>
                <a:cs typeface="B Nazanin" panose="00000400000000000000" pitchFamily="2" charset="-78"/>
              </a:rPr>
              <a:t>امكان</a:t>
            </a:r>
            <a:r>
              <a:rPr lang="fa-IR" sz="3200" i="0" u="none" strike="noStrike" kern="100" baseline="0" dirty="0">
                <a:solidFill>
                  <a:srgbClr val="000000"/>
                </a:solidFill>
                <a:cs typeface="B Nazanin" panose="00000400000000000000" pitchFamily="2" charset="-78"/>
              </a:rPr>
              <a:t> اهداء عضو، </a:t>
            </a:r>
            <a:r>
              <a:rPr lang="fa-IR" sz="3200" i="0" u="none" strike="noStrike" kern="100" baseline="0" dirty="0">
                <a:solidFill>
                  <a:srgbClr val="FF0000"/>
                </a:solidFill>
                <a:cs typeface="B Compset" panose="00000400000000000000" pitchFamily="2" charset="-78"/>
              </a:rPr>
              <a:t>وجود </a:t>
            </a:r>
            <a:r>
              <a:rPr lang="fa-IR" sz="3200" i="0" u="none" strike="noStrike" kern="100" baseline="0" dirty="0" err="1">
                <a:solidFill>
                  <a:srgbClr val="FF0000"/>
                </a:solidFill>
                <a:cs typeface="B Compset" panose="00000400000000000000" pitchFamily="2" charset="-78"/>
              </a:rPr>
              <a:t>وصيت</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كتبي</a:t>
            </a:r>
            <a:r>
              <a:rPr lang="fa-IR" sz="3200" i="0" u="none" strike="noStrike" kern="100" baseline="0" dirty="0">
                <a:solidFill>
                  <a:srgbClr val="FF0000"/>
                </a:solidFill>
                <a:cs typeface="B Compset" panose="00000400000000000000" pitchFamily="2" charset="-78"/>
              </a:rPr>
              <a:t> و </a:t>
            </a:r>
            <a:r>
              <a:rPr lang="fa-IR" sz="3200" i="0" u="none" strike="noStrike" kern="100" baseline="0" dirty="0" err="1">
                <a:solidFill>
                  <a:srgbClr val="FF0000"/>
                </a:solidFill>
                <a:cs typeface="B Compset" panose="00000400000000000000" pitchFamily="2" charset="-78"/>
              </a:rPr>
              <a:t>يا</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محضري</a:t>
            </a:r>
            <a:r>
              <a:rPr lang="fa-IR" sz="3200" i="0" u="none" strike="noStrike" kern="100" baseline="0" dirty="0">
                <a:solidFill>
                  <a:srgbClr val="FF0000"/>
                </a:solidFill>
                <a:cs typeface="B Compset" panose="00000400000000000000" pitchFamily="2" charset="-78"/>
              </a:rPr>
              <a:t> را لازم ندانسته است</a:t>
            </a:r>
            <a:r>
              <a:rPr lang="fa-IR" sz="3200" i="0" u="none" strike="noStrike" kern="100" baseline="0" dirty="0">
                <a:solidFill>
                  <a:srgbClr val="000000"/>
                </a:solidFill>
                <a:cs typeface="B Nazanin" panose="00000400000000000000" pitchFamily="2" charset="-78"/>
              </a:rPr>
              <a:t>. </a:t>
            </a:r>
          </a:p>
        </p:txBody>
      </p:sp>
      <p:sp>
        <p:nvSpPr>
          <p:cNvPr id="4" name="Footer Placeholder 3">
            <a:extLst>
              <a:ext uri="{FF2B5EF4-FFF2-40B4-BE49-F238E27FC236}">
                <a16:creationId xmlns:a16="http://schemas.microsoft.com/office/drawing/2014/main" id="{534CADCD-5F5E-5199-0AB5-BA1138232F1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31667310"/>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8C55-CC4A-0F9E-89A5-F6895DA52307}"/>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 وصيت فرد مبتلا به مرگ مغزي</a:t>
            </a:r>
            <a:r>
              <a:rPr lang="fa-IR" b="1" i="0" u="none" strike="noStrike" kern="1400" baseline="0">
                <a:solidFill>
                  <a:srgbClr val="7030A0"/>
                </a:solidFill>
                <a:latin typeface="Times New Roman" panose="02020603050405020304" pitchFamily="18" charset="0"/>
                <a:cs typeface="B Titr" panose="00000700000000000000" pitchFamily="2" charset="-78"/>
              </a:rPr>
              <a:t> </a:t>
            </a:r>
            <a:endParaRPr lang="en-US" b="1" i="0" u="none" strike="noStrike" kern="1400" baseline="0">
              <a:solidFill>
                <a:srgbClr val="7030A0"/>
              </a:solidFill>
              <a:latin typeface="Times New Roman" panose="02020603050405020304" pitchFamily="18" charset="0"/>
              <a:cs typeface="B Titr" panose="00000700000000000000" pitchFamily="2" charset="-78"/>
            </a:endParaRPr>
          </a:p>
        </p:txBody>
      </p:sp>
      <p:sp>
        <p:nvSpPr>
          <p:cNvPr id="3" name="Text Placeholder 2">
            <a:extLst>
              <a:ext uri="{FF2B5EF4-FFF2-40B4-BE49-F238E27FC236}">
                <a16:creationId xmlns:a16="http://schemas.microsoft.com/office/drawing/2014/main" id="{1B1C55FD-94C5-4B55-B8BF-9CF5B6FB35C4}"/>
              </a:ext>
            </a:extLst>
          </p:cNvPr>
          <p:cNvSpPr>
            <a:spLocks noGrp="1"/>
          </p:cNvSpPr>
          <p:nvPr>
            <p:ph type="body" idx="1"/>
          </p:nvPr>
        </p:nvSpPr>
        <p:spPr/>
        <p:txBody>
          <a:bodyPr>
            <a:normAutofit/>
          </a:bodyPr>
          <a:lstStyle/>
          <a:p>
            <a:pPr marR="100" lvl="0" rtl="1"/>
            <a:r>
              <a:rPr lang="fa-IR" sz="2800" i="0" u="none" strike="noStrike" kern="100" baseline="0" dirty="0">
                <a:solidFill>
                  <a:srgbClr val="000000"/>
                </a:solidFill>
                <a:cs typeface="B Nazanin" panose="00000400000000000000" pitchFamily="2" charset="-78"/>
              </a:rPr>
              <a:t>برابر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ماده </a:t>
            </a:r>
            <a:r>
              <a:rPr lang="fa-IR" sz="2800" i="0" u="none" strike="noStrike" kern="100" baseline="0" dirty="0" err="1">
                <a:solidFill>
                  <a:srgbClr val="000000"/>
                </a:solidFill>
                <a:cs typeface="B Nazanin" panose="00000400000000000000" pitchFamily="2" charset="-78"/>
              </a:rPr>
              <a:t>قانوني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وصيت</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بيمار</a:t>
            </a:r>
            <a:r>
              <a:rPr lang="fa-IR" sz="2800" i="0" u="none" strike="noStrike" kern="100" baseline="0" dirty="0">
                <a:solidFill>
                  <a:srgbClr val="000000"/>
                </a:solidFill>
                <a:latin typeface="Calibri" panose="020F0502020204030204" pitchFamily="34" charset="0"/>
                <a:cs typeface="B Nazanin" panose="00000400000000000000" pitchFamily="2" charset="-78"/>
              </a:rPr>
              <a:t> در چار چوب </a:t>
            </a:r>
            <a:r>
              <a:rPr lang="fa-IR" sz="2800" i="0" u="none" strike="noStrike" kern="100" baseline="0" dirty="0" err="1">
                <a:solidFill>
                  <a:srgbClr val="000000"/>
                </a:solidFill>
                <a:latin typeface="Calibri" panose="020F0502020204030204" pitchFamily="34" charset="0"/>
                <a:cs typeface="B Nazanin" panose="00000400000000000000" pitchFamily="2" charset="-78"/>
              </a:rPr>
              <a:t>قوانين</a:t>
            </a:r>
            <a:r>
              <a:rPr lang="fa-IR" sz="2800" i="0" u="none" strike="noStrike" kern="100" baseline="0" dirty="0">
                <a:solidFill>
                  <a:srgbClr val="000000"/>
                </a:solidFill>
                <a:latin typeface="Calibri" panose="020F0502020204030204" pitchFamily="34" charset="0"/>
                <a:cs typeface="B Nazanin" panose="00000400000000000000" pitchFamily="2" charset="-78"/>
              </a:rPr>
              <a:t> مربوط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مي</a:t>
            </a:r>
            <a:r>
              <a:rPr lang="fa-IR" sz="2800" i="0" u="none" strike="noStrike" kern="100" baseline="0" dirty="0">
                <a:solidFill>
                  <a:srgbClr val="000000"/>
                </a:solidFill>
                <a:latin typeface="Calibri" panose="020F0502020204030204" pitchFamily="34" charset="0"/>
                <a:cs typeface="B Nazanin" panose="00000400000000000000" pitchFamily="2" charset="-78"/>
              </a:rPr>
              <a:t> تواند به دو صورت </a:t>
            </a:r>
            <a:r>
              <a:rPr lang="fa-IR" sz="2800" i="0" u="none" strike="noStrike" kern="100" baseline="0" dirty="0" err="1">
                <a:solidFill>
                  <a:srgbClr val="FF0000"/>
                </a:solidFill>
                <a:latin typeface="Calibri" panose="020F0502020204030204" pitchFamily="34" charset="0"/>
                <a:cs typeface="B Compset" panose="00000400000000000000" pitchFamily="2" charset="-78"/>
              </a:rPr>
              <a:t>كتبي</a:t>
            </a:r>
            <a:r>
              <a:rPr lang="fa-IR" sz="2800" i="0" u="none" strike="noStrike" kern="100" baseline="0" dirty="0">
                <a:solidFill>
                  <a:srgbClr val="FF0000"/>
                </a:solidFill>
                <a:latin typeface="Calibri" panose="020F0502020204030204" pitchFamily="34" charset="0"/>
                <a:cs typeface="B Compset" panose="00000400000000000000" pitchFamily="2" charset="-78"/>
              </a:rPr>
              <a:t> </a:t>
            </a:r>
            <a:r>
              <a:rPr lang="fa-IR" sz="2800" i="0" u="none" strike="noStrike" kern="100" baseline="0" dirty="0" err="1">
                <a:solidFill>
                  <a:srgbClr val="FF0000"/>
                </a:solidFill>
                <a:latin typeface="Calibri" panose="020F0502020204030204" pitchFamily="34" charset="0"/>
                <a:cs typeface="B Compset" panose="00000400000000000000" pitchFamily="2" charset="-78"/>
              </a:rPr>
              <a:t>يا</a:t>
            </a:r>
            <a:r>
              <a:rPr lang="fa-IR" sz="2800" i="0" u="none" strike="noStrike" kern="100" baseline="0" dirty="0">
                <a:solidFill>
                  <a:srgbClr val="FF0000"/>
                </a:solidFill>
                <a:latin typeface="Calibri" panose="020F0502020204030204" pitchFamily="34" charset="0"/>
                <a:cs typeface="B Compset" panose="00000400000000000000" pitchFamily="2" charset="-78"/>
              </a:rPr>
              <a:t> </a:t>
            </a:r>
            <a:r>
              <a:rPr lang="fa-IR" sz="2800" i="0" u="none" strike="noStrike" kern="100" baseline="0" dirty="0" err="1">
                <a:solidFill>
                  <a:srgbClr val="FF0000"/>
                </a:solidFill>
                <a:latin typeface="Calibri" panose="020F0502020204030204" pitchFamily="34" charset="0"/>
                <a:cs typeface="B Compset" panose="00000400000000000000" pitchFamily="2" charset="-78"/>
              </a:rPr>
              <a:t>شفاهي</a:t>
            </a:r>
            <a:r>
              <a:rPr lang="fa-IR" sz="2800" i="0" u="none" strike="noStrike" kern="100" baseline="0" dirty="0">
                <a:solidFill>
                  <a:srgbClr val="FF0000"/>
                </a:solidFill>
                <a:latin typeface="Calibri" panose="020F0502020204030204" pitchFamily="34" charset="0"/>
                <a:cs typeface="B Compset" panose="00000400000000000000" pitchFamily="2" charset="-78"/>
              </a:rPr>
              <a:t> </a:t>
            </a:r>
            <a:r>
              <a:rPr lang="fa-IR" sz="2800" i="0" u="none" strike="noStrike" kern="100" baseline="0" dirty="0">
                <a:solidFill>
                  <a:srgbClr val="000000"/>
                </a:solidFill>
                <a:latin typeface="Calibri" panose="020F0502020204030204" pitchFamily="34" charset="0"/>
                <a:cs typeface="B Nazanin" panose="00000400000000000000" pitchFamily="2" charset="-78"/>
              </a:rPr>
              <a:t>باشد و با اعلام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كتبي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FF0000"/>
                </a:solidFill>
                <a:latin typeface="Calibri" panose="020F0502020204030204" pitchFamily="34" charset="0"/>
                <a:cs typeface="B Compset" panose="00000400000000000000" pitchFamily="2" charset="-78"/>
              </a:rPr>
              <a:t>يك</a:t>
            </a:r>
            <a:r>
              <a:rPr lang="fa-IR" sz="2800" i="0" u="none" strike="noStrike" kern="100" baseline="0" dirty="0">
                <a:solidFill>
                  <a:srgbClr val="FF0000"/>
                </a:solidFill>
                <a:latin typeface="Calibri" panose="020F0502020204030204" pitchFamily="34" charset="0"/>
                <a:cs typeface="B Compset" panose="00000400000000000000" pitchFamily="2" charset="-78"/>
              </a:rPr>
              <a:t> نفر از </a:t>
            </a:r>
            <a:r>
              <a:rPr lang="fa-IR" sz="2800" i="0" u="none" strike="noStrike" kern="100" baseline="0" dirty="0" err="1">
                <a:solidFill>
                  <a:srgbClr val="FF0000"/>
                </a:solidFill>
                <a:latin typeface="Calibri" panose="020F0502020204030204" pitchFamily="34" charset="0"/>
                <a:cs typeface="B Compset" panose="00000400000000000000" pitchFamily="2" charset="-78"/>
              </a:rPr>
              <a:t>وراث</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قانوني</a:t>
            </a:r>
            <a:r>
              <a:rPr lang="fa-IR" sz="2800" i="0" u="none" strike="noStrike" kern="100" baseline="0" dirty="0">
                <a:solidFill>
                  <a:srgbClr val="000000"/>
                </a:solidFill>
                <a:latin typeface="Calibri" panose="020F0502020204030204" pitchFamily="34" charset="0"/>
                <a:cs typeface="B Nazanin" panose="00000400000000000000" pitchFamily="2" charset="-78"/>
              </a:rPr>
              <a:t> قابل احراز است. در </a:t>
            </a:r>
            <a:r>
              <a:rPr lang="fa-IR" sz="2800" i="0" u="none" strike="noStrike" kern="100" baseline="0" dirty="0" err="1">
                <a:solidFill>
                  <a:srgbClr val="000000"/>
                </a:solidFill>
                <a:latin typeface="Calibri" panose="020F0502020204030204" pitchFamily="34" charset="0"/>
                <a:cs typeface="B Nazanin" panose="00000400000000000000" pitchFamily="2" charset="-78"/>
              </a:rPr>
              <a:t>حالتي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اصل </a:t>
            </a:r>
            <a:r>
              <a:rPr lang="fa-IR" sz="2800" i="0" u="none" strike="noStrike" kern="100" baseline="0" dirty="0" err="1">
                <a:solidFill>
                  <a:srgbClr val="000000"/>
                </a:solidFill>
                <a:latin typeface="Calibri" panose="020F0502020204030204" pitchFamily="34" charset="0"/>
                <a:cs typeface="B Nazanin" panose="00000400000000000000" pitchFamily="2" charset="-78"/>
              </a:rPr>
              <a:t>وصيت</a:t>
            </a:r>
            <a:r>
              <a:rPr lang="fa-IR" sz="2800" i="0" u="none" strike="noStrike" kern="100" baseline="0" dirty="0">
                <a:solidFill>
                  <a:srgbClr val="000000"/>
                </a:solidFill>
                <a:latin typeface="Calibri" panose="020F0502020204030204" pitchFamily="34" charset="0"/>
                <a:cs typeface="B Nazanin" panose="00000400000000000000" pitchFamily="2" charset="-78"/>
              </a:rPr>
              <a:t> نامه در دسترس نباشد، </a:t>
            </a:r>
            <a:r>
              <a:rPr lang="fa-IR" sz="2800" i="0" u="none" strike="noStrike" kern="100" baseline="0" dirty="0" err="1">
                <a:solidFill>
                  <a:srgbClr val="000000"/>
                </a:solidFill>
                <a:latin typeface="Calibri" panose="020F0502020204030204" pitchFamily="34" charset="0"/>
                <a:cs typeface="B Nazanin" panose="00000400000000000000" pitchFamily="2" charset="-78"/>
              </a:rPr>
              <a:t>وراث</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قانوني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وصيت</a:t>
            </a:r>
            <a:r>
              <a:rPr lang="fa-IR" sz="2800" i="0" u="none" strike="noStrike" kern="100" baseline="0" dirty="0">
                <a:solidFill>
                  <a:srgbClr val="000000"/>
                </a:solidFill>
                <a:latin typeface="Calibri" panose="020F0502020204030204" pitchFamily="34" charset="0"/>
                <a:cs typeface="B Nazanin" panose="00000400000000000000" pitchFamily="2" charset="-78"/>
              </a:rPr>
              <a:t> نامبرده را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مبني</a:t>
            </a:r>
            <a:r>
              <a:rPr lang="fa-IR" sz="2800" i="0" u="none" strike="noStrike" kern="100" baseline="0" dirty="0">
                <a:solidFill>
                  <a:srgbClr val="000000"/>
                </a:solidFill>
                <a:latin typeface="Calibri" panose="020F0502020204030204" pitchFamily="34" charset="0"/>
                <a:cs typeface="B Nazanin" panose="00000400000000000000" pitchFamily="2" charset="-78"/>
              </a:rPr>
              <a:t> بر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اعطاي</a:t>
            </a:r>
            <a:r>
              <a:rPr lang="fa-IR" sz="2800" i="0" u="none" strike="noStrike" kern="100" baseline="0" dirty="0">
                <a:solidFill>
                  <a:srgbClr val="000000"/>
                </a:solidFill>
                <a:latin typeface="Calibri" panose="020F0502020204030204" pitchFamily="34" charset="0"/>
                <a:cs typeface="B Nazanin" panose="00000400000000000000" pitchFamily="2" charset="-78"/>
              </a:rPr>
              <a:t> عضو محرز بدانند، طبق برگه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تهيه</a:t>
            </a:r>
            <a:r>
              <a:rPr lang="fa-IR" sz="2800" i="0" u="none" strike="noStrike" kern="100" baseline="0" dirty="0">
                <a:solidFill>
                  <a:srgbClr val="000000"/>
                </a:solidFill>
                <a:latin typeface="Calibri" panose="020F0502020204030204" pitchFamily="34" charset="0"/>
                <a:cs typeface="B Nazanin" panose="00000400000000000000" pitchFamily="2" charset="-78"/>
              </a:rPr>
              <a:t> شده از </a:t>
            </a:r>
            <a:r>
              <a:rPr lang="fa-IR" sz="2800" i="0" u="none" strike="noStrike" kern="100" baseline="0" dirty="0" err="1">
                <a:solidFill>
                  <a:srgbClr val="000000"/>
                </a:solidFill>
                <a:latin typeface="Calibri" panose="020F0502020204030204" pitchFamily="34" charset="0"/>
                <a:cs typeface="B Nazanin" panose="00000400000000000000" pitchFamily="2" charset="-78"/>
              </a:rPr>
              <a:t>سوي</a:t>
            </a:r>
            <a:r>
              <a:rPr lang="fa-IR" sz="2800" i="0" u="none" strike="noStrike" kern="100" baseline="0" dirty="0">
                <a:solidFill>
                  <a:srgbClr val="000000"/>
                </a:solidFill>
                <a:latin typeface="Calibri" panose="020F0502020204030204" pitchFamily="34" charset="0"/>
                <a:cs typeface="B Nazanin" panose="00000400000000000000" pitchFamily="2" charset="-78"/>
              </a:rPr>
              <a:t> وزارت بهداشت، درمان و آموزش </a:t>
            </a:r>
            <a:r>
              <a:rPr lang="fa-IR" sz="2800" i="0" u="none" strike="noStrike" kern="100" baseline="0" dirty="0" err="1">
                <a:solidFill>
                  <a:srgbClr val="000000"/>
                </a:solidFill>
                <a:latin typeface="Calibri" panose="020F0502020204030204" pitchFamily="34" charset="0"/>
                <a:cs typeface="B Nazanin" panose="00000400000000000000" pitchFamily="2" charset="-78"/>
              </a:rPr>
              <a:t>پزشكي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بايد</a:t>
            </a:r>
            <a:r>
              <a:rPr lang="fa-IR" sz="2800" i="0" u="none" strike="noStrike" kern="100" baseline="0" dirty="0">
                <a:solidFill>
                  <a:srgbClr val="000000"/>
                </a:solidFill>
                <a:latin typeface="Calibri" panose="020F0502020204030204" pitchFamily="34" charset="0"/>
                <a:cs typeface="B Nazanin" panose="00000400000000000000" pitchFamily="2" charset="-78"/>
              </a:rPr>
              <a:t> صورت جلسه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تنظيم</a:t>
            </a:r>
            <a:r>
              <a:rPr lang="fa-IR" sz="2800" i="0" u="none" strike="noStrike" kern="100" baseline="0" dirty="0">
                <a:solidFill>
                  <a:srgbClr val="000000"/>
                </a:solidFill>
                <a:latin typeface="Calibri" panose="020F0502020204030204" pitchFamily="34" charset="0"/>
                <a:cs typeface="B Nazanin" panose="00000400000000000000" pitchFamily="2" charset="-78"/>
              </a:rPr>
              <a:t> و توسط افراد مطلع امضا شود".</a:t>
            </a:r>
          </a:p>
          <a:p>
            <a:pPr marR="100" lvl="0" rtl="1"/>
            <a:r>
              <a:rPr lang="fa-IR" sz="2800" i="0" u="none" strike="noStrike" kern="100" baseline="0" dirty="0">
                <a:solidFill>
                  <a:srgbClr val="000000"/>
                </a:solidFill>
                <a:cs typeface="B Nazanin" panose="00000400000000000000" pitchFamily="2" charset="-78"/>
              </a:rPr>
              <a:t>. البته </a:t>
            </a:r>
            <a:r>
              <a:rPr lang="fa-IR" sz="2800" i="0" u="none" strike="noStrike" kern="100" baseline="0" dirty="0" err="1">
                <a:solidFill>
                  <a:srgbClr val="000000"/>
                </a:solidFill>
                <a:cs typeface="B Nazanin" panose="00000400000000000000" pitchFamily="2" charset="-78"/>
              </a:rPr>
              <a:t>ايرادي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بر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ماده وارد است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است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وجود </a:t>
            </a:r>
            <a:r>
              <a:rPr lang="fa-IR" sz="2800" i="0" u="none" strike="noStrike" kern="100" baseline="0" dirty="0" err="1">
                <a:solidFill>
                  <a:srgbClr val="000000"/>
                </a:solidFill>
                <a:cs typeface="B Nazanin" panose="00000400000000000000" pitchFamily="2" charset="-78"/>
              </a:rPr>
              <a:t>وصيت</a:t>
            </a:r>
            <a:r>
              <a:rPr lang="fa-IR" sz="2800" i="0" u="none" strike="noStrike" kern="100" baseline="0" dirty="0">
                <a:solidFill>
                  <a:srgbClr val="000000"/>
                </a:solidFill>
                <a:cs typeface="B Nazanin" panose="00000400000000000000" pitchFamily="2" charset="-78"/>
              </a:rPr>
              <a:t> را با اعلام </a:t>
            </a:r>
            <a:r>
              <a:rPr lang="fa-IR" sz="2800" i="0" u="none" strike="noStrike" kern="100" baseline="0" dirty="0" err="1">
                <a:solidFill>
                  <a:srgbClr val="000000"/>
                </a:solidFill>
                <a:cs typeface="B Nazanin" panose="00000400000000000000" pitchFamily="2" charset="-78"/>
              </a:rPr>
              <a:t>كتبي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FF0000"/>
                </a:solidFill>
                <a:cs typeface="B Compset" panose="00000400000000000000" pitchFamily="2" charset="-78"/>
              </a:rPr>
              <a:t>حتي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يكي</a:t>
            </a:r>
            <a:r>
              <a:rPr lang="fa-IR" sz="2800" i="0" u="none" strike="noStrike" kern="100" baseline="0" dirty="0">
                <a:solidFill>
                  <a:srgbClr val="FF0000"/>
                </a:solidFill>
                <a:cs typeface="B Compset" panose="00000400000000000000" pitchFamily="2" charset="-78"/>
              </a:rPr>
              <a:t> از </a:t>
            </a:r>
            <a:r>
              <a:rPr lang="fa-IR" sz="2800" i="0" u="none" strike="noStrike" kern="100" baseline="0" dirty="0" err="1">
                <a:solidFill>
                  <a:srgbClr val="FF0000"/>
                </a:solidFill>
                <a:cs typeface="B Compset" panose="00000400000000000000" pitchFamily="2" charset="-78"/>
              </a:rPr>
              <a:t>وراث</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ممكن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الاجراء</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داند.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درحالي</a:t>
            </a:r>
            <a:r>
              <a:rPr lang="fa-IR" sz="2800" i="0" u="none" strike="noStrike" kern="100" baseline="0" dirty="0">
                <a:solidFill>
                  <a:srgbClr val="000000"/>
                </a:solidFill>
                <a:cs typeface="B Nazanin" panose="00000400000000000000" pitchFamily="2" charset="-78"/>
              </a:rPr>
              <a:t> است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ممكن</a:t>
            </a:r>
            <a:r>
              <a:rPr lang="fa-IR" sz="2800" i="0" u="none" strike="noStrike" kern="100" baseline="0" dirty="0">
                <a:solidFill>
                  <a:srgbClr val="000000"/>
                </a:solidFill>
                <a:cs typeface="B Nazanin" panose="00000400000000000000" pitchFamily="2" charset="-78"/>
              </a:rPr>
              <a:t> است </a:t>
            </a:r>
            <a:r>
              <a:rPr lang="fa-IR" sz="2800" i="0" u="none" strike="noStrike" kern="100" baseline="0" dirty="0" err="1">
                <a:solidFill>
                  <a:srgbClr val="000000"/>
                </a:solidFill>
                <a:cs typeface="B Nazanin" panose="00000400000000000000" pitchFamily="2" charset="-78"/>
              </a:rPr>
              <a:t>ساير</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وراث</a:t>
            </a:r>
            <a:r>
              <a:rPr lang="fa-IR" sz="2800" i="0" u="none" strike="noStrike" kern="100" baseline="0" dirty="0">
                <a:solidFill>
                  <a:srgbClr val="000000"/>
                </a:solidFill>
                <a:cs typeface="B Nazanin" panose="00000400000000000000" pitchFamily="2" charset="-78"/>
              </a:rPr>
              <a:t> نسبت به وجود </a:t>
            </a:r>
            <a:r>
              <a:rPr lang="fa-IR" sz="2800" i="0" u="none" strike="noStrike" kern="100" baseline="0" dirty="0" err="1">
                <a:solidFill>
                  <a:srgbClr val="000000"/>
                </a:solidFill>
                <a:cs typeface="B Nazanin" panose="00000400000000000000" pitchFamily="2" charset="-78"/>
              </a:rPr>
              <a:t>چنين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وصيتي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انكار</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يا</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ترديد</a:t>
            </a:r>
            <a:r>
              <a:rPr lang="fa-IR" sz="2800" i="0" u="none" strike="noStrike" kern="100" baseline="0" dirty="0">
                <a:solidFill>
                  <a:srgbClr val="000000"/>
                </a:solidFill>
                <a:cs typeface="B Nazanin" panose="00000400000000000000" pitchFamily="2" charset="-78"/>
              </a:rPr>
              <a:t> داشته باشند و </a:t>
            </a:r>
            <a:r>
              <a:rPr lang="fa-IR" sz="2800" i="0" u="none" strike="noStrike" kern="100" baseline="0" dirty="0" err="1">
                <a:solidFill>
                  <a:srgbClr val="000000"/>
                </a:solidFill>
                <a:cs typeface="B Nazanin" panose="00000400000000000000" pitchFamily="2" charset="-78"/>
              </a:rPr>
              <a:t>يا</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اينكه</a:t>
            </a:r>
            <a:r>
              <a:rPr lang="fa-IR" sz="2800" i="0" u="none" strike="noStrike" kern="100" baseline="0" dirty="0">
                <a:solidFill>
                  <a:srgbClr val="000000"/>
                </a:solidFill>
                <a:cs typeface="B Nazanin" panose="00000400000000000000" pitchFamily="2" charset="-78"/>
              </a:rPr>
              <a:t> آنرا </a:t>
            </a:r>
            <a:r>
              <a:rPr lang="fa-IR" sz="2800" i="0" u="none" strike="noStrike" kern="100" baseline="0" dirty="0" err="1">
                <a:solidFill>
                  <a:srgbClr val="000000"/>
                </a:solidFill>
                <a:cs typeface="B Nazanin" panose="00000400000000000000" pitchFamily="2" charset="-78"/>
              </a:rPr>
              <a:t>كاملاً</a:t>
            </a:r>
            <a:r>
              <a:rPr lang="fa-IR" sz="2800" i="0" u="none" strike="noStrike" kern="100" baseline="0" dirty="0">
                <a:solidFill>
                  <a:srgbClr val="000000"/>
                </a:solidFill>
                <a:cs typeface="B Nazanin" panose="00000400000000000000" pitchFamily="2" charset="-78"/>
              </a:rPr>
              <a:t> خلاف آنچه </a:t>
            </a:r>
            <a:r>
              <a:rPr lang="fa-IR" sz="2800" i="0" u="none" strike="noStrike" kern="100" baseline="0" dirty="0" err="1">
                <a:solidFill>
                  <a:srgbClr val="000000"/>
                </a:solidFill>
                <a:cs typeface="B Nazanin" panose="00000400000000000000" pitchFamily="2" charset="-78"/>
              </a:rPr>
              <a:t>متوفي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وصيت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كرده</a:t>
            </a:r>
            <a:r>
              <a:rPr lang="fa-IR" sz="2800" i="0" u="none" strike="noStrike" kern="100" baseline="0" dirty="0">
                <a:solidFill>
                  <a:srgbClr val="000000"/>
                </a:solidFill>
                <a:cs typeface="B Nazanin" panose="00000400000000000000" pitchFamily="2" charset="-78"/>
              </a:rPr>
              <a:t> است بدانند. </a:t>
            </a:r>
          </a:p>
        </p:txBody>
      </p:sp>
      <p:sp>
        <p:nvSpPr>
          <p:cNvPr id="4" name="Footer Placeholder 3">
            <a:extLst>
              <a:ext uri="{FF2B5EF4-FFF2-40B4-BE49-F238E27FC236}">
                <a16:creationId xmlns:a16="http://schemas.microsoft.com/office/drawing/2014/main" id="{53490DCE-AD62-6836-F540-665500AB7E3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950709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6416FCB-4AD8-D3B9-DB4C-68739616C27C}"/>
              </a:ext>
            </a:extLst>
          </p:cNvPr>
          <p:cNvPicPr>
            <a:picLocks noChangeAspect="1"/>
          </p:cNvPicPr>
          <p:nvPr/>
        </p:nvPicPr>
        <p:blipFill>
          <a:blip r:embed="rId2"/>
          <a:stretch>
            <a:fillRect/>
          </a:stretch>
        </p:blipFill>
        <p:spPr>
          <a:xfrm>
            <a:off x="2158851" y="643467"/>
            <a:ext cx="7874297" cy="5571065"/>
          </a:xfrm>
          <a:prstGeom prst="round2DiagRect">
            <a:avLst>
              <a:gd name="adj1" fmla="val 16667"/>
              <a:gd name="adj2" fmla="val 0"/>
            </a:avLst>
          </a:prstGeom>
          <a:ln>
            <a:noFill/>
          </a:ln>
          <a:effectLst>
            <a:outerShdw blurRad="254000" algn="tl" rotWithShape="0">
              <a:srgbClr val="000000">
                <a:alpha val="43000"/>
              </a:srgbClr>
            </a:outerShdw>
          </a:effec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6AF04AEE-80E7-764A-E725-9B8FCD19B7E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65586490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5819C-1992-84F0-FF14-ABB19FA7995A}"/>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 وصيت فرد مبتلا به مرگ مغزي</a:t>
            </a:r>
            <a:r>
              <a:rPr lang="fa-IR" b="1" i="0" u="none" strike="noStrike" kern="1400" baseline="0">
                <a:solidFill>
                  <a:srgbClr val="7030A0"/>
                </a:solidFill>
                <a:latin typeface="Times New Roman" panose="02020603050405020304" pitchFamily="18" charset="0"/>
                <a:cs typeface="B Titr" panose="00000700000000000000" pitchFamily="2" charset="-78"/>
              </a:rPr>
              <a:t> </a:t>
            </a:r>
            <a:endParaRPr lang="en-US" b="1" i="0" u="none" strike="noStrike" kern="1400" baseline="0">
              <a:solidFill>
                <a:srgbClr val="7030A0"/>
              </a:solidFill>
              <a:latin typeface="Times New Roman" panose="02020603050405020304" pitchFamily="18" charset="0"/>
              <a:cs typeface="B Titr" panose="00000700000000000000" pitchFamily="2" charset="-78"/>
            </a:endParaRPr>
          </a:p>
        </p:txBody>
      </p:sp>
      <p:sp>
        <p:nvSpPr>
          <p:cNvPr id="3" name="Text Placeholder 2">
            <a:extLst>
              <a:ext uri="{FF2B5EF4-FFF2-40B4-BE49-F238E27FC236}">
                <a16:creationId xmlns:a16="http://schemas.microsoft.com/office/drawing/2014/main" id="{2B9C8B2E-D105-4B7F-1AE6-F9247CA1C785}"/>
              </a:ext>
            </a:extLst>
          </p:cNvPr>
          <p:cNvSpPr>
            <a:spLocks noGrp="1"/>
          </p:cNvSpPr>
          <p:nvPr>
            <p:ph type="body" idx="1"/>
          </p:nvPr>
        </p:nvSpPr>
        <p:spPr/>
        <p:txBody>
          <a:bodyPr>
            <a:normAutofit/>
          </a:bodyPr>
          <a:lstStyle/>
          <a:p>
            <a:pPr marR="100" lvl="0" rtl="1"/>
            <a:r>
              <a:rPr lang="fa-IR" sz="3200" i="0" u="none" strike="noStrike" kern="100" baseline="0" dirty="0">
                <a:solidFill>
                  <a:srgbClr val="000000"/>
                </a:solidFill>
                <a:cs typeface="B Nazanin" panose="00000400000000000000" pitchFamily="2" charset="-78"/>
              </a:rPr>
              <a:t>هرچند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قانون گذار در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ماده </a:t>
            </a:r>
            <a:r>
              <a:rPr lang="fa-IR" sz="3200" i="0" u="none" strike="noStrike" kern="100" baseline="0" dirty="0" err="1">
                <a:solidFill>
                  <a:srgbClr val="000000"/>
                </a:solidFill>
                <a:cs typeface="B Nazanin" panose="00000400000000000000" pitchFamily="2" charset="-78"/>
              </a:rPr>
              <a:t>مبناء</a:t>
            </a:r>
            <a:r>
              <a:rPr lang="fa-IR" sz="3200" i="0" u="none" strike="noStrike" kern="100" baseline="0" dirty="0">
                <a:solidFill>
                  <a:srgbClr val="000000"/>
                </a:solidFill>
                <a:cs typeface="B Nazanin" panose="00000400000000000000" pitchFamily="2" charset="-78"/>
              </a:rPr>
              <a:t> را بر سهولت قرار داده است، اما به </a:t>
            </a:r>
            <a:r>
              <a:rPr lang="fa-IR" sz="3200" i="0" u="none" strike="noStrike" kern="100" baseline="0" dirty="0" err="1">
                <a:solidFill>
                  <a:srgbClr val="FF0000"/>
                </a:solidFill>
                <a:cs typeface="B Compset" panose="00000400000000000000" pitchFamily="2" charset="-78"/>
              </a:rPr>
              <a:t>مشكلات</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قانوني</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ناشي</a:t>
            </a:r>
            <a:r>
              <a:rPr lang="fa-IR" sz="3200" i="0" u="none" strike="noStrike" kern="100" baseline="0" dirty="0">
                <a:solidFill>
                  <a:srgbClr val="FF0000"/>
                </a:solidFill>
                <a:cs typeface="B Compset" panose="00000400000000000000" pitchFamily="2" charset="-78"/>
              </a:rPr>
              <a:t> از ادله اثبات</a:t>
            </a:r>
            <a:r>
              <a:rPr lang="fa-IR" sz="3200" i="0" u="none" strike="noStrike" kern="100" baseline="0" dirty="0">
                <a:solidFill>
                  <a:srgbClr val="000000"/>
                </a:solidFill>
                <a:cs typeface="B Nazanin" panose="00000400000000000000" pitchFamily="2" charset="-78"/>
              </a:rPr>
              <a:t> مربوط به اثبات </a:t>
            </a:r>
            <a:r>
              <a:rPr lang="fa-IR" sz="3200" i="0" u="none" strike="noStrike" kern="100" baseline="0" dirty="0" err="1">
                <a:solidFill>
                  <a:srgbClr val="000000"/>
                </a:solidFill>
                <a:cs typeface="B Nazanin" panose="00000400000000000000" pitchFamily="2" charset="-78"/>
              </a:rPr>
              <a:t>وصيت</a:t>
            </a:r>
            <a:r>
              <a:rPr lang="fa-IR" sz="3200" i="0" u="none" strike="noStrike" kern="100" baseline="0" dirty="0">
                <a:solidFill>
                  <a:srgbClr val="000000"/>
                </a:solidFill>
                <a:cs typeface="B Nazanin" panose="00000400000000000000" pitchFamily="2" charset="-78"/>
              </a:rPr>
              <a:t> دقت ننموده است.</a:t>
            </a:r>
          </a:p>
          <a:p>
            <a:pPr marR="100" lvl="0" rtl="1"/>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مطمئناً</a:t>
            </a:r>
            <a:r>
              <a:rPr lang="fa-IR" sz="3200" i="0" u="none" strike="noStrike" kern="100" baseline="0" dirty="0">
                <a:solidFill>
                  <a:srgbClr val="000000"/>
                </a:solidFill>
                <a:cs typeface="B Nazanin" panose="00000400000000000000" pitchFamily="2" charset="-78"/>
              </a:rPr>
              <a:t> عدم دقت به </a:t>
            </a:r>
            <a:r>
              <a:rPr lang="fa-IR" sz="3200" i="0" u="none" strike="noStrike" kern="100" baseline="0" dirty="0" err="1">
                <a:solidFill>
                  <a:srgbClr val="000000"/>
                </a:solidFill>
                <a:cs typeface="B Nazanin" panose="00000400000000000000" pitchFamily="2" charset="-78"/>
              </a:rPr>
              <a:t>موازين</a:t>
            </a:r>
            <a:r>
              <a:rPr lang="fa-IR" sz="3200" i="0" u="none" strike="noStrike" kern="100" baseline="0" dirty="0">
                <a:solidFill>
                  <a:srgbClr val="000000"/>
                </a:solidFill>
                <a:cs typeface="B Nazanin" panose="00000400000000000000" pitchFamily="2" charset="-78"/>
              </a:rPr>
              <a:t> مربوط به ادله اثبات </a:t>
            </a:r>
            <a:r>
              <a:rPr lang="fa-IR" sz="3200" i="0" u="none" strike="noStrike" kern="100" baseline="0" dirty="0" err="1">
                <a:solidFill>
                  <a:srgbClr val="000000"/>
                </a:solidFill>
                <a:cs typeface="B Nazanin" panose="00000400000000000000" pitchFamily="2" charset="-78"/>
              </a:rPr>
              <a:t>مي</a:t>
            </a:r>
            <a:r>
              <a:rPr lang="fa-IR" sz="3200" i="0" u="none" strike="noStrike" kern="100" baseline="0" dirty="0">
                <a:solidFill>
                  <a:srgbClr val="000000"/>
                </a:solidFill>
                <a:cs typeface="B Nazanin" panose="00000400000000000000" pitchFamily="2" charset="-78"/>
              </a:rPr>
              <a:t> تواند </a:t>
            </a:r>
            <a:r>
              <a:rPr lang="fa-IR" sz="3200" i="0" u="none" strike="noStrike" kern="100" baseline="0" dirty="0" err="1">
                <a:solidFill>
                  <a:srgbClr val="000000"/>
                </a:solidFill>
                <a:cs typeface="B Nazanin" panose="00000400000000000000" pitchFamily="2" charset="-78"/>
              </a:rPr>
              <a:t>تيم</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پزشكي</a:t>
            </a:r>
            <a:r>
              <a:rPr lang="fa-IR" sz="3200" i="0" u="none" strike="noStrike" kern="100" baseline="0" dirty="0">
                <a:solidFill>
                  <a:srgbClr val="000000"/>
                </a:solidFill>
                <a:cs typeface="B Nazanin" panose="00000400000000000000" pitchFamily="2" charset="-78"/>
              </a:rPr>
              <a:t> اقدام </a:t>
            </a:r>
            <a:r>
              <a:rPr lang="fa-IR" sz="3200" i="0" u="none" strike="noStrike" kern="100" baseline="0" dirty="0" err="1">
                <a:solidFill>
                  <a:srgbClr val="000000"/>
                </a:solidFill>
                <a:cs typeface="B Nazanin" panose="00000400000000000000" pitchFamily="2" charset="-78"/>
              </a:rPr>
              <a:t>كننده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FF0000"/>
                </a:solidFill>
                <a:cs typeface="B Compset" panose="00000400000000000000" pitchFamily="2" charset="-78"/>
              </a:rPr>
              <a:t>براي</a:t>
            </a:r>
            <a:r>
              <a:rPr lang="fa-IR" sz="3200" i="0" u="none" strike="noStrike" kern="100" baseline="0" dirty="0">
                <a:solidFill>
                  <a:srgbClr val="FF0000"/>
                </a:solidFill>
                <a:cs typeface="B Compset" panose="00000400000000000000" pitchFamily="2" charset="-78"/>
              </a:rPr>
              <a:t> پيوند عضو را با </a:t>
            </a:r>
            <a:r>
              <a:rPr lang="fa-IR" sz="3200" i="0" u="none" strike="noStrike" kern="100" baseline="0" dirty="0" err="1">
                <a:solidFill>
                  <a:srgbClr val="FF0000"/>
                </a:solidFill>
                <a:cs typeface="B Compset" panose="00000400000000000000" pitchFamily="2" charset="-78"/>
              </a:rPr>
              <a:t>مشكلات</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عديده</a:t>
            </a:r>
            <a:r>
              <a:rPr lang="fa-IR" sz="3200" i="0" u="none" strike="noStrike" kern="100" baseline="0" dirty="0">
                <a:solidFill>
                  <a:srgbClr val="FF0000"/>
                </a:solidFill>
                <a:cs typeface="B Compset" panose="00000400000000000000" pitchFamily="2" charset="-78"/>
              </a:rPr>
              <a:t> ي </a:t>
            </a:r>
            <a:r>
              <a:rPr lang="fa-IR" sz="3200" i="0" u="none" strike="noStrike" kern="100" baseline="0" dirty="0" err="1">
                <a:solidFill>
                  <a:srgbClr val="FF0000"/>
                </a:solidFill>
                <a:cs typeface="B Compset" panose="00000400000000000000" pitchFamily="2" charset="-78"/>
              </a:rPr>
              <a:t>حقوقي</a:t>
            </a:r>
            <a:r>
              <a:rPr lang="fa-IR" sz="3200" i="0" u="none" strike="noStrike" kern="100" baseline="0" dirty="0">
                <a:solidFill>
                  <a:srgbClr val="000000"/>
                </a:solidFill>
                <a:cs typeface="B Nazanin" panose="00000400000000000000" pitchFamily="2" charset="-78"/>
              </a:rPr>
              <a:t> روبرو سازد و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با </a:t>
            </a:r>
            <a:r>
              <a:rPr lang="fa-IR" sz="3200" i="0" u="none" strike="noStrike" kern="100" baseline="0" dirty="0">
                <a:solidFill>
                  <a:srgbClr val="FF0000"/>
                </a:solidFill>
                <a:cs typeface="B Compset" panose="00000400000000000000" pitchFamily="2" charset="-78"/>
              </a:rPr>
              <a:t>قاعده احسان</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در فقه </a:t>
            </a:r>
            <a:r>
              <a:rPr lang="fa-IR" sz="3200" i="0" u="none" strike="noStrike" kern="100" baseline="0" dirty="0" err="1">
                <a:solidFill>
                  <a:srgbClr val="000000"/>
                </a:solidFill>
                <a:cs typeface="B Nazanin" panose="00000400000000000000" pitchFamily="2" charset="-78"/>
              </a:rPr>
              <a:t>اسلامي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مبناي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بسياري</a:t>
            </a:r>
            <a:r>
              <a:rPr lang="fa-IR" sz="3200" i="0" u="none" strike="noStrike" kern="100" baseline="0" dirty="0">
                <a:solidFill>
                  <a:srgbClr val="000000"/>
                </a:solidFill>
                <a:cs typeface="B Nazanin" panose="00000400000000000000" pitchFamily="2" charset="-78"/>
              </a:rPr>
              <a:t> از </a:t>
            </a:r>
            <a:r>
              <a:rPr lang="fa-IR" sz="3200" i="0" u="none" strike="noStrike" kern="100" baseline="0" dirty="0" err="1">
                <a:solidFill>
                  <a:srgbClr val="000000"/>
                </a:solidFill>
                <a:cs typeface="B Nazanin" panose="00000400000000000000" pitchFamily="2" charset="-78"/>
              </a:rPr>
              <a:t>احكام</a:t>
            </a:r>
            <a:r>
              <a:rPr lang="fa-IR" sz="3200" i="0" u="none" strike="noStrike" kern="100" baseline="0" dirty="0">
                <a:solidFill>
                  <a:srgbClr val="000000"/>
                </a:solidFill>
                <a:cs typeface="B Nazanin" panose="00000400000000000000" pitchFamily="2" charset="-78"/>
              </a:rPr>
              <a:t> است </a:t>
            </a:r>
            <a:r>
              <a:rPr lang="fa-IR" sz="3200" i="0" u="none" strike="noStrike" kern="100" baseline="0" dirty="0" err="1">
                <a:solidFill>
                  <a:srgbClr val="000000"/>
                </a:solidFill>
                <a:cs typeface="B Nazanin" panose="00000400000000000000" pitchFamily="2" charset="-78"/>
              </a:rPr>
              <a:t>مغايرت</a:t>
            </a:r>
            <a:r>
              <a:rPr lang="fa-IR" sz="3200" i="0" u="none" strike="noStrike" kern="100" baseline="0" dirty="0">
                <a:solidFill>
                  <a:srgbClr val="000000"/>
                </a:solidFill>
                <a:cs typeface="B Nazanin" panose="00000400000000000000" pitchFamily="2" charset="-78"/>
              </a:rPr>
              <a:t> دارد. </a:t>
            </a:r>
            <a:endParaRPr lang="en-US" sz="32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C939FD3C-D406-65E3-BF1A-DDFB44B0437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55735753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55CAF-B505-1D07-E81B-D9C12F881883}"/>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 رضايت اولياي قانوني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A2E708EA-9C43-0C97-5909-A7FC7C5C10DD}"/>
              </a:ext>
            </a:extLst>
          </p:cNvPr>
          <p:cNvSpPr>
            <a:spLocks noGrp="1"/>
          </p:cNvSpPr>
          <p:nvPr>
            <p:ph type="body" idx="1"/>
          </p:nvPr>
        </p:nvSpPr>
        <p:spPr/>
        <p:txBody>
          <a:bodyPr>
            <a:normAutofit/>
          </a:bodyPr>
          <a:lstStyle/>
          <a:p>
            <a:pPr marR="100" lvl="0" rtl="1"/>
            <a:r>
              <a:rPr lang="fa-IR" sz="2800" i="0" u="none" strike="noStrike" kern="100" baseline="0" dirty="0" err="1">
                <a:solidFill>
                  <a:srgbClr val="000000"/>
                </a:solidFill>
                <a:cs typeface="B Nazanin" panose="00000400000000000000" pitchFamily="2" charset="-78"/>
              </a:rPr>
              <a:t>نويسندگان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آييننامه</a:t>
            </a:r>
            <a:r>
              <a:rPr lang="fa-IR" sz="2800" i="0" u="none" strike="noStrike" kern="100" baseline="0" dirty="0">
                <a:solidFill>
                  <a:srgbClr val="000000"/>
                </a:solidFill>
                <a:cs typeface="B Nazanin" panose="00000400000000000000" pitchFamily="2" charset="-78"/>
              </a:rPr>
              <a:t> ي </a:t>
            </a:r>
            <a:r>
              <a:rPr lang="fa-IR" sz="2800" i="0" u="none" strike="noStrike" kern="100" baseline="0" dirty="0" err="1">
                <a:solidFill>
                  <a:srgbClr val="000000"/>
                </a:solidFill>
                <a:cs typeface="B Nazanin" panose="00000400000000000000" pitchFamily="2" charset="-78"/>
              </a:rPr>
              <a:t>مذكور</a:t>
            </a:r>
            <a:r>
              <a:rPr lang="fa-IR" sz="2800" i="0" u="none" strike="noStrike" kern="100" baseline="0" dirty="0">
                <a:solidFill>
                  <a:srgbClr val="000000"/>
                </a:solidFill>
                <a:cs typeface="B Nazanin" panose="00000400000000000000" pitchFamily="2" charset="-78"/>
              </a:rPr>
              <a:t> در ماده </a:t>
            </a:r>
            <a:r>
              <a:rPr lang="fa-IR" sz="2800" i="0" u="none" strike="noStrike" kern="100" baseline="0" dirty="0" err="1">
                <a:solidFill>
                  <a:srgbClr val="000000"/>
                </a:solidFill>
                <a:cs typeface="B Nazanin" panose="00000400000000000000" pitchFamily="2" charset="-78"/>
              </a:rPr>
              <a:t>ديگري</a:t>
            </a:r>
            <a:r>
              <a:rPr lang="fa-IR" sz="2800" i="0" u="none" strike="noStrike" kern="100" baseline="0" dirty="0">
                <a:solidFill>
                  <a:srgbClr val="000000"/>
                </a:solidFill>
                <a:cs typeface="B Nazanin" panose="00000400000000000000" pitchFamily="2" charset="-78"/>
              </a:rPr>
              <a:t>، از </a:t>
            </a:r>
            <a:r>
              <a:rPr lang="fa-IR" sz="2800" i="0" u="none" strike="noStrike" kern="100" baseline="0" dirty="0" err="1">
                <a:solidFill>
                  <a:srgbClr val="000000"/>
                </a:solidFill>
                <a:cs typeface="B Nazanin" panose="00000400000000000000" pitchFamily="2" charset="-78"/>
              </a:rPr>
              <a:t>رضايت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اولياء</a:t>
            </a:r>
            <a:r>
              <a:rPr lang="fa-IR" sz="2800" i="0" u="none" strike="noStrike" kern="100" baseline="0" dirty="0">
                <a:solidFill>
                  <a:srgbClr val="000000"/>
                </a:solidFill>
                <a:cs typeface="B Nazanin" panose="00000400000000000000" pitchFamily="2" charset="-78"/>
              </a:rPr>
              <a:t> دم </a:t>
            </a:r>
            <a:r>
              <a:rPr lang="fa-IR" sz="2800" i="0" u="none" strike="noStrike" kern="100" baseline="0" dirty="0" err="1">
                <a:solidFill>
                  <a:srgbClr val="000000"/>
                </a:solidFill>
                <a:cs typeface="B Nazanin" panose="00000400000000000000" pitchFamily="2" charset="-78"/>
              </a:rPr>
              <a:t>براي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امكان</a:t>
            </a:r>
            <a:r>
              <a:rPr lang="fa-IR" sz="2800" i="0" u="none" strike="noStrike" kern="100" baseline="0" dirty="0">
                <a:solidFill>
                  <a:srgbClr val="000000"/>
                </a:solidFill>
                <a:cs typeface="B Nazanin" panose="00000400000000000000" pitchFamily="2" charset="-78"/>
              </a:rPr>
              <a:t> پيوند عضو </a:t>
            </a:r>
            <a:r>
              <a:rPr lang="fa-IR" sz="2800" i="0" u="none" strike="noStrike" kern="100" baseline="0" dirty="0" err="1">
                <a:solidFill>
                  <a:srgbClr val="000000"/>
                </a:solidFill>
                <a:cs typeface="B Nazanin" panose="00000400000000000000" pitchFamily="2" charset="-78"/>
              </a:rPr>
              <a:t>ياد</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ميكنند</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اقدام با توجه به </a:t>
            </a:r>
            <a:r>
              <a:rPr lang="fa-IR" sz="2800" i="0" u="none" strike="noStrike" kern="100" baseline="0" dirty="0" err="1">
                <a:solidFill>
                  <a:srgbClr val="000000"/>
                </a:solidFill>
                <a:cs typeface="B Nazanin" panose="00000400000000000000" pitchFamily="2" charset="-78"/>
              </a:rPr>
              <a:t>آيات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مختلفي</a:t>
            </a:r>
            <a:r>
              <a:rPr lang="fa-IR" sz="2800" i="0" u="none" strike="noStrike" kern="100" baseline="0" dirty="0">
                <a:solidFill>
                  <a:srgbClr val="000000"/>
                </a:solidFill>
                <a:cs typeface="B Nazanin" panose="00000400000000000000" pitchFamily="2" charset="-78"/>
              </a:rPr>
              <a:t> از قرآن </a:t>
            </a:r>
            <a:r>
              <a:rPr lang="fa-IR" sz="2800" i="0" u="none" strike="noStrike" kern="100" baseline="0" dirty="0" err="1">
                <a:solidFill>
                  <a:srgbClr val="000000"/>
                </a:solidFill>
                <a:cs typeface="B Nazanin" panose="00000400000000000000" pitchFamily="2" charset="-78"/>
              </a:rPr>
              <a:t>مجيد</a:t>
            </a:r>
            <a:r>
              <a:rPr lang="fa-IR" sz="2800" i="0" u="none" strike="noStrike" kern="100" baseline="0" dirty="0">
                <a:solidFill>
                  <a:srgbClr val="000000"/>
                </a:solidFill>
                <a:cs typeface="B Nazanin" panose="00000400000000000000" pitchFamily="2" charset="-78"/>
              </a:rPr>
              <a:t>، از جمله </a:t>
            </a:r>
            <a:r>
              <a:rPr lang="fa-IR" sz="2800" i="0" u="none" strike="noStrike" kern="100" baseline="0" dirty="0">
                <a:solidFill>
                  <a:srgbClr val="000000"/>
                </a:solidFill>
                <a:latin typeface="Calibri" panose="020F0502020204030204" pitchFamily="34" charset="0"/>
                <a:cs typeface="B Nazanin" panose="00000400000000000000" pitchFamily="2" charset="-78"/>
              </a:rPr>
              <a:t>"</a:t>
            </a:r>
            <a:r>
              <a:rPr lang="fa-IR" sz="2800" i="0" u="none" strike="noStrike" kern="100" baseline="0" dirty="0" err="1">
                <a:solidFill>
                  <a:srgbClr val="000000"/>
                </a:solidFill>
                <a:latin typeface="Calibri" panose="020F0502020204030204" pitchFamily="34" charset="0"/>
                <a:cs typeface="B Nazanin" panose="00000400000000000000" pitchFamily="2" charset="-78"/>
              </a:rPr>
              <a:t>فَقَد</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1" u="none" strike="noStrike" kern="100" baseline="0" dirty="0" err="1">
                <a:solidFill>
                  <a:srgbClr val="000000"/>
                </a:solidFill>
                <a:latin typeface="Calibri" panose="020F0502020204030204" pitchFamily="34" charset="0"/>
                <a:cs typeface="B Nazanin" panose="00000400000000000000" pitchFamily="2" charset="-78"/>
              </a:rPr>
              <a:t>جَعَلنا</a:t>
            </a:r>
            <a:r>
              <a:rPr lang="fa-IR" sz="2800" i="1" u="none" strike="noStrike" kern="100" baseline="0" dirty="0">
                <a:solidFill>
                  <a:srgbClr val="000000"/>
                </a:solidFill>
                <a:latin typeface="Calibri" panose="020F0502020204030204" pitchFamily="34" charset="0"/>
                <a:cs typeface="B Nazanin" panose="00000400000000000000" pitchFamily="2" charset="-78"/>
              </a:rPr>
              <a:t> </a:t>
            </a:r>
            <a:r>
              <a:rPr lang="fa-IR" sz="2800" i="1" u="none" strike="noStrike" kern="100" baseline="0" dirty="0" err="1">
                <a:solidFill>
                  <a:srgbClr val="000000"/>
                </a:solidFill>
                <a:latin typeface="Calibri" panose="020F0502020204030204" pitchFamily="34" charset="0"/>
                <a:cs typeface="B Nazanin" panose="00000400000000000000" pitchFamily="2" charset="-78"/>
              </a:rPr>
              <a:t>لِوَلِيِّه‌ِ</a:t>
            </a:r>
            <a:r>
              <a:rPr lang="fa-IR" sz="2800" i="1" u="none" strike="noStrike" kern="100" baseline="0" dirty="0">
                <a:solidFill>
                  <a:srgbClr val="000000"/>
                </a:solidFill>
                <a:latin typeface="Calibri" panose="020F0502020204030204" pitchFamily="34" charset="0"/>
                <a:cs typeface="B Nazanin" panose="00000400000000000000" pitchFamily="2" charset="-78"/>
              </a:rPr>
              <a:t> </a:t>
            </a:r>
            <a:r>
              <a:rPr lang="fa-IR" sz="2800" i="1" u="none" strike="noStrike" kern="100" baseline="0" dirty="0" err="1">
                <a:solidFill>
                  <a:srgbClr val="000000"/>
                </a:solidFill>
                <a:latin typeface="Calibri" panose="020F0502020204030204" pitchFamily="34" charset="0"/>
                <a:cs typeface="B Nazanin" panose="00000400000000000000" pitchFamily="2" charset="-78"/>
              </a:rPr>
              <a:t>سُلطاناً</a:t>
            </a:r>
            <a:r>
              <a:rPr lang="fa-IR" sz="2800" i="0" u="none" strike="noStrike" kern="100" baseline="0" dirty="0">
                <a:solidFill>
                  <a:srgbClr val="000000"/>
                </a:solidFill>
                <a:latin typeface="Calibri" panose="020F0502020204030204" pitchFamily="34" charset="0"/>
                <a:cs typeface="B Nazanin" panose="00000400000000000000" pitchFamily="2" charset="-78"/>
              </a:rPr>
              <a:t> " ، و نظر اجماع فقها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بلااشكال</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ميباشد</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عليرغم</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تعريفي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از </a:t>
            </a:r>
            <a:r>
              <a:rPr lang="fa-IR" sz="2800" i="0" u="none" strike="noStrike" kern="100" baseline="0" dirty="0" err="1">
                <a:solidFill>
                  <a:srgbClr val="000000"/>
                </a:solidFill>
                <a:latin typeface="Calibri" panose="020F0502020204030204" pitchFamily="34" charset="0"/>
                <a:cs typeface="B Nazanin" panose="00000400000000000000" pitchFamily="2" charset="-78"/>
              </a:rPr>
              <a:t>ولي</a:t>
            </a:r>
            <a:r>
              <a:rPr lang="fa-IR" sz="2800" i="0" u="none" strike="noStrike" kern="100" baseline="0" dirty="0">
                <a:solidFill>
                  <a:srgbClr val="000000"/>
                </a:solidFill>
                <a:latin typeface="Calibri" panose="020F0502020204030204" pitchFamily="34" charset="0"/>
                <a:cs typeface="B Nazanin" panose="00000400000000000000" pitchFamily="2" charset="-78"/>
              </a:rPr>
              <a:t> در قانون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مدني</a:t>
            </a:r>
            <a:r>
              <a:rPr lang="fa-IR" sz="2800" i="0" u="none" strike="noStrike" kern="100" baseline="0" dirty="0">
                <a:solidFill>
                  <a:srgbClr val="000000"/>
                </a:solidFill>
                <a:latin typeface="Calibri" panose="020F0502020204030204" pitchFamily="34" charset="0"/>
                <a:cs typeface="B Nazanin" panose="00000400000000000000" pitchFamily="2" charset="-78"/>
              </a:rPr>
              <a:t> و مجازات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اسلامي</a:t>
            </a:r>
            <a:r>
              <a:rPr lang="fa-IR" sz="2800" i="0" u="none" strike="noStrike" kern="100" baseline="0" dirty="0">
                <a:solidFill>
                  <a:srgbClr val="000000"/>
                </a:solidFill>
                <a:latin typeface="Calibri" panose="020F0502020204030204" pitchFamily="34" charset="0"/>
                <a:cs typeface="B Nazanin" panose="00000400000000000000" pitchFamily="2" charset="-78"/>
              </a:rPr>
              <a:t> شده است</a:t>
            </a:r>
            <a:r>
              <a:rPr lang="en-US" sz="2800" i="0" u="none" strike="noStrike" kern="100" baseline="30000" dirty="0">
                <a:solidFill>
                  <a:srgbClr val="000000"/>
                </a:solidFill>
                <a:latin typeface="Calibri" panose="020F0502020204030204" pitchFamily="34" charset="0"/>
                <a:cs typeface="B Nazanin" panose="00000400000000000000" pitchFamily="2" charset="-78"/>
              </a:rPr>
              <a:t>6</a:t>
            </a:r>
            <a:r>
              <a:rPr lang="fa-IR" sz="2800" i="0" u="none" strike="noStrike" kern="100" baseline="0" dirty="0">
                <a:solidFill>
                  <a:srgbClr val="000000"/>
                </a:solidFill>
                <a:latin typeface="Calibri" panose="020F0502020204030204" pitchFamily="34" charset="0"/>
                <a:cs typeface="B Nazanin" panose="00000400000000000000" pitchFamily="2" charset="-78"/>
              </a:rPr>
              <a:t>، در ماده هفت </a:t>
            </a:r>
            <a:r>
              <a:rPr lang="fa-IR" sz="2800" i="0" u="none" strike="noStrike" kern="100" baseline="0" dirty="0" err="1">
                <a:solidFill>
                  <a:srgbClr val="000000"/>
                </a:solidFill>
                <a:latin typeface="Calibri" panose="020F0502020204030204" pitchFamily="34" charset="0"/>
                <a:cs typeface="B Nazanin" panose="00000400000000000000" pitchFamily="2" charset="-78"/>
              </a:rPr>
              <a:t>آيين</a:t>
            </a:r>
            <a:r>
              <a:rPr lang="fa-IR" sz="2800" i="0" u="none" strike="noStrike" kern="100" baseline="0" dirty="0">
                <a:solidFill>
                  <a:srgbClr val="000000"/>
                </a:solidFill>
                <a:latin typeface="Calibri" panose="020F0502020204030204" pitchFamily="34" charset="0"/>
                <a:cs typeface="B Nazanin" panose="00000400000000000000" pitchFamily="2" charset="-78"/>
              </a:rPr>
              <a:t> نامه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نيز</a:t>
            </a:r>
            <a:r>
              <a:rPr lang="fa-IR" sz="2800" i="0" u="none" strike="noStrike" kern="100" baseline="0" dirty="0">
                <a:solidFill>
                  <a:srgbClr val="000000"/>
                </a:solidFill>
                <a:latin typeface="Calibri" panose="020F0502020204030204" pitchFamily="34" charset="0"/>
                <a:cs typeface="B Nazanin" panose="00000400000000000000" pitchFamily="2" charset="-78"/>
              </a:rPr>
              <a:t> از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اين</a:t>
            </a:r>
            <a:r>
              <a:rPr lang="fa-IR" sz="2800" i="0" u="none" strike="noStrike" kern="100" baseline="0" dirty="0">
                <a:solidFill>
                  <a:srgbClr val="000000"/>
                </a:solidFill>
                <a:latin typeface="Calibri" panose="020F0502020204030204" pitchFamily="34" charset="0"/>
                <a:cs typeface="B Nazanin" panose="00000400000000000000" pitchFamily="2" charset="-78"/>
              </a:rPr>
              <a:t> واژه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تعريف</a:t>
            </a:r>
            <a:r>
              <a:rPr lang="fa-IR" sz="2800" i="0" u="none" strike="noStrike" kern="100" baseline="0" dirty="0">
                <a:solidFill>
                  <a:srgbClr val="000000"/>
                </a:solidFill>
                <a:latin typeface="Calibri" panose="020F0502020204030204" pitchFamily="34" charset="0"/>
                <a:cs typeface="B Nazanin" panose="00000400000000000000" pitchFamily="2" charset="-78"/>
              </a:rPr>
              <a:t> به عمل آمده است. </a:t>
            </a:r>
          </a:p>
          <a:p>
            <a:pPr marR="100" lvl="0" rtl="1"/>
            <a:r>
              <a:rPr lang="fa-IR" sz="2800" i="0" u="none" strike="noStrike" kern="100" baseline="0" dirty="0">
                <a:solidFill>
                  <a:srgbClr val="FF0000"/>
                </a:solidFill>
                <a:cs typeface="B Compset" panose="00000400000000000000" pitchFamily="2" charset="-78"/>
              </a:rPr>
              <a:t>برابر ماده </a:t>
            </a:r>
            <a:r>
              <a:rPr lang="en-US" sz="2800" i="0" u="none" strike="noStrike" kern="100" baseline="0" dirty="0">
                <a:solidFill>
                  <a:srgbClr val="FF0000"/>
                </a:solidFill>
                <a:cs typeface="B Compset" panose="00000400000000000000" pitchFamily="2" charset="-78"/>
              </a:rPr>
              <a:t>7</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آيين</a:t>
            </a:r>
            <a:r>
              <a:rPr lang="fa-IR" sz="2800" i="0" u="none" strike="noStrike" kern="100" baseline="0" dirty="0">
                <a:solidFill>
                  <a:srgbClr val="FF0000"/>
                </a:solidFill>
                <a:cs typeface="B Compset" panose="00000400000000000000" pitchFamily="2" charset="-78"/>
              </a:rPr>
              <a:t> نامه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ولي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ميت</a:t>
            </a:r>
            <a:r>
              <a:rPr lang="fa-IR" sz="2800" i="0" u="none" strike="noStrike" kern="100" baseline="0" dirty="0">
                <a:solidFill>
                  <a:srgbClr val="000000"/>
                </a:solidFill>
                <a:latin typeface="Calibri" panose="020F0502020204030204" pitchFamily="34" charset="0"/>
                <a:cs typeface="B Nazanin" panose="00000400000000000000" pitchFamily="2" charset="-78"/>
              </a:rPr>
              <a:t> همان </a:t>
            </a:r>
            <a:r>
              <a:rPr lang="fa-IR" sz="2800" i="0" u="none" strike="noStrike" kern="100" baseline="0" dirty="0" err="1">
                <a:solidFill>
                  <a:srgbClr val="FF0000"/>
                </a:solidFill>
                <a:latin typeface="Calibri" panose="020F0502020204030204" pitchFamily="34" charset="0"/>
                <a:cs typeface="B Compset" panose="00000400000000000000" pitchFamily="2" charset="-78"/>
              </a:rPr>
              <a:t>وراث</a:t>
            </a:r>
            <a:r>
              <a:rPr lang="fa-IR" sz="2800" i="0" u="none" strike="noStrike" kern="100" baseline="0" dirty="0">
                <a:solidFill>
                  <a:srgbClr val="FF0000"/>
                </a:solidFill>
                <a:latin typeface="Calibri" panose="020F0502020204030204" pitchFamily="34" charset="0"/>
                <a:cs typeface="B Compset" panose="00000400000000000000" pitchFamily="2" charset="-78"/>
              </a:rPr>
              <a:t> </a:t>
            </a:r>
            <a:r>
              <a:rPr lang="fa-IR" sz="2800" i="0" u="none" strike="noStrike" kern="100" baseline="0" dirty="0" err="1">
                <a:solidFill>
                  <a:srgbClr val="FF0000"/>
                </a:solidFill>
                <a:latin typeface="Calibri" panose="020F0502020204030204" pitchFamily="34" charset="0"/>
                <a:cs typeface="B Compset" panose="00000400000000000000" pitchFamily="2" charset="-78"/>
              </a:rPr>
              <a:t>كبير</a:t>
            </a:r>
            <a:r>
              <a:rPr lang="fa-IR" sz="2800" i="0" u="none" strike="noStrike" kern="100" baseline="0" dirty="0">
                <a:solidFill>
                  <a:srgbClr val="FF0000"/>
                </a:solidFill>
                <a:latin typeface="Calibri" panose="020F0502020204030204" pitchFamily="34" charset="0"/>
                <a:cs typeface="B Compset" panose="00000400000000000000" pitchFamily="2" charset="-78"/>
              </a:rPr>
              <a:t> </a:t>
            </a:r>
            <a:r>
              <a:rPr lang="fa-IR" sz="2800" i="0" u="none" strike="noStrike" kern="100" baseline="0" dirty="0" err="1">
                <a:solidFill>
                  <a:srgbClr val="FF0000"/>
                </a:solidFill>
                <a:latin typeface="Calibri" panose="020F0502020204030204" pitchFamily="34" charset="0"/>
                <a:cs typeface="B Compset" panose="00000400000000000000" pitchFamily="2" charset="-78"/>
              </a:rPr>
              <a:t>قانوني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مي</a:t>
            </a:r>
            <a:r>
              <a:rPr lang="fa-IR" sz="2800" i="0" u="none" strike="noStrike" kern="100" baseline="0" dirty="0">
                <a:solidFill>
                  <a:srgbClr val="000000"/>
                </a:solidFill>
                <a:latin typeface="Calibri" panose="020F0502020204030204" pitchFamily="34" charset="0"/>
                <a:cs typeface="B Nazanin" panose="00000400000000000000" pitchFamily="2" charset="-78"/>
              </a:rPr>
              <a:t> باشند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ميتوانند</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رضايت</a:t>
            </a:r>
            <a:r>
              <a:rPr lang="fa-IR" sz="2800" i="0" u="none" strike="noStrike" kern="100" baseline="0" dirty="0">
                <a:solidFill>
                  <a:srgbClr val="000000"/>
                </a:solidFill>
                <a:latin typeface="Calibri" panose="020F0502020204030204" pitchFamily="34" charset="0"/>
                <a:cs typeface="B Nazanin" panose="00000400000000000000" pitchFamily="2" charset="-78"/>
              </a:rPr>
              <a:t> خود را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مبني</a:t>
            </a:r>
            <a:r>
              <a:rPr lang="fa-IR" sz="2800" i="0" u="none" strike="noStrike" kern="100" baseline="0" dirty="0">
                <a:solidFill>
                  <a:srgbClr val="000000"/>
                </a:solidFill>
                <a:latin typeface="Calibri" panose="020F0502020204030204" pitchFamily="34" charset="0"/>
                <a:cs typeface="B Nazanin" panose="00000400000000000000" pitchFamily="2" charset="-78"/>
              </a:rPr>
              <a:t> بر پيوند اعضا اعلام </a:t>
            </a:r>
            <a:r>
              <a:rPr lang="fa-IR" sz="2800" i="0" u="none" strike="noStrike" kern="100" baseline="0" dirty="0" err="1">
                <a:solidFill>
                  <a:srgbClr val="000000"/>
                </a:solidFill>
                <a:latin typeface="Calibri" panose="020F0502020204030204" pitchFamily="34" charset="0"/>
                <a:cs typeface="B Nazanin" panose="00000400000000000000" pitchFamily="2" charset="-78"/>
              </a:rPr>
              <a:t>نمايند</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رضايت</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كليه</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وراث</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ياد</a:t>
            </a:r>
            <a:r>
              <a:rPr lang="fa-IR" sz="2800" i="0" u="none" strike="noStrike" kern="100" baseline="0" dirty="0">
                <a:solidFill>
                  <a:srgbClr val="000000"/>
                </a:solidFill>
                <a:latin typeface="Calibri" panose="020F0502020204030204" pitchFamily="34" charset="0"/>
                <a:cs typeface="B Nazanin" panose="00000400000000000000" pitchFamily="2" charset="-78"/>
              </a:rPr>
              <a:t> شده لازم است".</a:t>
            </a:r>
          </a:p>
        </p:txBody>
      </p:sp>
      <p:sp>
        <p:nvSpPr>
          <p:cNvPr id="4" name="Footer Placeholder 3">
            <a:extLst>
              <a:ext uri="{FF2B5EF4-FFF2-40B4-BE49-F238E27FC236}">
                <a16:creationId xmlns:a16="http://schemas.microsoft.com/office/drawing/2014/main" id="{C5606783-C22F-095A-35CA-EA895DCA875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29559930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12D9-949E-BE8A-30ED-47F87E8F3F56}"/>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 رضايت اولياي قانوني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669A1617-7893-7A25-AEFC-871EC61AB5CC}"/>
              </a:ext>
            </a:extLst>
          </p:cNvPr>
          <p:cNvSpPr>
            <a:spLocks noGrp="1"/>
          </p:cNvSpPr>
          <p:nvPr>
            <p:ph type="body" idx="1"/>
          </p:nvPr>
        </p:nvSpPr>
        <p:spPr/>
        <p:txBody>
          <a:bodyPr>
            <a:normAutofit/>
          </a:bodyPr>
          <a:lstStyle/>
          <a:p>
            <a:pPr marR="100" lvl="0" rtl="1"/>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تعريف</a:t>
            </a:r>
            <a:r>
              <a:rPr lang="fa-IR" sz="2800" i="0" u="none" strike="noStrike" kern="100" baseline="0" dirty="0">
                <a:solidFill>
                  <a:srgbClr val="000000"/>
                </a:solidFill>
                <a:cs typeface="B Nazanin" panose="00000400000000000000" pitchFamily="2" charset="-78"/>
              </a:rPr>
              <a:t> از </a:t>
            </a:r>
            <a:r>
              <a:rPr lang="fa-IR" sz="2800" i="0" u="none" strike="noStrike" kern="100" baseline="0" dirty="0" err="1">
                <a:solidFill>
                  <a:srgbClr val="000000"/>
                </a:solidFill>
                <a:cs typeface="B Nazanin" panose="00000400000000000000" pitchFamily="2" charset="-78"/>
              </a:rPr>
              <a:t>ولي</a:t>
            </a:r>
            <a:r>
              <a:rPr lang="fa-IR" sz="2800" i="0" u="none" strike="noStrike" kern="100" baseline="0" dirty="0">
                <a:solidFill>
                  <a:srgbClr val="000000"/>
                </a:solidFill>
                <a:cs typeface="B Nazanin" panose="00000400000000000000" pitchFamily="2" charset="-78"/>
              </a:rPr>
              <a:t> و </a:t>
            </a:r>
            <a:r>
              <a:rPr lang="fa-IR" sz="2800" i="0" u="none" strike="noStrike" kern="100" baseline="0" dirty="0">
                <a:solidFill>
                  <a:srgbClr val="FF0000"/>
                </a:solidFill>
                <a:cs typeface="B Compset" panose="00000400000000000000" pitchFamily="2" charset="-78"/>
              </a:rPr>
              <a:t>منحصر </a:t>
            </a:r>
            <a:r>
              <a:rPr lang="fa-IR" sz="2800" i="0" u="none" strike="noStrike" kern="100" baseline="0" dirty="0" err="1">
                <a:solidFill>
                  <a:srgbClr val="FF0000"/>
                </a:solidFill>
                <a:cs typeface="B Compset" panose="00000400000000000000" pitchFamily="2" charset="-78"/>
              </a:rPr>
              <a:t>كردن</a:t>
            </a:r>
            <a:r>
              <a:rPr lang="fa-IR" sz="2800" i="0" u="none" strike="noStrike" kern="100" baseline="0" dirty="0">
                <a:solidFill>
                  <a:srgbClr val="FF0000"/>
                </a:solidFill>
                <a:cs typeface="B Compset" panose="00000400000000000000" pitchFamily="2" charset="-78"/>
              </a:rPr>
              <a:t> آن به </a:t>
            </a:r>
            <a:r>
              <a:rPr lang="fa-IR" sz="2800" i="0" u="none" strike="noStrike" kern="100" baseline="0" dirty="0" err="1">
                <a:solidFill>
                  <a:srgbClr val="FF0000"/>
                </a:solidFill>
                <a:cs typeface="B Compset" panose="00000400000000000000" pitchFamily="2" charset="-78"/>
              </a:rPr>
              <a:t>كبير</a:t>
            </a:r>
            <a:r>
              <a:rPr lang="fa-IR" sz="2800" i="0" u="none" strike="noStrike" kern="100" baseline="0" dirty="0">
                <a:solidFill>
                  <a:srgbClr val="FF0000"/>
                </a:solidFill>
                <a:cs typeface="B Compset" panose="00000400000000000000" pitchFamily="2" charset="-78"/>
              </a:rPr>
              <a:t> بودن سن</a:t>
            </a:r>
            <a:r>
              <a:rPr lang="fa-IR" sz="2800" i="0" u="none" strike="noStrike" kern="100" baseline="0" dirty="0">
                <a:solidFill>
                  <a:srgbClr val="000000"/>
                </a:solidFill>
                <a:cs typeface="B Nazanin" panose="00000400000000000000" pitchFamily="2" charset="-78"/>
              </a:rPr>
              <a:t> از لحاظ مقررات </a:t>
            </a:r>
            <a:r>
              <a:rPr lang="fa-IR" sz="2800" i="0" u="none" strike="noStrike" kern="100" baseline="0" dirty="0" err="1">
                <a:solidFill>
                  <a:srgbClr val="000000"/>
                </a:solidFill>
                <a:cs typeface="B Nazanin" panose="00000400000000000000" pitchFamily="2" charset="-78"/>
              </a:rPr>
              <a:t>قانوني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FF0000"/>
                </a:solidFill>
                <a:cs typeface="B Compset" panose="00000400000000000000" pitchFamily="2" charset="-78"/>
              </a:rPr>
              <a:t>محل </a:t>
            </a:r>
            <a:r>
              <a:rPr lang="fa-IR" sz="2800" i="0" u="none" strike="noStrike" kern="100" baseline="0" dirty="0" err="1">
                <a:solidFill>
                  <a:srgbClr val="FF0000"/>
                </a:solidFill>
                <a:cs typeface="B Compset" panose="00000400000000000000" pitchFamily="2" charset="-78"/>
              </a:rPr>
              <a:t>اشكال</a:t>
            </a:r>
            <a:r>
              <a:rPr lang="fa-IR" sz="2800" i="0" u="none" strike="noStrike" kern="100" baseline="0" dirty="0">
                <a:solidFill>
                  <a:srgbClr val="000000"/>
                </a:solidFill>
                <a:cs typeface="B Nazanin" panose="00000400000000000000" pitchFamily="2" charset="-78"/>
              </a:rPr>
              <a:t> است؛ چه </a:t>
            </a:r>
            <a:r>
              <a:rPr lang="fa-IR" sz="2800" i="0" u="none" strike="noStrike" kern="100" baseline="0" dirty="0" err="1">
                <a:solidFill>
                  <a:srgbClr val="000000"/>
                </a:solidFill>
                <a:cs typeface="B Nazanin" panose="00000400000000000000" pitchFamily="2" charset="-78"/>
              </a:rPr>
              <a:t>آنكه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FF0000"/>
                </a:solidFill>
                <a:cs typeface="B Compset" panose="00000400000000000000" pitchFamily="2" charset="-78"/>
              </a:rPr>
              <a:t>افراد </a:t>
            </a:r>
            <a:r>
              <a:rPr lang="fa-IR" sz="2800" i="0" u="none" strike="noStrike" kern="100" baseline="0" dirty="0" err="1">
                <a:solidFill>
                  <a:srgbClr val="FF0000"/>
                </a:solidFill>
                <a:cs typeface="B Compset" panose="00000400000000000000" pitchFamily="2" charset="-78"/>
              </a:rPr>
              <a:t>صغير</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نيز</a:t>
            </a:r>
            <a:r>
              <a:rPr lang="fa-IR" sz="2800" i="0" u="none" strike="noStrike" kern="100" baseline="0" dirty="0">
                <a:solidFill>
                  <a:srgbClr val="FF0000"/>
                </a:solidFill>
                <a:cs typeface="B Compset" panose="00000400000000000000" pitchFamily="2" charset="-78"/>
              </a:rPr>
              <a:t> جزء </a:t>
            </a:r>
            <a:r>
              <a:rPr lang="fa-IR" sz="2800" i="0" u="none" strike="noStrike" kern="100" baseline="0" dirty="0" err="1">
                <a:solidFill>
                  <a:srgbClr val="FF0000"/>
                </a:solidFill>
                <a:cs typeface="B Compset" panose="00000400000000000000" pitchFamily="2" charset="-78"/>
              </a:rPr>
              <a:t>وراث</a:t>
            </a:r>
            <a:r>
              <a:rPr lang="fa-IR" sz="2800" i="0" u="none" strike="noStrike" kern="100" baseline="0" dirty="0">
                <a:solidFill>
                  <a:srgbClr val="FF0000"/>
                </a:solidFill>
                <a:cs typeface="B Compset" panose="00000400000000000000" pitchFamily="2" charset="-78"/>
              </a:rPr>
              <a:t> محسوب </a:t>
            </a:r>
            <a:r>
              <a:rPr lang="fa-IR" sz="2800" i="0" u="none" strike="noStrike" kern="100" baseline="0" dirty="0" err="1">
                <a:solidFill>
                  <a:srgbClr val="FF0000"/>
                </a:solidFill>
                <a:cs typeface="B Compset" panose="00000400000000000000" pitchFamily="2" charset="-78"/>
              </a:rPr>
              <a:t>مي</a:t>
            </a:r>
            <a:r>
              <a:rPr lang="fa-IR" sz="2800" i="0" u="none" strike="noStrike" kern="100" baseline="0" dirty="0">
                <a:solidFill>
                  <a:srgbClr val="FF0000"/>
                </a:solidFill>
                <a:cs typeface="B Compset" panose="00000400000000000000" pitchFamily="2" charset="-78"/>
              </a:rPr>
              <a:t> شوند</a:t>
            </a:r>
            <a:r>
              <a:rPr lang="fa-IR" sz="2800" i="0" u="none" strike="noStrike" kern="100" baseline="0" dirty="0">
                <a:solidFill>
                  <a:srgbClr val="000000"/>
                </a:solidFill>
                <a:cs typeface="B Nazanin" panose="00000400000000000000" pitchFamily="2" charset="-78"/>
              </a:rPr>
              <a:t>. </a:t>
            </a:r>
          </a:p>
          <a:p>
            <a:pPr marR="100" lvl="0" rtl="1"/>
            <a:r>
              <a:rPr lang="fa-IR" sz="2800" i="0" u="none" strike="noStrike" kern="100" baseline="0" dirty="0">
                <a:solidFill>
                  <a:srgbClr val="000000"/>
                </a:solidFill>
                <a:cs typeface="B Nazanin" panose="00000400000000000000" pitchFamily="2" charset="-78"/>
              </a:rPr>
              <a:t>حقوق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افراد صغیر در </a:t>
            </a:r>
            <a:r>
              <a:rPr lang="fa-IR" sz="2800" i="0" u="none" strike="noStrike" kern="100" baseline="0" dirty="0" err="1">
                <a:solidFill>
                  <a:srgbClr val="000000"/>
                </a:solidFill>
                <a:cs typeface="B Nazanin" panose="00000400000000000000" pitchFamily="2" charset="-78"/>
              </a:rPr>
              <a:t>تقسيم</a:t>
            </a:r>
            <a:r>
              <a:rPr lang="fa-IR" sz="2800" i="0" u="none" strike="noStrike" kern="100" baseline="0" dirty="0">
                <a:solidFill>
                  <a:srgbClr val="000000"/>
                </a:solidFill>
                <a:cs typeface="B Nazanin" panose="00000400000000000000" pitchFamily="2" charset="-78"/>
              </a:rPr>
              <a:t> ارث و </a:t>
            </a:r>
            <a:r>
              <a:rPr lang="fa-IR" sz="2800" i="0" u="none" strike="noStrike" kern="100" baseline="0" dirty="0" err="1">
                <a:solidFill>
                  <a:srgbClr val="000000"/>
                </a:solidFill>
                <a:cs typeface="B Nazanin" panose="00000400000000000000" pitchFamily="2" charset="-78"/>
              </a:rPr>
              <a:t>حتي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تقاضاي</a:t>
            </a:r>
            <a:r>
              <a:rPr lang="fa-IR" sz="2800" i="0" u="none" strike="noStrike" kern="100" baseline="0" dirty="0">
                <a:solidFill>
                  <a:srgbClr val="000000"/>
                </a:solidFill>
                <a:cs typeface="B Nazanin" panose="00000400000000000000" pitchFamily="2" charset="-78"/>
              </a:rPr>
              <a:t> قصاص قاتل، در </a:t>
            </a:r>
            <a:r>
              <a:rPr lang="fa-IR" sz="2800" i="0" u="none" strike="noStrike" kern="100" baseline="0" dirty="0" err="1">
                <a:solidFill>
                  <a:srgbClr val="000000"/>
                </a:solidFill>
                <a:cs typeface="B Nazanin" panose="00000400000000000000" pitchFamily="2" charset="-78"/>
              </a:rPr>
              <a:t>قوانين</a:t>
            </a:r>
            <a:r>
              <a:rPr lang="fa-IR" sz="2800" i="0" u="none" strike="noStrike" kern="100" baseline="0" dirty="0">
                <a:solidFill>
                  <a:srgbClr val="000000"/>
                </a:solidFill>
                <a:cs typeface="B Nazanin" panose="00000400000000000000" pitchFamily="2" charset="-78"/>
              </a:rPr>
              <a:t> مختلف مورد احترام واقع شده و به عنوان </a:t>
            </a:r>
            <a:r>
              <a:rPr lang="fa-IR" sz="2800" i="0" u="none" strike="noStrike" kern="100" baseline="0" dirty="0" err="1">
                <a:solidFill>
                  <a:srgbClr val="000000"/>
                </a:solidFill>
                <a:cs typeface="B Nazanin" panose="00000400000000000000" pitchFamily="2" charset="-78"/>
              </a:rPr>
              <a:t>ولي</a:t>
            </a:r>
            <a:r>
              <a:rPr lang="fa-IR" sz="2800" i="0" u="none" strike="noStrike" kern="100" baseline="0" dirty="0">
                <a:solidFill>
                  <a:srgbClr val="000000"/>
                </a:solidFill>
                <a:cs typeface="B Nazanin" panose="00000400000000000000" pitchFamily="2" charset="-78"/>
              </a:rPr>
              <a:t> دم </a:t>
            </a:r>
            <a:r>
              <a:rPr lang="fa-IR" sz="2800" i="0" u="none" strike="noStrike" kern="100" baseline="0" dirty="0" err="1">
                <a:solidFill>
                  <a:srgbClr val="000000"/>
                </a:solidFill>
                <a:cs typeface="B Nazanin" panose="00000400000000000000" pitchFamily="2" charset="-78"/>
              </a:rPr>
              <a:t>نيز</a:t>
            </a:r>
            <a:r>
              <a:rPr lang="fa-IR" sz="2800" i="0" u="none" strike="noStrike" kern="100" baseline="0" dirty="0">
                <a:solidFill>
                  <a:srgbClr val="000000"/>
                </a:solidFill>
                <a:cs typeface="B Nazanin" panose="00000400000000000000" pitchFamily="2" charset="-78"/>
              </a:rPr>
              <a:t> شناخته  شده </a:t>
            </a:r>
            <a:r>
              <a:rPr lang="fa-IR" sz="2800" i="0" u="none" strike="noStrike" kern="100" baseline="0" dirty="0" err="1">
                <a:solidFill>
                  <a:srgbClr val="000000"/>
                </a:solidFill>
                <a:cs typeface="B Nazanin" panose="00000400000000000000" pitchFamily="2" charset="-78"/>
              </a:rPr>
              <a:t>اند</a:t>
            </a:r>
            <a:r>
              <a:rPr lang="fa-IR" sz="2800" i="0" u="none" strike="noStrike" kern="100" baseline="0" dirty="0">
                <a:solidFill>
                  <a:srgbClr val="000000"/>
                </a:solidFill>
                <a:cs typeface="B Nazanin" panose="00000400000000000000" pitchFamily="2" charset="-78"/>
              </a:rPr>
              <a:t>. </a:t>
            </a:r>
          </a:p>
          <a:p>
            <a:pPr marR="100" lvl="0" rtl="1"/>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ازاينرو</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تعريف</a:t>
            </a:r>
            <a:r>
              <a:rPr lang="fa-IR" sz="2800" i="0" u="none" strike="noStrike" kern="100" baseline="0" dirty="0">
                <a:solidFill>
                  <a:srgbClr val="000000"/>
                </a:solidFill>
                <a:cs typeface="B Nazanin" panose="00000400000000000000" pitchFamily="2" charset="-78"/>
              </a:rPr>
              <a:t> ارائه شده در ماده هفت </a:t>
            </a:r>
            <a:r>
              <a:rPr lang="fa-IR" sz="2800" i="0" u="none" strike="noStrike" kern="100" baseline="0" dirty="0" err="1">
                <a:solidFill>
                  <a:srgbClr val="000000"/>
                </a:solidFill>
                <a:cs typeface="B Nazanin" panose="00000400000000000000" pitchFamily="2" charset="-78"/>
              </a:rPr>
              <a:t>آيين</a:t>
            </a:r>
            <a:r>
              <a:rPr lang="fa-IR" sz="2800" i="0" u="none" strike="noStrike" kern="100" baseline="0" dirty="0">
                <a:solidFill>
                  <a:srgbClr val="000000"/>
                </a:solidFill>
                <a:cs typeface="B Nazanin" panose="00000400000000000000" pitchFamily="2" charset="-78"/>
              </a:rPr>
              <a:t> نامه، </a:t>
            </a:r>
            <a:r>
              <a:rPr lang="fa-IR" sz="2800" i="0" u="none" strike="noStrike" kern="100" baseline="0" dirty="0" err="1">
                <a:solidFill>
                  <a:srgbClr val="FF0000"/>
                </a:solidFill>
                <a:cs typeface="B Compset" panose="00000400000000000000" pitchFamily="2" charset="-78"/>
              </a:rPr>
              <a:t>داراي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ايراد</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اساسي</a:t>
            </a:r>
            <a:r>
              <a:rPr lang="fa-IR" sz="2800" i="0" u="none" strike="noStrike" kern="100" baseline="0" dirty="0">
                <a:solidFill>
                  <a:srgbClr val="FF0000"/>
                </a:solidFill>
                <a:cs typeface="B Compset" panose="00000400000000000000" pitchFamily="2" charset="-78"/>
              </a:rPr>
              <a:t> و </a:t>
            </a:r>
            <a:r>
              <a:rPr lang="fa-IR" sz="2800" i="0" u="none" strike="noStrike" kern="100" baseline="0" dirty="0" err="1">
                <a:solidFill>
                  <a:srgbClr val="FF0000"/>
                </a:solidFill>
                <a:cs typeface="B Compset" panose="00000400000000000000" pitchFamily="2" charset="-78"/>
              </a:rPr>
              <a:t>مغاير</a:t>
            </a:r>
            <a:r>
              <a:rPr lang="fa-IR" sz="2800" i="0" u="none" strike="noStrike" kern="100" baseline="0" dirty="0">
                <a:solidFill>
                  <a:srgbClr val="FF0000"/>
                </a:solidFill>
                <a:cs typeface="B Compset" panose="00000400000000000000" pitchFamily="2" charset="-78"/>
              </a:rPr>
              <a:t> با قانون </a:t>
            </a:r>
            <a:r>
              <a:rPr lang="fa-IR" sz="2800" i="0" u="none" strike="noStrike" kern="100" baseline="0" dirty="0" err="1">
                <a:solidFill>
                  <a:srgbClr val="FF0000"/>
                </a:solidFill>
                <a:cs typeface="B Compset" panose="00000400000000000000" pitchFamily="2" charset="-78"/>
              </a:rPr>
              <a:t>هاي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مدني</a:t>
            </a:r>
            <a:r>
              <a:rPr lang="fa-IR" sz="2800" i="0" u="none" strike="noStrike" kern="100" baseline="0" dirty="0">
                <a:solidFill>
                  <a:srgbClr val="FF0000"/>
                </a:solidFill>
                <a:cs typeface="B Compset" panose="00000400000000000000" pitchFamily="2" charset="-78"/>
              </a:rPr>
              <a:t> و مجازات </a:t>
            </a:r>
            <a:r>
              <a:rPr lang="fa-IR" sz="2800" i="0" u="none" strike="noStrike" kern="100" baseline="0" dirty="0" err="1">
                <a:solidFill>
                  <a:srgbClr val="FF0000"/>
                </a:solidFill>
                <a:cs typeface="B Compset" panose="00000400000000000000" pitchFamily="2" charset="-78"/>
              </a:rPr>
              <a:t>مي</a:t>
            </a:r>
            <a:r>
              <a:rPr lang="fa-IR" sz="2800" i="0" u="none" strike="noStrike" kern="100" baseline="0" dirty="0">
                <a:solidFill>
                  <a:srgbClr val="FF0000"/>
                </a:solidFill>
                <a:cs typeface="B Compset" panose="00000400000000000000" pitchFamily="2" charset="-78"/>
              </a:rPr>
              <a:t> باشد.</a:t>
            </a:r>
            <a:r>
              <a:rPr lang="fa-IR" sz="2800" i="0" u="none" strike="noStrike" kern="100" baseline="0" dirty="0">
                <a:solidFill>
                  <a:srgbClr val="000000"/>
                </a:solidFill>
                <a:cs typeface="B Nazanin" panose="00000400000000000000" pitchFamily="2" charset="-78"/>
              </a:rPr>
              <a:t>  </a:t>
            </a:r>
          </a:p>
        </p:txBody>
      </p:sp>
      <p:sp>
        <p:nvSpPr>
          <p:cNvPr id="4" name="Footer Placeholder 3">
            <a:extLst>
              <a:ext uri="{FF2B5EF4-FFF2-40B4-BE49-F238E27FC236}">
                <a16:creationId xmlns:a16="http://schemas.microsoft.com/office/drawing/2014/main" id="{83900B3E-ECD5-0D30-9F6C-0185C6B6602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612076362"/>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89683-EFAA-404D-65D2-12940828CF8B}"/>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 رضايت اولياي قانوني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A7E42CEA-AAD0-FA57-BECF-06D00895F09A}"/>
              </a:ext>
            </a:extLst>
          </p:cNvPr>
          <p:cNvSpPr>
            <a:spLocks noGrp="1"/>
          </p:cNvSpPr>
          <p:nvPr>
            <p:ph type="body" idx="1"/>
          </p:nvPr>
        </p:nvSpPr>
        <p:spPr/>
        <p:txBody>
          <a:bodyPr>
            <a:normAutofit/>
          </a:bodyPr>
          <a:lstStyle/>
          <a:p>
            <a:pPr marR="100" lvl="0" rtl="1"/>
            <a:r>
              <a:rPr lang="fa-IR" sz="2800" i="0" u="none" strike="noStrike" kern="100" baseline="0" dirty="0" err="1">
                <a:solidFill>
                  <a:srgbClr val="000000"/>
                </a:solidFill>
                <a:cs typeface="B Nazanin" panose="00000400000000000000" pitchFamily="2" charset="-78"/>
              </a:rPr>
              <a:t>نكته</a:t>
            </a:r>
            <a:r>
              <a:rPr lang="fa-IR" sz="2800" i="0" u="none" strike="noStrike" kern="100" baseline="0" dirty="0">
                <a:solidFill>
                  <a:srgbClr val="000000"/>
                </a:solidFill>
                <a:cs typeface="B Nazanin" panose="00000400000000000000" pitchFamily="2" charset="-78"/>
              </a:rPr>
              <a:t> ي </a:t>
            </a:r>
            <a:r>
              <a:rPr lang="fa-IR" sz="2800" i="0" u="none" strike="noStrike" kern="100" baseline="0" dirty="0" err="1">
                <a:solidFill>
                  <a:srgbClr val="000000"/>
                </a:solidFill>
                <a:cs typeface="B Nazanin" panose="00000400000000000000" pitchFamily="2" charset="-78"/>
              </a:rPr>
              <a:t>ديگر</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FF0000"/>
                </a:solidFill>
                <a:cs typeface="B Compset" panose="00000400000000000000" pitchFamily="2" charset="-78"/>
              </a:rPr>
              <a:t>عدم </a:t>
            </a:r>
            <a:r>
              <a:rPr lang="fa-IR" sz="2800" i="0" u="none" strike="noStrike" kern="100" baseline="0" dirty="0" err="1">
                <a:solidFill>
                  <a:srgbClr val="FF0000"/>
                </a:solidFill>
                <a:cs typeface="B Compset" panose="00000400000000000000" pitchFamily="2" charset="-78"/>
              </a:rPr>
              <a:t>امكان</a:t>
            </a:r>
            <a:r>
              <a:rPr lang="fa-IR" sz="2800" i="0" u="none" strike="noStrike" kern="100" baseline="0" dirty="0">
                <a:solidFill>
                  <a:srgbClr val="FF0000"/>
                </a:solidFill>
                <a:cs typeface="B Compset" panose="00000400000000000000" pitchFamily="2" charset="-78"/>
              </a:rPr>
              <a:t> تحقق </a:t>
            </a:r>
            <a:r>
              <a:rPr lang="fa-IR" sz="2800" i="0" u="none" strike="noStrike" kern="100" baseline="0" dirty="0" err="1">
                <a:solidFill>
                  <a:srgbClr val="FF0000"/>
                </a:solidFill>
                <a:cs typeface="B Compset" panose="00000400000000000000" pitchFamily="2" charset="-78"/>
              </a:rPr>
              <a:t>كامل</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ماده در عمل  </a:t>
            </a:r>
            <a:r>
              <a:rPr lang="fa-IR" sz="2800" i="0" u="none" strike="noStrike" kern="100" baseline="0" dirty="0" err="1">
                <a:solidFill>
                  <a:srgbClr val="000000"/>
                </a:solidFill>
                <a:cs typeface="B Nazanin" panose="00000400000000000000" pitchFamily="2" charset="-78"/>
              </a:rPr>
              <a:t>ميباشد</a:t>
            </a:r>
            <a:r>
              <a:rPr lang="fa-IR" sz="2800" i="0" u="none" strike="noStrike" kern="100" baseline="0" dirty="0">
                <a:solidFill>
                  <a:srgbClr val="000000"/>
                </a:solidFill>
                <a:cs typeface="B Nazanin" panose="00000400000000000000" pitchFamily="2" charset="-78"/>
              </a:rPr>
              <a:t>. </a:t>
            </a:r>
          </a:p>
          <a:p>
            <a:pPr marR="100" lvl="0" rtl="1"/>
            <a:r>
              <a:rPr lang="fa-IR" sz="2800" i="0" u="none" strike="noStrike" kern="100" baseline="0" dirty="0">
                <a:solidFill>
                  <a:srgbClr val="000000"/>
                </a:solidFill>
                <a:cs typeface="B Nazanin" panose="00000400000000000000" pitchFamily="2" charset="-78"/>
              </a:rPr>
              <a:t>برابر قسمت </a:t>
            </a:r>
            <a:r>
              <a:rPr lang="fa-IR" sz="2800" i="0" u="none" strike="noStrike" kern="100" baseline="0" dirty="0" err="1">
                <a:solidFill>
                  <a:srgbClr val="000000"/>
                </a:solidFill>
                <a:cs typeface="B Nazanin" panose="00000400000000000000" pitchFamily="2" charset="-78"/>
              </a:rPr>
              <a:t>اخير</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ماده 7، </a:t>
            </a:r>
            <a:r>
              <a:rPr lang="fa-IR" sz="2800" i="0" u="none" strike="noStrike" kern="100" baseline="0" dirty="0" err="1">
                <a:solidFill>
                  <a:srgbClr val="000000"/>
                </a:solidFill>
                <a:cs typeface="B Nazanin" panose="00000400000000000000" pitchFamily="2" charset="-78"/>
              </a:rPr>
              <a:t>رضايت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FF0000"/>
                </a:solidFill>
                <a:cs typeface="B Compset" panose="00000400000000000000" pitchFamily="2" charset="-78"/>
              </a:rPr>
              <a:t>كليه</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وراث</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ضروري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ميباشد</a:t>
            </a:r>
            <a:r>
              <a:rPr lang="fa-IR" sz="2800" i="0" u="none" strike="noStrike" kern="100" baseline="0" dirty="0">
                <a:solidFill>
                  <a:srgbClr val="000000"/>
                </a:solidFill>
                <a:cs typeface="B Nazanin" panose="00000400000000000000" pitchFamily="2" charset="-78"/>
              </a:rPr>
              <a:t>. از آنجا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فرايند</a:t>
            </a:r>
            <a:r>
              <a:rPr lang="fa-IR" sz="2800" i="0" u="none" strike="noStrike" kern="100" baseline="0" dirty="0">
                <a:solidFill>
                  <a:srgbClr val="000000"/>
                </a:solidFill>
                <a:cs typeface="B Nazanin" panose="00000400000000000000" pitchFamily="2" charset="-78"/>
              </a:rPr>
              <a:t> برداشت عضو از </a:t>
            </a:r>
            <a:r>
              <a:rPr lang="fa-IR" sz="2800" i="0" u="none" strike="noStrike" kern="100" baseline="0" dirty="0" err="1">
                <a:solidFill>
                  <a:srgbClr val="000000"/>
                </a:solidFill>
                <a:cs typeface="B Nazanin" panose="00000400000000000000" pitchFamily="2" charset="-78"/>
              </a:rPr>
              <a:t>متوفي</a:t>
            </a:r>
            <a:r>
              <a:rPr lang="fa-IR" sz="2800" i="0" u="none" strike="noStrike" kern="100" baseline="0" dirty="0">
                <a:solidFill>
                  <a:srgbClr val="000000"/>
                </a:solidFill>
                <a:cs typeface="B Nazanin" panose="00000400000000000000" pitchFamily="2" charset="-78"/>
              </a:rPr>
              <a:t> و انجام عمل پيوند </a:t>
            </a:r>
            <a:r>
              <a:rPr lang="fa-IR" sz="2800" i="0" u="none" strike="noStrike" kern="100" baseline="0" dirty="0" err="1">
                <a:solidFill>
                  <a:srgbClr val="000000"/>
                </a:solidFill>
                <a:cs typeface="B Nazanin" panose="00000400000000000000" pitchFamily="2" charset="-78"/>
              </a:rPr>
              <a:t>ميبايست</a:t>
            </a:r>
            <a:r>
              <a:rPr lang="fa-IR" sz="2800" i="0" u="none" strike="noStrike" kern="100" baseline="0" dirty="0">
                <a:solidFill>
                  <a:srgbClr val="000000"/>
                </a:solidFill>
                <a:cs typeface="B Nazanin" panose="00000400000000000000" pitchFamily="2" charset="-78"/>
              </a:rPr>
              <a:t> در زمان مناسب صورت </a:t>
            </a:r>
            <a:r>
              <a:rPr lang="fa-IR" sz="2800" i="0" u="none" strike="noStrike" kern="100" baseline="0" dirty="0" err="1">
                <a:solidFill>
                  <a:srgbClr val="000000"/>
                </a:solidFill>
                <a:cs typeface="B Nazanin" panose="00000400000000000000" pitchFamily="2" charset="-78"/>
              </a:rPr>
              <a:t>گيرد</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FF0000"/>
                </a:solidFill>
                <a:cs typeface="B Compset" panose="00000400000000000000" pitchFamily="2" charset="-78"/>
              </a:rPr>
              <a:t>دستيابي</a:t>
            </a:r>
            <a:r>
              <a:rPr lang="fa-IR" sz="2800" i="0" u="none" strike="noStrike" kern="100" baseline="0" dirty="0">
                <a:solidFill>
                  <a:srgbClr val="FF0000"/>
                </a:solidFill>
                <a:cs typeface="B Compset" panose="00000400000000000000" pitchFamily="2" charset="-78"/>
              </a:rPr>
              <a:t> به همه ورثه</a:t>
            </a:r>
            <a:r>
              <a:rPr lang="fa-IR" sz="2800" i="0" u="none" strike="noStrike" kern="100" baseline="0" dirty="0">
                <a:solidFill>
                  <a:srgbClr val="000000"/>
                </a:solidFill>
                <a:cs typeface="B Nazanin" panose="00000400000000000000" pitchFamily="2" charset="-78"/>
              </a:rPr>
              <a:t> و اخذ </a:t>
            </a:r>
            <a:r>
              <a:rPr lang="fa-IR" sz="2800" i="0" u="none" strike="noStrike" kern="100" baseline="0" dirty="0" err="1">
                <a:solidFill>
                  <a:srgbClr val="000000"/>
                </a:solidFill>
                <a:cs typeface="B Nazanin" panose="00000400000000000000" pitchFamily="2" charset="-78"/>
              </a:rPr>
              <a:t>رضايت</a:t>
            </a:r>
            <a:r>
              <a:rPr lang="fa-IR" sz="2800" i="0" u="none" strike="noStrike" kern="100" baseline="0" dirty="0">
                <a:solidFill>
                  <a:srgbClr val="000000"/>
                </a:solidFill>
                <a:cs typeface="B Nazanin" panose="00000400000000000000" pitchFamily="2" charset="-78"/>
              </a:rPr>
              <a:t> از آنها، آن هم در </a:t>
            </a:r>
            <a:r>
              <a:rPr lang="fa-IR" sz="2800" i="0" u="none" strike="noStrike" kern="100" baseline="0" dirty="0" err="1">
                <a:solidFill>
                  <a:srgbClr val="000000"/>
                </a:solidFill>
                <a:cs typeface="B Nazanin" panose="00000400000000000000" pitchFamily="2" charset="-78"/>
              </a:rPr>
              <a:t>شرايط</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روحي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ناشي</a:t>
            </a:r>
            <a:r>
              <a:rPr lang="fa-IR" sz="2800" i="0" u="none" strike="noStrike" kern="100" baseline="0" dirty="0">
                <a:solidFill>
                  <a:srgbClr val="000000"/>
                </a:solidFill>
                <a:cs typeface="B Nazanin" panose="00000400000000000000" pitchFamily="2" charset="-78"/>
              </a:rPr>
              <a:t> از فوت </a:t>
            </a:r>
            <a:r>
              <a:rPr lang="fa-IR" sz="2800" i="0" u="none" strike="noStrike" kern="100" baseline="0" dirty="0" err="1">
                <a:solidFill>
                  <a:srgbClr val="000000"/>
                </a:solidFill>
                <a:cs typeface="B Nazanin" panose="00000400000000000000" pitchFamily="2" charset="-78"/>
              </a:rPr>
              <a:t>متوفي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FF0000"/>
                </a:solidFill>
                <a:cs typeface="B Compset" panose="00000400000000000000" pitchFamily="2" charset="-78"/>
              </a:rPr>
              <a:t>در عمل </a:t>
            </a:r>
            <a:r>
              <a:rPr lang="fa-IR" sz="2800" i="0" u="none" strike="noStrike" kern="100" baseline="0" dirty="0" err="1">
                <a:solidFill>
                  <a:srgbClr val="FF0000"/>
                </a:solidFill>
                <a:cs typeface="B Compset" panose="00000400000000000000" pitchFamily="2" charset="-78"/>
              </a:rPr>
              <a:t>امري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غير</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ممكن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ميباشد</a:t>
            </a:r>
            <a:r>
              <a:rPr lang="fa-IR" sz="2800" i="0" u="none" strike="noStrike" kern="100" baseline="0" dirty="0">
                <a:solidFill>
                  <a:srgbClr val="000000"/>
                </a:solidFill>
                <a:cs typeface="B Nazanin" panose="00000400000000000000" pitchFamily="2" charset="-78"/>
              </a:rPr>
              <a:t>. </a:t>
            </a:r>
          </a:p>
        </p:txBody>
      </p:sp>
      <p:sp>
        <p:nvSpPr>
          <p:cNvPr id="4" name="Footer Placeholder 3">
            <a:extLst>
              <a:ext uri="{FF2B5EF4-FFF2-40B4-BE49-F238E27FC236}">
                <a16:creationId xmlns:a16="http://schemas.microsoft.com/office/drawing/2014/main" id="{00C8CEDE-0BD5-A716-6342-111AC8DF37D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37991853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15C5-3A7E-458E-0D2D-CC1D6FD3B612}"/>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 رضايت اولياي قانوني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8B74314F-040A-3D3B-8716-A62319CEA792}"/>
              </a:ext>
            </a:extLst>
          </p:cNvPr>
          <p:cNvSpPr>
            <a:spLocks noGrp="1"/>
          </p:cNvSpPr>
          <p:nvPr>
            <p:ph type="body" idx="1"/>
          </p:nvPr>
        </p:nvSpPr>
        <p:spPr/>
        <p:txBody>
          <a:bodyPr>
            <a:normAutofit/>
          </a:bodyPr>
          <a:lstStyle/>
          <a:p>
            <a:pPr marR="0" lvl="0" rtl="1"/>
            <a:r>
              <a:rPr lang="fa-IR" sz="3200" i="0" u="none" strike="noStrike" kern="100" baseline="0" dirty="0" err="1">
                <a:solidFill>
                  <a:srgbClr val="000000"/>
                </a:solidFill>
                <a:cs typeface="B Nazanin" panose="00000400000000000000" pitchFamily="2" charset="-78"/>
              </a:rPr>
              <a:t>مطمئناً</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يكي</a:t>
            </a:r>
            <a:r>
              <a:rPr lang="fa-IR" sz="3200" i="0" u="none" strike="noStrike" kern="100" baseline="0" dirty="0">
                <a:solidFill>
                  <a:srgbClr val="000000"/>
                </a:solidFill>
                <a:cs typeface="B Nazanin" panose="00000400000000000000" pitchFamily="2" charset="-78"/>
              </a:rPr>
              <a:t> از </a:t>
            </a:r>
            <a:r>
              <a:rPr lang="fa-IR" sz="3200" i="0" u="none" strike="noStrike" kern="100" baseline="0" dirty="0" err="1">
                <a:solidFill>
                  <a:srgbClr val="000000"/>
                </a:solidFill>
                <a:cs typeface="B Nazanin" panose="00000400000000000000" pitchFamily="2" charset="-78"/>
              </a:rPr>
              <a:t>نكات</a:t>
            </a:r>
            <a:r>
              <a:rPr lang="fa-IR" sz="3200" i="0" u="none" strike="noStrike" kern="100" baseline="0" dirty="0">
                <a:solidFill>
                  <a:srgbClr val="000000"/>
                </a:solidFill>
                <a:cs typeface="B Nazanin" panose="00000400000000000000" pitchFamily="2" charset="-78"/>
              </a:rPr>
              <a:t> مهم در </a:t>
            </a:r>
            <a:r>
              <a:rPr lang="fa-IR" sz="3200" i="0" u="none" strike="noStrike" kern="100" baseline="0" dirty="0" err="1">
                <a:solidFill>
                  <a:srgbClr val="000000"/>
                </a:solidFill>
                <a:cs typeface="B Nazanin" panose="00000400000000000000" pitchFamily="2" charset="-78"/>
              </a:rPr>
              <a:t>تدوين</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يك</a:t>
            </a:r>
            <a:r>
              <a:rPr lang="fa-IR" sz="3200" i="0" u="none" strike="noStrike" kern="100" baseline="0" dirty="0">
                <a:solidFill>
                  <a:srgbClr val="000000"/>
                </a:solidFill>
                <a:cs typeface="B Nazanin" panose="00000400000000000000" pitchFamily="2" charset="-78"/>
              </a:rPr>
              <a:t> قانون </a:t>
            </a:r>
            <a:r>
              <a:rPr lang="fa-IR" sz="3200" i="0" u="none" strike="noStrike" kern="100" baseline="0" dirty="0" err="1">
                <a:solidFill>
                  <a:srgbClr val="FF0000"/>
                </a:solidFill>
                <a:cs typeface="B Compset" panose="00000400000000000000" pitchFamily="2" charset="-78"/>
              </a:rPr>
              <a:t>امكان</a:t>
            </a:r>
            <a:r>
              <a:rPr lang="fa-IR" sz="3200" i="0" u="none" strike="noStrike" kern="100" baseline="0" dirty="0">
                <a:solidFill>
                  <a:srgbClr val="FF0000"/>
                </a:solidFill>
                <a:cs typeface="B Compset" panose="00000400000000000000" pitchFamily="2" charset="-78"/>
              </a:rPr>
              <a:t> تحقق و </a:t>
            </a:r>
            <a:r>
              <a:rPr lang="fa-IR" sz="3200" i="0" u="none" strike="noStrike" kern="100" baseline="0" dirty="0" err="1">
                <a:solidFill>
                  <a:srgbClr val="FF0000"/>
                </a:solidFill>
                <a:cs typeface="B Compset" panose="00000400000000000000" pitchFamily="2" charset="-78"/>
              </a:rPr>
              <a:t>اجراي</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حداكثري</a:t>
            </a:r>
            <a:r>
              <a:rPr lang="fa-IR" sz="3200" i="0" u="none" strike="noStrike" kern="100" baseline="0" dirty="0">
                <a:solidFill>
                  <a:srgbClr val="000000"/>
                </a:solidFill>
                <a:cs typeface="B Nazanin" panose="00000400000000000000" pitchFamily="2" charset="-78"/>
              </a:rPr>
              <a:t> آن است. به نظر  </a:t>
            </a:r>
            <a:r>
              <a:rPr lang="fa-IR" sz="3200" i="0" u="none" strike="noStrike" kern="100" baseline="0" dirty="0" err="1">
                <a:solidFill>
                  <a:srgbClr val="000000"/>
                </a:solidFill>
                <a:cs typeface="B Nazanin" panose="00000400000000000000" pitchFamily="2" charset="-78"/>
              </a:rPr>
              <a:t>ميرسد</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مهم در خصوص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ماده چندان قابل اعمال </a:t>
            </a:r>
            <a:r>
              <a:rPr lang="fa-IR" sz="3200" i="0" u="none" strike="noStrike" kern="100" baseline="0" dirty="0" err="1">
                <a:solidFill>
                  <a:srgbClr val="000000"/>
                </a:solidFill>
                <a:cs typeface="B Nazanin" panose="00000400000000000000" pitchFamily="2" charset="-78"/>
              </a:rPr>
              <a:t>نيست</a:t>
            </a:r>
            <a:r>
              <a:rPr lang="fa-IR" sz="3200" i="0" u="none" strike="noStrike" kern="100" baseline="0" dirty="0">
                <a:solidFill>
                  <a:srgbClr val="000000"/>
                </a:solidFill>
                <a:cs typeface="B Nazanin" panose="00000400000000000000" pitchFamily="2" charset="-78"/>
              </a:rPr>
              <a:t>. </a:t>
            </a:r>
          </a:p>
          <a:p>
            <a:pPr marR="0" lvl="0" rtl="1"/>
            <a:endParaRPr lang="fa-IR" sz="3200" i="0" u="none" strike="noStrike" kern="100" baseline="0" dirty="0">
              <a:solidFill>
                <a:srgbClr val="000000"/>
              </a:solidFill>
              <a:cs typeface="B Nazanin" panose="00000400000000000000" pitchFamily="2" charset="-78"/>
            </a:endParaRPr>
          </a:p>
          <a:p>
            <a:pPr marR="0" lvl="0" rtl="1"/>
            <a:r>
              <a:rPr lang="fa-IR" sz="3200" i="0" u="none" strike="noStrike" kern="100" baseline="0" dirty="0">
                <a:solidFill>
                  <a:srgbClr val="000000"/>
                </a:solidFill>
                <a:cs typeface="B Nazanin" panose="00000400000000000000" pitchFamily="2" charset="-78"/>
              </a:rPr>
              <a:t>از </a:t>
            </a:r>
            <a:r>
              <a:rPr lang="fa-IR" sz="3200" i="0" u="none" strike="noStrike" kern="100" baseline="0" dirty="0" err="1">
                <a:solidFill>
                  <a:srgbClr val="000000"/>
                </a:solidFill>
                <a:cs typeface="B Nazanin" panose="00000400000000000000" pitchFamily="2" charset="-78"/>
              </a:rPr>
              <a:t>سويي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ديگر</a:t>
            </a:r>
            <a:r>
              <a:rPr lang="fa-IR" sz="3200" i="0" u="none" strike="noStrike" kern="100" baseline="0" dirty="0">
                <a:solidFill>
                  <a:srgbClr val="000000"/>
                </a:solidFill>
                <a:cs typeface="B Nazanin" panose="00000400000000000000" pitchFamily="2" charset="-78"/>
              </a:rPr>
              <a:t> نگارش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ماده </a:t>
            </a:r>
            <a:r>
              <a:rPr lang="fa-IR" sz="3200" i="0" u="none" strike="noStrike" kern="100" baseline="0" dirty="0" err="1">
                <a:solidFill>
                  <a:srgbClr val="000000"/>
                </a:solidFill>
                <a:cs typeface="B Nazanin" panose="00000400000000000000" pitchFamily="2" charset="-78"/>
              </a:rPr>
              <a:t>نيز</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برمبناي</a:t>
            </a:r>
            <a:r>
              <a:rPr lang="fa-IR" sz="3200" i="0" u="none" strike="noStrike" kern="100" baseline="0" dirty="0">
                <a:solidFill>
                  <a:srgbClr val="000000"/>
                </a:solidFill>
                <a:cs typeface="B Nazanin" panose="00000400000000000000" pitchFamily="2" charset="-78"/>
              </a:rPr>
              <a:t> اصول </a:t>
            </a:r>
            <a:r>
              <a:rPr lang="fa-IR" sz="3200" i="0" u="none" strike="noStrike" kern="100" baseline="0" dirty="0" err="1">
                <a:solidFill>
                  <a:srgbClr val="000000"/>
                </a:solidFill>
                <a:cs typeface="B Nazanin" panose="00000400000000000000" pitchFamily="2" charset="-78"/>
              </a:rPr>
              <a:t>حقوقي</a:t>
            </a:r>
            <a:r>
              <a:rPr lang="fa-IR" sz="3200" i="0" u="none" strike="noStrike" kern="100" baseline="0" dirty="0">
                <a:solidFill>
                  <a:srgbClr val="000000"/>
                </a:solidFill>
                <a:cs typeface="B Nazanin" panose="00000400000000000000" pitchFamily="2" charset="-78"/>
              </a:rPr>
              <a:t> مندرج در قانون </a:t>
            </a:r>
            <a:r>
              <a:rPr lang="fa-IR" sz="3200" i="0" u="none" strike="noStrike" kern="100" baseline="0" dirty="0" err="1">
                <a:solidFill>
                  <a:srgbClr val="000000"/>
                </a:solidFill>
                <a:cs typeface="B Nazanin" panose="00000400000000000000" pitchFamily="2" charset="-78"/>
              </a:rPr>
              <a:t>مدني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a:solidFill>
                  <a:srgbClr val="FF0000"/>
                </a:solidFill>
                <a:cs typeface="B Compset" panose="00000400000000000000" pitchFamily="2" charset="-78"/>
              </a:rPr>
              <a:t>در باب ارث</a:t>
            </a:r>
            <a:r>
              <a:rPr lang="fa-IR" sz="3200" i="0" u="none" strike="noStrike" kern="100" baseline="0" dirty="0">
                <a:solidFill>
                  <a:srgbClr val="000000"/>
                </a:solidFill>
                <a:cs typeface="B Nazanin" panose="00000400000000000000" pitchFamily="2" charset="-78"/>
              </a:rPr>
              <a:t> بوده است. از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رو به نظر </a:t>
            </a:r>
            <a:r>
              <a:rPr lang="fa-IR" sz="3200" i="0" u="none" strike="noStrike" kern="100" baseline="0" dirty="0" err="1">
                <a:solidFill>
                  <a:srgbClr val="000000"/>
                </a:solidFill>
                <a:cs typeface="B Nazanin" panose="00000400000000000000" pitchFamily="2" charset="-78"/>
              </a:rPr>
              <a:t>مي</a:t>
            </a:r>
            <a:r>
              <a:rPr lang="fa-IR" sz="3200" i="0" u="none" strike="noStrike" kern="100" baseline="0" dirty="0">
                <a:solidFill>
                  <a:srgbClr val="000000"/>
                </a:solidFill>
                <a:cs typeface="B Nazanin" panose="00000400000000000000" pitchFamily="2" charset="-78"/>
              </a:rPr>
              <a:t> رسد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قانونگذار </a:t>
            </a:r>
            <a:r>
              <a:rPr lang="fa-IR" sz="3200" i="0" u="none" strike="noStrike" kern="100" baseline="0" dirty="0" err="1">
                <a:solidFill>
                  <a:srgbClr val="000000"/>
                </a:solidFill>
                <a:cs typeface="B Nazanin" panose="00000400000000000000" pitchFamily="2" charset="-78"/>
              </a:rPr>
              <a:t>مي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بايست</a:t>
            </a:r>
            <a:r>
              <a:rPr lang="fa-IR" sz="3200" i="0" u="none" strike="noStrike" kern="100" baseline="0" dirty="0">
                <a:solidFill>
                  <a:srgbClr val="000000"/>
                </a:solidFill>
                <a:cs typeface="B Nazanin" panose="00000400000000000000" pitchFamily="2" charset="-78"/>
              </a:rPr>
              <a:t> بر اساس مصلحت </a:t>
            </a:r>
            <a:r>
              <a:rPr lang="fa-IR" sz="3200" i="0" u="none" strike="noStrike" kern="100" baseline="0" dirty="0" err="1">
                <a:solidFill>
                  <a:srgbClr val="000000"/>
                </a:solidFill>
                <a:cs typeface="B Nazanin" panose="00000400000000000000" pitchFamily="2" charset="-78"/>
              </a:rPr>
              <a:t>سنجي</a:t>
            </a:r>
            <a:r>
              <a:rPr lang="fa-IR" sz="3200" i="0" u="none" strike="noStrike" kern="100" baseline="0" dirty="0">
                <a:solidFill>
                  <a:srgbClr val="000000"/>
                </a:solidFill>
                <a:cs typeface="B Nazanin" panose="00000400000000000000" pitchFamily="2" charset="-78"/>
              </a:rPr>
              <a:t> به دنبال </a:t>
            </a:r>
            <a:r>
              <a:rPr lang="fa-IR" sz="3200" i="0" u="none" strike="noStrike" kern="100" baseline="0" dirty="0" err="1">
                <a:solidFill>
                  <a:srgbClr val="000000"/>
                </a:solidFill>
                <a:cs typeface="B Nazanin" panose="00000400000000000000" pitchFamily="2" charset="-78"/>
              </a:rPr>
              <a:t>معيار</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ديگري</a:t>
            </a:r>
            <a:r>
              <a:rPr lang="fa-IR" sz="3200" i="0" u="none" strike="noStrike" kern="100" baseline="0" dirty="0">
                <a:solidFill>
                  <a:srgbClr val="000000"/>
                </a:solidFill>
                <a:cs typeface="B Nazanin" panose="00000400000000000000" pitchFamily="2" charset="-78"/>
              </a:rPr>
              <a:t> در تحقق بحث پيوند اعضا باشد.  </a:t>
            </a:r>
            <a:endParaRPr lang="en-US" sz="32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2C14CCE5-02A0-3021-B392-CBFDF650C18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1676886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4616E-59DF-E2EA-BB78-88144AC46507}"/>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3</a:t>
            </a:r>
            <a:r>
              <a:rPr lang="fa-IR" b="1" i="0" u="none" strike="noStrike" kern="1400" baseline="0">
                <a:solidFill>
                  <a:srgbClr val="7030A0"/>
                </a:solidFill>
                <a:cs typeface="B Titr" panose="00000700000000000000" pitchFamily="2" charset="-78"/>
              </a:rPr>
              <a:t>ـ اهداء عضو بر اساس مصلحت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7BE2B20-C5D1-5EF2-2353-F2CAF94A7690}"/>
              </a:ext>
            </a:extLst>
          </p:cNvPr>
          <p:cNvSpPr>
            <a:spLocks noGrp="1"/>
          </p:cNvSpPr>
          <p:nvPr>
            <p:ph type="body" idx="1"/>
          </p:nvPr>
        </p:nvSpPr>
        <p:spPr/>
        <p:txBody>
          <a:bodyPr>
            <a:normAutofit/>
          </a:bodyPr>
          <a:lstStyle/>
          <a:p>
            <a:pPr marR="100" lvl="0" rtl="1"/>
            <a:r>
              <a:rPr lang="fa-IR" sz="2800" i="0" u="none" strike="noStrike" kern="100" baseline="0" dirty="0">
                <a:solidFill>
                  <a:srgbClr val="000000"/>
                </a:solidFill>
                <a:cs typeface="B Nazanin" panose="00000400000000000000" pitchFamily="2" charset="-78"/>
              </a:rPr>
              <a:t>حضرت </a:t>
            </a:r>
            <a:r>
              <a:rPr lang="fa-IR" sz="2800" i="0" u="none" strike="noStrike" kern="100" baseline="0" dirty="0" err="1">
                <a:solidFill>
                  <a:srgbClr val="000000"/>
                </a:solidFill>
                <a:cs typeface="B Nazanin" panose="00000400000000000000" pitchFamily="2" charset="-78"/>
              </a:rPr>
              <a:t>آيت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اﷲ</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FF0000"/>
                </a:solidFill>
                <a:cs typeface="B Compset" panose="00000400000000000000" pitchFamily="2" charset="-78"/>
              </a:rPr>
              <a:t>مكارم</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شيرازي</a:t>
            </a:r>
            <a:r>
              <a:rPr lang="fa-IR" sz="2800" i="0" u="none" strike="noStrike" kern="100" baseline="0" dirty="0">
                <a:solidFill>
                  <a:srgbClr val="000000"/>
                </a:solidFill>
                <a:cs typeface="B Nazanin" panose="00000400000000000000" pitchFamily="2" charset="-78"/>
              </a:rPr>
              <a:t> در </a:t>
            </a:r>
            <a:r>
              <a:rPr lang="fa-IR" sz="2800" i="0" u="none" strike="noStrike" kern="100" baseline="0" dirty="0" err="1">
                <a:solidFill>
                  <a:srgbClr val="000000"/>
                </a:solidFill>
                <a:cs typeface="B Nazanin" panose="00000400000000000000" pitchFamily="2" charset="-78"/>
              </a:rPr>
              <a:t>استفتايي</a:t>
            </a:r>
            <a:r>
              <a:rPr lang="fa-IR" sz="2800" i="0" u="none" strike="noStrike" kern="100" baseline="0" dirty="0">
                <a:solidFill>
                  <a:srgbClr val="000000"/>
                </a:solidFill>
                <a:cs typeface="B Nazanin" panose="00000400000000000000" pitchFamily="2" charset="-78"/>
              </a:rPr>
              <a:t>، در خصوص لزوم بحث </a:t>
            </a:r>
            <a:r>
              <a:rPr lang="fa-IR" sz="2800" i="0" u="none" strike="noStrike" kern="100" baseline="0" dirty="0" err="1">
                <a:solidFill>
                  <a:srgbClr val="000000"/>
                </a:solidFill>
                <a:cs typeface="B Nazanin" panose="00000400000000000000" pitchFamily="2" charset="-78"/>
              </a:rPr>
              <a:t>رضايت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متوفي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يا</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اولياءدم</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وي</a:t>
            </a:r>
            <a:r>
              <a:rPr lang="fa-IR" sz="2800" i="0" u="none" strike="noStrike" kern="100" baseline="0" dirty="0">
                <a:solidFill>
                  <a:srgbClr val="000000"/>
                </a:solidFill>
                <a:cs typeface="B Nazanin" panose="00000400000000000000" pitchFamily="2" charset="-78"/>
              </a:rPr>
              <a:t> در موارد ضرورت </a:t>
            </a:r>
            <a:r>
              <a:rPr lang="fa-IR" sz="2800" i="0" u="none" strike="noStrike" kern="100" baseline="0" dirty="0">
                <a:solidFill>
                  <a:srgbClr val="FF0000"/>
                </a:solidFill>
                <a:cs typeface="B Compset" panose="00000400000000000000" pitchFamily="2" charset="-78"/>
              </a:rPr>
              <a:t>نظر </a:t>
            </a:r>
            <a:r>
              <a:rPr lang="fa-IR" sz="2800" i="0" u="none" strike="noStrike" kern="100" baseline="0" dirty="0" err="1">
                <a:solidFill>
                  <a:srgbClr val="FF0000"/>
                </a:solidFill>
                <a:cs typeface="B Compset" panose="00000400000000000000" pitchFamily="2" charset="-78"/>
              </a:rPr>
              <a:t>راهگشايي</a:t>
            </a:r>
            <a:r>
              <a:rPr lang="fa-IR" sz="2800" i="0" u="none" strike="noStrike" kern="100" baseline="0" dirty="0">
                <a:solidFill>
                  <a:srgbClr val="000000"/>
                </a:solidFill>
                <a:cs typeface="B Nazanin" panose="00000400000000000000" pitchFamily="2" charset="-78"/>
              </a:rPr>
              <a:t> را ارائه  </a:t>
            </a:r>
            <a:r>
              <a:rPr lang="fa-IR" sz="2800" i="0" u="none" strike="noStrike" kern="100" baseline="0" dirty="0" err="1">
                <a:solidFill>
                  <a:srgbClr val="000000"/>
                </a:solidFill>
                <a:cs typeface="B Nazanin" panose="00000400000000000000" pitchFamily="2" charset="-78"/>
              </a:rPr>
              <a:t>نموده‌اند</a:t>
            </a:r>
            <a:r>
              <a:rPr lang="fa-IR" sz="2800" i="0" u="none" strike="noStrike" kern="100" baseline="0" dirty="0">
                <a:solidFill>
                  <a:srgbClr val="000000"/>
                </a:solidFill>
                <a:cs typeface="B Nazanin" panose="00000400000000000000" pitchFamily="2" charset="-78"/>
              </a:rPr>
              <a:t>.</a:t>
            </a:r>
          </a:p>
          <a:p>
            <a:pPr marR="100" lvl="0" rtl="1"/>
            <a:r>
              <a:rPr lang="fa-IR" sz="2800" i="0" u="none" strike="noStrike" kern="100" baseline="0" dirty="0">
                <a:solidFill>
                  <a:srgbClr val="000000"/>
                </a:solidFill>
                <a:cs typeface="B Nazanin" panose="00000400000000000000" pitchFamily="2" charset="-78"/>
              </a:rPr>
              <a:t> از </a:t>
            </a:r>
            <a:r>
              <a:rPr lang="fa-IR" sz="2800" i="0" u="none" strike="noStrike" kern="100" baseline="0" dirty="0" err="1">
                <a:solidFill>
                  <a:srgbClr val="000000"/>
                </a:solidFill>
                <a:cs typeface="B Nazanin" panose="00000400000000000000" pitchFamily="2" charset="-78"/>
              </a:rPr>
              <a:t>ايشان</a:t>
            </a:r>
            <a:r>
              <a:rPr lang="fa-IR" sz="2800" i="0" u="none" strike="noStrike" kern="100" baseline="0" dirty="0">
                <a:solidFill>
                  <a:srgbClr val="000000"/>
                </a:solidFill>
                <a:cs typeface="B Nazanin" panose="00000400000000000000" pitchFamily="2" charset="-78"/>
              </a:rPr>
              <a:t> سوال شده است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000000"/>
                </a:solidFill>
                <a:latin typeface="Calibri" panose="020F0502020204030204" pitchFamily="34" charset="0"/>
                <a:cs typeface="B Nazanin" panose="00000400000000000000" pitchFamily="2" charset="-78"/>
              </a:rPr>
              <a:t>"قطع عضو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میّت</a:t>
            </a:r>
            <a:r>
              <a:rPr lang="fa-IR" sz="2800" i="0" u="none" strike="noStrike" kern="100" baseline="0" dirty="0">
                <a:solidFill>
                  <a:srgbClr val="000000"/>
                </a:solidFill>
                <a:latin typeface="Calibri" panose="020F0502020204030204" pitchFamily="34" charset="0"/>
                <a:cs typeface="B Nazanin" panose="00000400000000000000" pitchFamily="2" charset="-78"/>
              </a:rPr>
              <a:t> مسلمان، و پيوند آن، در </a:t>
            </a:r>
            <a:r>
              <a:rPr lang="fa-IR" sz="2800" i="0" u="none" strike="noStrike" kern="100" baseline="0" dirty="0" err="1">
                <a:solidFill>
                  <a:srgbClr val="000000"/>
                </a:solidFill>
                <a:latin typeface="Calibri" panose="020F0502020204030204" pitchFamily="34" charset="0"/>
                <a:cs typeface="B Nazanin" panose="00000400000000000000" pitchFamily="2" charset="-78"/>
              </a:rPr>
              <a:t>صورتى</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a:solidFill>
                  <a:srgbClr val="FF0000"/>
                </a:solidFill>
                <a:latin typeface="Calibri" panose="020F0502020204030204" pitchFamily="34" charset="0"/>
                <a:cs typeface="B Compset" panose="00000400000000000000" pitchFamily="2" charset="-78"/>
              </a:rPr>
              <a:t>حفظ جان </a:t>
            </a:r>
            <a:r>
              <a:rPr lang="fa-IR" sz="2800" i="0" u="none" strike="noStrike" kern="100" baseline="0" dirty="0" err="1">
                <a:solidFill>
                  <a:srgbClr val="FF0000"/>
                </a:solidFill>
                <a:latin typeface="Calibri" panose="020F0502020204030204" pitchFamily="34" charset="0"/>
                <a:cs typeface="B Compset" panose="00000400000000000000" pitchFamily="2" charset="-78"/>
              </a:rPr>
              <a:t>يا</a:t>
            </a:r>
            <a:r>
              <a:rPr lang="fa-IR" sz="2800" i="0" u="none" strike="noStrike" kern="100" baseline="0" dirty="0">
                <a:solidFill>
                  <a:srgbClr val="FF0000"/>
                </a:solidFill>
                <a:latin typeface="Calibri" panose="020F0502020204030204" pitchFamily="34" charset="0"/>
                <a:cs typeface="B Compset" panose="00000400000000000000" pitchFamily="2" charset="-78"/>
              </a:rPr>
              <a:t> عضو </a:t>
            </a:r>
            <a:r>
              <a:rPr lang="fa-IR" sz="2800" i="0" u="none" strike="noStrike" kern="100" baseline="0" dirty="0" err="1">
                <a:solidFill>
                  <a:srgbClr val="FF0000"/>
                </a:solidFill>
                <a:latin typeface="Calibri" panose="020F0502020204030204" pitchFamily="34" charset="0"/>
                <a:cs typeface="B Compset" panose="00000400000000000000" pitchFamily="2" charset="-78"/>
              </a:rPr>
              <a:t>مسلمانى</a:t>
            </a:r>
            <a:r>
              <a:rPr lang="fa-IR" sz="2800" i="0" u="none" strike="noStrike" kern="100" baseline="0" dirty="0">
                <a:solidFill>
                  <a:srgbClr val="000000"/>
                </a:solidFill>
                <a:latin typeface="Calibri" panose="020F0502020204030204" pitchFamily="34" charset="0"/>
                <a:cs typeface="B Nazanin" panose="00000400000000000000" pitchFamily="2" charset="-78"/>
              </a:rPr>
              <a:t> متوقّف بر آن باشد، چه </a:t>
            </a:r>
            <a:r>
              <a:rPr lang="fa-IR" sz="2800" i="0" u="none" strike="noStrike" kern="100" baseline="0" dirty="0" err="1">
                <a:solidFill>
                  <a:srgbClr val="000000"/>
                </a:solidFill>
                <a:latin typeface="Calibri" panose="020F0502020204030204" pitchFamily="34" charset="0"/>
                <a:cs typeface="B Nazanin" panose="00000400000000000000" pitchFamily="2" charset="-78"/>
              </a:rPr>
              <a:t>حكمى</a:t>
            </a:r>
            <a:r>
              <a:rPr lang="fa-IR" sz="2800" i="0" u="none" strike="noStrike" kern="100" baseline="0" dirty="0">
                <a:solidFill>
                  <a:srgbClr val="000000"/>
                </a:solidFill>
                <a:latin typeface="Calibri" panose="020F0502020204030204" pitchFamily="34" charset="0"/>
                <a:cs typeface="B Nazanin" panose="00000400000000000000" pitchFamily="2" charset="-78"/>
              </a:rPr>
              <a:t> دارد؟ </a:t>
            </a:r>
            <a:r>
              <a:rPr lang="fa-IR" sz="2800" i="0" u="none" strike="noStrike" kern="100" baseline="0" dirty="0" err="1">
                <a:solidFill>
                  <a:srgbClr val="000000"/>
                </a:solidFill>
                <a:latin typeface="Calibri" panose="020F0502020204030204" pitchFamily="34" charset="0"/>
                <a:cs typeface="B Nazanin" panose="00000400000000000000" pitchFamily="2" charset="-78"/>
              </a:rPr>
              <a:t>آيا</a:t>
            </a:r>
            <a:r>
              <a:rPr lang="fa-IR" sz="2800" i="0" u="none" strike="noStrike" kern="100" baseline="0" dirty="0">
                <a:solidFill>
                  <a:srgbClr val="000000"/>
                </a:solidFill>
                <a:latin typeface="Calibri" panose="020F0502020204030204" pitchFamily="34" charset="0"/>
                <a:cs typeface="B Nazanin" panose="00000400000000000000" pitchFamily="2" charset="-78"/>
              </a:rPr>
              <a:t> اجازه قبل از فوت </a:t>
            </a:r>
            <a:r>
              <a:rPr lang="fa-IR" sz="2800" i="0" u="none" strike="noStrike" kern="100" baseline="0" dirty="0" err="1">
                <a:solidFill>
                  <a:srgbClr val="000000"/>
                </a:solidFill>
                <a:latin typeface="Calibri" panose="020F0502020204030204" pitchFamily="34" charset="0"/>
                <a:cs typeface="B Nazanin" panose="00000400000000000000" pitchFamily="2" charset="-78"/>
              </a:rPr>
              <a:t>تأثيرى</a:t>
            </a:r>
            <a:r>
              <a:rPr lang="fa-IR" sz="2800" i="0" u="none" strike="noStrike" kern="100" baseline="0" dirty="0">
                <a:solidFill>
                  <a:srgbClr val="000000"/>
                </a:solidFill>
                <a:latin typeface="Calibri" panose="020F0502020204030204" pitchFamily="34" charset="0"/>
                <a:cs typeface="B Nazanin" panose="00000400000000000000" pitchFamily="2" charset="-78"/>
              </a:rPr>
              <a:t> در </a:t>
            </a:r>
            <a:r>
              <a:rPr lang="fa-IR" sz="2800" i="0" u="none" strike="noStrike" kern="100" baseline="0" dirty="0" err="1">
                <a:solidFill>
                  <a:srgbClr val="000000"/>
                </a:solidFill>
                <a:latin typeface="Calibri" panose="020F0502020204030204" pitchFamily="34" charset="0"/>
                <a:cs typeface="B Nazanin" panose="00000400000000000000" pitchFamily="2" charset="-78"/>
              </a:rPr>
              <a:t>حكم</a:t>
            </a:r>
            <a:r>
              <a:rPr lang="fa-IR" sz="2800" i="0" u="none" strike="noStrike" kern="100" baseline="0" dirty="0">
                <a:solidFill>
                  <a:srgbClr val="000000"/>
                </a:solidFill>
                <a:latin typeface="Calibri" panose="020F0502020204030204" pitchFamily="34" charset="0"/>
                <a:cs typeface="B Nazanin" panose="00000400000000000000" pitchFamily="2" charset="-78"/>
              </a:rPr>
              <a:t> دارد؟.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ايشان</a:t>
            </a:r>
            <a:r>
              <a:rPr lang="fa-IR" sz="2800" i="0" u="none" strike="noStrike" kern="100" baseline="0" dirty="0">
                <a:solidFill>
                  <a:srgbClr val="000000"/>
                </a:solidFill>
                <a:latin typeface="Calibri" panose="020F0502020204030204" pitchFamily="34" charset="0"/>
                <a:cs typeface="B Nazanin" panose="00000400000000000000" pitchFamily="2" charset="-78"/>
              </a:rPr>
              <a:t> در جواب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ميفرمايند</a:t>
            </a:r>
            <a:r>
              <a:rPr lang="fa-IR" sz="2800" i="0" u="none" strike="noStrike" kern="100" baseline="0" dirty="0">
                <a:solidFill>
                  <a:srgbClr val="000000"/>
                </a:solidFill>
                <a:latin typeface="Calibri" panose="020F0502020204030204" pitchFamily="34" charset="0"/>
                <a:cs typeface="B Nazanin" panose="00000400000000000000" pitchFamily="2" charset="-78"/>
              </a:rPr>
              <a:t>: "در </a:t>
            </a:r>
            <a:r>
              <a:rPr lang="fa-IR" sz="2800" i="0" u="none" strike="noStrike" kern="100" baseline="0" dirty="0" err="1">
                <a:solidFill>
                  <a:srgbClr val="000000"/>
                </a:solidFill>
                <a:latin typeface="Calibri" panose="020F0502020204030204" pitchFamily="34" charset="0"/>
                <a:cs typeface="B Nazanin" panose="00000400000000000000" pitchFamily="2" charset="-78"/>
              </a:rPr>
              <a:t>صورتى</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حفظ جان مسلمان </a:t>
            </a:r>
            <a:r>
              <a:rPr lang="fa-IR" sz="2800" i="0" u="none" strike="noStrike" kern="100" baseline="0" dirty="0" err="1">
                <a:solidFill>
                  <a:srgbClr val="000000"/>
                </a:solidFill>
                <a:latin typeface="Calibri" panose="020F0502020204030204" pitchFamily="34" charset="0"/>
                <a:cs typeface="B Nazanin" panose="00000400000000000000" pitchFamily="2" charset="-78"/>
              </a:rPr>
              <a:t>يا</a:t>
            </a:r>
            <a:r>
              <a:rPr lang="fa-IR" sz="2800" i="0" u="none" strike="noStrike" kern="100" baseline="0" dirty="0">
                <a:solidFill>
                  <a:srgbClr val="000000"/>
                </a:solidFill>
                <a:latin typeface="Calibri" panose="020F0502020204030204" pitchFamily="34" charset="0"/>
                <a:cs typeface="B Nazanin" panose="00000400000000000000" pitchFamily="2" charset="-78"/>
              </a:rPr>
              <a:t> حفظ عضو مهم</a:t>
            </a:r>
            <a:r>
              <a:rPr lang="en-US" sz="2800" i="0" u="none" strike="noStrike" kern="100" baseline="0" dirty="0">
                <a:solidFill>
                  <a:srgbClr val="000000"/>
                </a:solidFill>
                <a:latin typeface="Calibri" panose="020F0502020204030204" pitchFamily="34" charset="0"/>
                <a:cs typeface="B Nazanin" panose="00000400000000000000" pitchFamily="2" charset="-78"/>
              </a:rPr>
              <a:t></a:t>
            </a:r>
            <a:r>
              <a:rPr lang="fa-IR" sz="2800" i="0" u="none" strike="noStrike" kern="100" baseline="0" dirty="0">
                <a:solidFill>
                  <a:srgbClr val="000000"/>
                </a:solidFill>
                <a:latin typeface="Calibri" panose="020F0502020204030204" pitchFamily="34" charset="0"/>
                <a:cs typeface="B Nazanin" panose="00000400000000000000" pitchFamily="2" charset="-78"/>
              </a:rPr>
              <a:t>ى از آن منوط به پيوند باشد، </a:t>
            </a:r>
            <a:r>
              <a:rPr lang="fa-IR" sz="2800" i="0" u="none" strike="noStrike" kern="100" baseline="0" dirty="0" err="1">
                <a:solidFill>
                  <a:srgbClr val="000000"/>
                </a:solidFill>
                <a:latin typeface="Calibri" panose="020F0502020204030204" pitchFamily="34" charset="0"/>
                <a:cs typeface="B Nazanin" panose="00000400000000000000" pitchFamily="2" charset="-78"/>
              </a:rPr>
              <a:t>جايز</a:t>
            </a:r>
            <a:r>
              <a:rPr lang="fa-IR" sz="2800" i="0" u="none" strike="noStrike" kern="100" baseline="0" dirty="0">
                <a:solidFill>
                  <a:srgbClr val="000000"/>
                </a:solidFill>
                <a:latin typeface="Calibri" panose="020F0502020204030204" pitchFamily="34" charset="0"/>
                <a:cs typeface="B Nazanin" panose="00000400000000000000" pitchFamily="2" charset="-78"/>
              </a:rPr>
              <a:t> است. </a:t>
            </a:r>
            <a:r>
              <a:rPr lang="fa-IR" sz="2800" i="0" u="none" strike="noStrike" kern="100" baseline="0" dirty="0">
                <a:solidFill>
                  <a:srgbClr val="FF0000"/>
                </a:solidFill>
                <a:latin typeface="Calibri" panose="020F0502020204030204" pitchFamily="34" charset="0"/>
                <a:cs typeface="B Compset" panose="00000400000000000000" pitchFamily="2" charset="-78"/>
              </a:rPr>
              <a:t>و در </a:t>
            </a:r>
            <a:r>
              <a:rPr lang="fa-IR" sz="2800" i="0" u="none" strike="noStrike" kern="100" baseline="0" dirty="0" err="1">
                <a:solidFill>
                  <a:srgbClr val="FF0000"/>
                </a:solidFill>
                <a:latin typeface="Calibri" panose="020F0502020204030204" pitchFamily="34" charset="0"/>
                <a:cs typeface="B Compset" panose="00000400000000000000" pitchFamily="2" charset="-78"/>
              </a:rPr>
              <a:t>اين</a:t>
            </a:r>
            <a:r>
              <a:rPr lang="fa-IR" sz="2800" i="0" u="none" strike="noStrike" kern="100" baseline="0" dirty="0">
                <a:solidFill>
                  <a:srgbClr val="FF0000"/>
                </a:solidFill>
                <a:latin typeface="Calibri" panose="020F0502020204030204" pitchFamily="34" charset="0"/>
                <a:cs typeface="B Compset" panose="00000400000000000000" pitchFamily="2" charset="-78"/>
              </a:rPr>
              <a:t> صورت، اجازه شخص </a:t>
            </a:r>
            <a:r>
              <a:rPr lang="fa-IR" sz="2800" i="0" u="none" strike="noStrike" kern="100" baseline="0" dirty="0" err="1">
                <a:solidFill>
                  <a:srgbClr val="FF0000"/>
                </a:solidFill>
                <a:latin typeface="Calibri" panose="020F0502020204030204" pitchFamily="34" charset="0"/>
                <a:cs typeface="B Compset" panose="00000400000000000000" pitchFamily="2" charset="-78"/>
              </a:rPr>
              <a:t>متوفّى</a:t>
            </a:r>
            <a:r>
              <a:rPr lang="fa-IR" sz="2800" i="0" u="none" strike="noStrike" kern="100" baseline="0" dirty="0">
                <a:solidFill>
                  <a:srgbClr val="FF0000"/>
                </a:solidFill>
                <a:latin typeface="Calibri" panose="020F0502020204030204" pitchFamily="34" charset="0"/>
                <a:cs typeface="B Compset" panose="00000400000000000000" pitchFamily="2" charset="-78"/>
              </a:rPr>
              <a:t>، و </a:t>
            </a:r>
            <a:r>
              <a:rPr lang="fa-IR" sz="2800" i="0" u="none" strike="noStrike" kern="100" baseline="0" dirty="0" err="1">
                <a:solidFill>
                  <a:srgbClr val="FF0000"/>
                </a:solidFill>
                <a:latin typeface="Calibri" panose="020F0502020204030204" pitchFamily="34" charset="0"/>
                <a:cs typeface="B Compset" panose="00000400000000000000" pitchFamily="2" charset="-78"/>
              </a:rPr>
              <a:t>اولياى</a:t>
            </a:r>
            <a:r>
              <a:rPr lang="fa-IR" sz="2800" i="0" u="none" strike="noStrike" kern="100" baseline="0" dirty="0">
                <a:solidFill>
                  <a:srgbClr val="FF0000"/>
                </a:solidFill>
                <a:latin typeface="Calibri" panose="020F0502020204030204" pitchFamily="34" charset="0"/>
                <a:cs typeface="B Compset" panose="00000400000000000000" pitchFamily="2" charset="-78"/>
              </a:rPr>
              <a:t> دم او لازم </a:t>
            </a:r>
            <a:r>
              <a:rPr lang="fa-IR" sz="2800" i="0" u="none" strike="noStrike" kern="100" baseline="0" dirty="0" err="1">
                <a:solidFill>
                  <a:srgbClr val="FF0000"/>
                </a:solidFill>
                <a:latin typeface="Calibri" panose="020F0502020204030204" pitchFamily="34" charset="0"/>
                <a:cs typeface="B Compset" panose="00000400000000000000" pitchFamily="2" charset="-78"/>
              </a:rPr>
              <a:t>نيست</a:t>
            </a:r>
            <a:r>
              <a:rPr lang="fa-IR" sz="2800" i="0" u="none" strike="noStrike" kern="100" baseline="0" dirty="0">
                <a:solidFill>
                  <a:srgbClr val="000000"/>
                </a:solidFill>
                <a:latin typeface="Calibri" panose="020F0502020204030204" pitchFamily="34" charset="0"/>
                <a:cs typeface="B Nazanin" panose="00000400000000000000" pitchFamily="2" charset="-78"/>
              </a:rPr>
              <a:t>؛ هرچند گرفتن اجازه بهتر است. و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احتياط</a:t>
            </a:r>
            <a:r>
              <a:rPr lang="fa-IR" sz="2800" i="0" u="none" strike="noStrike" kern="100" baseline="0" dirty="0">
                <a:solidFill>
                  <a:srgbClr val="000000"/>
                </a:solidFill>
                <a:latin typeface="Calibri" panose="020F0502020204030204" pitchFamily="34" charset="0"/>
                <a:cs typeface="B Nazanin" panose="00000400000000000000" pitchFamily="2" charset="-78"/>
              </a:rPr>
              <a:t> آن است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ديه</a:t>
            </a:r>
            <a:r>
              <a:rPr lang="fa-IR" sz="2800" i="0" u="none" strike="noStrike" kern="100" baseline="0" dirty="0">
                <a:solidFill>
                  <a:srgbClr val="000000"/>
                </a:solidFill>
                <a:latin typeface="Calibri" panose="020F0502020204030204" pitchFamily="34" charset="0"/>
                <a:cs typeface="B Nazanin" panose="00000400000000000000" pitchFamily="2" charset="-78"/>
              </a:rPr>
              <a:t> را بپردازد. </a:t>
            </a:r>
          </a:p>
        </p:txBody>
      </p:sp>
      <p:sp>
        <p:nvSpPr>
          <p:cNvPr id="4" name="Footer Placeholder 3">
            <a:extLst>
              <a:ext uri="{FF2B5EF4-FFF2-40B4-BE49-F238E27FC236}">
                <a16:creationId xmlns:a16="http://schemas.microsoft.com/office/drawing/2014/main" id="{84DB3C74-C964-32B9-71E1-0394D90A05B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756276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598BB-76E8-AFBB-10AE-03C71556E40E}"/>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1" i="0" u="none" strike="noStrike" kern="1400" baseline="0">
                <a:solidFill>
                  <a:srgbClr val="7030A0"/>
                </a:solidFill>
                <a:cs typeface="B Titr" panose="00000700000000000000" pitchFamily="2" charset="-78"/>
              </a:rPr>
              <a:t>ـ</a:t>
            </a:r>
            <a:r>
              <a:rPr lang="en-US" b="1" i="0" u="none" strike="noStrike" kern="1400" baseline="0">
                <a:solidFill>
                  <a:srgbClr val="7030A0"/>
                </a:solidFill>
                <a:cs typeface="B Titr" panose="00000700000000000000" pitchFamily="2" charset="-78"/>
              </a:rPr>
              <a:t>3</a:t>
            </a:r>
            <a:r>
              <a:rPr lang="fa-IR" b="1" i="0" u="none" strike="noStrike" kern="1400" baseline="0">
                <a:solidFill>
                  <a:srgbClr val="7030A0"/>
                </a:solidFill>
                <a:cs typeface="B Titr" panose="00000700000000000000" pitchFamily="2" charset="-78"/>
              </a:rPr>
              <a:t>ـ اهداء عضو بر اساس مصلحت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798F1C64-3822-A984-A430-07A345FD23D3}"/>
              </a:ext>
            </a:extLst>
          </p:cNvPr>
          <p:cNvSpPr>
            <a:spLocks noGrp="1"/>
          </p:cNvSpPr>
          <p:nvPr>
            <p:ph type="body" idx="1"/>
          </p:nvPr>
        </p:nvSpPr>
        <p:spPr/>
        <p:txBody>
          <a:bodyPr>
            <a:normAutofit/>
          </a:bodyPr>
          <a:lstStyle/>
          <a:p>
            <a:pPr marR="100" lvl="0" rtl="1"/>
            <a:r>
              <a:rPr lang="fa-IR" sz="3200" i="0" u="none" strike="noStrike" kern="100" baseline="0" dirty="0">
                <a:solidFill>
                  <a:srgbClr val="000000"/>
                </a:solidFill>
                <a:cs typeface="B Nazanin" panose="00000400000000000000" pitchFamily="2" charset="-78"/>
              </a:rPr>
              <a:t>با توجه به لزوم حفظ </a:t>
            </a:r>
            <a:r>
              <a:rPr lang="fa-IR" sz="3200" i="0" u="none" strike="noStrike" kern="100" baseline="0" dirty="0" err="1">
                <a:solidFill>
                  <a:srgbClr val="000000"/>
                </a:solidFill>
                <a:cs typeface="B Nazanin" panose="00000400000000000000" pitchFamily="2" charset="-78"/>
              </a:rPr>
              <a:t>حيات</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يك</a:t>
            </a:r>
            <a:r>
              <a:rPr lang="fa-IR" sz="3200" i="0" u="none" strike="noStrike" kern="100" baseline="0" dirty="0">
                <a:solidFill>
                  <a:srgbClr val="000000"/>
                </a:solidFill>
                <a:cs typeface="B Nazanin" panose="00000400000000000000" pitchFamily="2" charset="-78"/>
              </a:rPr>
              <a:t> انسان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از </a:t>
            </a:r>
            <a:r>
              <a:rPr lang="fa-IR" sz="3200" i="0" u="none" strike="noStrike" kern="100" baseline="0" dirty="0" err="1">
                <a:solidFill>
                  <a:srgbClr val="000000"/>
                </a:solidFill>
                <a:cs typeface="B Nazanin" panose="00000400000000000000" pitchFamily="2" charset="-78"/>
              </a:rPr>
              <a:t>ضروريات</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تلقي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ميگردد</a:t>
            </a:r>
            <a:r>
              <a:rPr lang="fa-IR" sz="3200" i="0" u="none" strike="noStrike" kern="100" baseline="0" dirty="0">
                <a:solidFill>
                  <a:srgbClr val="000000"/>
                </a:solidFill>
                <a:cs typeface="B Nazanin" panose="00000400000000000000" pitchFamily="2" charset="-78"/>
              </a:rPr>
              <a:t>، نظر ارائه شده توسط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مرجع </a:t>
            </a:r>
            <a:r>
              <a:rPr lang="fa-IR" sz="3200" i="0" u="none" strike="noStrike" kern="100" baseline="0" dirty="0" err="1">
                <a:solidFill>
                  <a:srgbClr val="000000"/>
                </a:solidFill>
                <a:cs typeface="B Nazanin" panose="00000400000000000000" pitchFamily="2" charset="-78"/>
              </a:rPr>
              <a:t>تقليد</a:t>
            </a:r>
            <a:r>
              <a:rPr lang="fa-IR" sz="3200" i="0" u="none" strike="noStrike" kern="100" baseline="0" dirty="0">
                <a:solidFill>
                  <a:srgbClr val="000000"/>
                </a:solidFill>
                <a:cs typeface="B Nazanin" panose="00000400000000000000" pitchFamily="2" charset="-78"/>
              </a:rPr>
              <a:t> و نظرات مشابه  </a:t>
            </a:r>
            <a:r>
              <a:rPr lang="fa-IR" sz="3200" i="0" u="none" strike="noStrike" kern="100" baseline="0" dirty="0" err="1">
                <a:solidFill>
                  <a:srgbClr val="000000"/>
                </a:solidFill>
                <a:cs typeface="B Nazanin" panose="00000400000000000000" pitchFamily="2" charset="-78"/>
              </a:rPr>
              <a:t>ميتواند</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FF0000"/>
                </a:solidFill>
                <a:cs typeface="B Compset" panose="00000400000000000000" pitchFamily="2" charset="-78"/>
              </a:rPr>
              <a:t>راهگشاي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مشكلات</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قانوني</a:t>
            </a:r>
            <a:r>
              <a:rPr lang="fa-IR" sz="3200" i="0" u="none" strike="noStrike" kern="100" baseline="0" dirty="0">
                <a:solidFill>
                  <a:srgbClr val="000000"/>
                </a:solidFill>
                <a:cs typeface="B Nazanin" panose="00000400000000000000" pitchFamily="2" charset="-78"/>
              </a:rPr>
              <a:t> باشد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آيين</a:t>
            </a:r>
            <a:r>
              <a:rPr lang="fa-IR" sz="3200" i="0" u="none" strike="noStrike" kern="100" baseline="0" dirty="0">
                <a:solidFill>
                  <a:srgbClr val="000000"/>
                </a:solidFill>
                <a:cs typeface="B Nazanin" panose="00000400000000000000" pitchFamily="2" charset="-78"/>
              </a:rPr>
              <a:t> نامه </a:t>
            </a:r>
            <a:r>
              <a:rPr lang="fa-IR" sz="3200" i="0" u="none" strike="noStrike" kern="100" baseline="0" dirty="0" err="1">
                <a:solidFill>
                  <a:srgbClr val="000000"/>
                </a:solidFill>
                <a:cs typeface="B Nazanin" panose="00000400000000000000" pitchFamily="2" charset="-78"/>
              </a:rPr>
              <a:t>اهد</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اء</a:t>
            </a:r>
            <a:r>
              <a:rPr lang="fa-IR" sz="3200" i="0" u="none" strike="noStrike" kern="100" baseline="0" dirty="0">
                <a:solidFill>
                  <a:srgbClr val="000000"/>
                </a:solidFill>
                <a:cs typeface="B Nazanin" panose="00000400000000000000" pitchFamily="2" charset="-78"/>
              </a:rPr>
              <a:t> عضو توان حل آنها را نداشته </a:t>
            </a:r>
            <a:r>
              <a:rPr lang="fa-IR" sz="3200" i="0" u="none" strike="noStrike" kern="100" baseline="0" dirty="0" err="1">
                <a:solidFill>
                  <a:srgbClr val="000000"/>
                </a:solidFill>
                <a:cs typeface="B Nazanin" panose="00000400000000000000" pitchFamily="2" charset="-78"/>
              </a:rPr>
              <a:t>يا</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اينكه</a:t>
            </a:r>
            <a:r>
              <a:rPr lang="fa-IR" sz="3200" i="0" u="none" strike="noStrike" kern="100" baseline="0" dirty="0">
                <a:solidFill>
                  <a:srgbClr val="000000"/>
                </a:solidFill>
                <a:cs typeface="B Nazanin" panose="00000400000000000000" pitchFamily="2" charset="-78"/>
              </a:rPr>
              <a:t> خود موجد آن </a:t>
            </a:r>
            <a:r>
              <a:rPr lang="fa-IR" sz="3200" i="0" u="none" strike="noStrike" kern="100" baseline="0" dirty="0" err="1">
                <a:solidFill>
                  <a:srgbClr val="000000"/>
                </a:solidFill>
                <a:cs typeface="B Nazanin" panose="00000400000000000000" pitchFamily="2" charset="-78"/>
              </a:rPr>
              <a:t>مي</a:t>
            </a:r>
            <a:r>
              <a:rPr lang="fa-IR" sz="3200" i="0" u="none" strike="noStrike" kern="100" baseline="0" dirty="0">
                <a:solidFill>
                  <a:srgbClr val="000000"/>
                </a:solidFill>
                <a:cs typeface="B Nazanin" panose="00000400000000000000" pitchFamily="2" charset="-78"/>
              </a:rPr>
              <a:t> باشد. </a:t>
            </a:r>
            <a:endParaRPr lang="en-US" sz="32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78945179-2A9F-7E5A-9E47-03E15696669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16631651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1CC2D-8D7F-F6AF-2640-FE859B460BA0}"/>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ج ـ پيوند عضو محكومين به قصاص يا حد</a:t>
            </a:r>
            <a:r>
              <a:rPr lang="fa-IR" b="1" i="0" u="none" strike="noStrike" kern="1400" baseline="0">
                <a:solidFill>
                  <a:srgbClr val="7030A0"/>
                </a:solidFill>
                <a:latin typeface="Times New Roman" panose="02020603050405020304" pitchFamily="18" charset="0"/>
                <a:cs typeface="B Titr" panose="00000700000000000000" pitchFamily="2" charset="-78"/>
              </a:rPr>
              <a:t> </a:t>
            </a:r>
            <a:endParaRPr lang="en-US" b="1" i="0" u="none" strike="noStrike" kern="1400" baseline="0">
              <a:solidFill>
                <a:srgbClr val="7030A0"/>
              </a:solidFill>
              <a:latin typeface="Times New Roman" panose="02020603050405020304" pitchFamily="18" charset="0"/>
              <a:cs typeface="B Titr" panose="00000700000000000000" pitchFamily="2" charset="-78"/>
            </a:endParaRPr>
          </a:p>
        </p:txBody>
      </p:sp>
      <p:sp>
        <p:nvSpPr>
          <p:cNvPr id="3" name="Text Placeholder 2">
            <a:extLst>
              <a:ext uri="{FF2B5EF4-FFF2-40B4-BE49-F238E27FC236}">
                <a16:creationId xmlns:a16="http://schemas.microsoft.com/office/drawing/2014/main" id="{74C7F135-3E6A-5279-B49D-CD6C6E6DE2E0}"/>
              </a:ext>
            </a:extLst>
          </p:cNvPr>
          <p:cNvSpPr>
            <a:spLocks noGrp="1"/>
          </p:cNvSpPr>
          <p:nvPr>
            <p:ph type="body" idx="1"/>
          </p:nvPr>
        </p:nvSpPr>
        <p:spPr/>
        <p:txBody>
          <a:bodyPr>
            <a:normAutofit/>
          </a:bodyPr>
          <a:lstStyle/>
          <a:p>
            <a:pPr marR="100" lvl="0" rtl="1"/>
            <a:r>
              <a:rPr lang="fa-IR" sz="2800" i="0" u="none" strike="noStrike" kern="100" baseline="0" dirty="0" err="1">
                <a:solidFill>
                  <a:srgbClr val="000000"/>
                </a:solidFill>
                <a:cs typeface="B Nazanin" panose="00000400000000000000" pitchFamily="2" charset="-78"/>
              </a:rPr>
              <a:t>يكي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ديگر</a:t>
            </a:r>
            <a:r>
              <a:rPr lang="fa-IR" sz="2800" i="0" u="none" strike="noStrike" kern="100" baseline="0" dirty="0">
                <a:solidFill>
                  <a:srgbClr val="000000"/>
                </a:solidFill>
                <a:cs typeface="B Nazanin" panose="00000400000000000000" pitchFamily="2" charset="-78"/>
              </a:rPr>
              <a:t> از </a:t>
            </a:r>
            <a:r>
              <a:rPr lang="fa-IR" sz="2800" i="0" u="none" strike="noStrike" kern="100" baseline="0" dirty="0" err="1">
                <a:solidFill>
                  <a:srgbClr val="000000"/>
                </a:solidFill>
                <a:cs typeface="B Nazanin" panose="00000400000000000000" pitchFamily="2" charset="-78"/>
              </a:rPr>
              <a:t>مواردي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ميتوان</a:t>
            </a:r>
            <a:r>
              <a:rPr lang="fa-IR" sz="2800" i="0" u="none" strike="noStrike" kern="100" baseline="0" dirty="0">
                <a:solidFill>
                  <a:srgbClr val="000000"/>
                </a:solidFill>
                <a:cs typeface="B Nazanin" panose="00000400000000000000" pitchFamily="2" charset="-78"/>
              </a:rPr>
              <a:t> به آن توجه داشت، </a:t>
            </a:r>
            <a:r>
              <a:rPr lang="fa-IR" sz="2800" i="0" u="none" strike="noStrike" kern="100" baseline="0" dirty="0" err="1">
                <a:solidFill>
                  <a:srgbClr val="FF0000"/>
                </a:solidFill>
                <a:cs typeface="B Compset" panose="00000400000000000000" pitchFamily="2" charset="-78"/>
              </a:rPr>
              <a:t>امكان</a:t>
            </a:r>
            <a:r>
              <a:rPr lang="fa-IR" sz="2800" i="0" u="none" strike="noStrike" kern="100" baseline="0" dirty="0">
                <a:solidFill>
                  <a:srgbClr val="FF0000"/>
                </a:solidFill>
                <a:cs typeface="B Compset" panose="00000400000000000000" pitchFamily="2" charset="-78"/>
              </a:rPr>
              <a:t> پيوند </a:t>
            </a:r>
            <a:r>
              <a:rPr lang="fa-IR" sz="2800" i="0" u="none" strike="noStrike" kern="100" baseline="0" dirty="0" err="1">
                <a:solidFill>
                  <a:srgbClr val="FF0000"/>
                </a:solidFill>
                <a:cs typeface="B Compset" panose="00000400000000000000" pitchFamily="2" charset="-78"/>
              </a:rPr>
              <a:t>عضوي</a:t>
            </a:r>
            <a:r>
              <a:rPr lang="fa-IR" sz="2800" i="0" u="none" strike="noStrike" kern="100" baseline="0" dirty="0">
                <a:solidFill>
                  <a:srgbClr val="FF0000"/>
                </a:solidFill>
                <a:cs typeface="B Compset" panose="00000400000000000000" pitchFamily="2" charset="-78"/>
              </a:rPr>
              <a:t> از بدن </a:t>
            </a:r>
            <a:r>
              <a:rPr lang="fa-IR" sz="2800" i="0" u="none" strike="noStrike" kern="100" baseline="0" dirty="0" err="1">
                <a:solidFill>
                  <a:srgbClr val="FF0000"/>
                </a:solidFill>
                <a:cs typeface="B Compset" panose="00000400000000000000" pitchFamily="2" charset="-78"/>
              </a:rPr>
              <a:t>يك</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محكوم</a:t>
            </a:r>
            <a:r>
              <a:rPr lang="fa-IR" sz="2800" i="0" u="none" strike="noStrike" kern="100" baseline="0" dirty="0">
                <a:solidFill>
                  <a:srgbClr val="000000"/>
                </a:solidFill>
                <a:cs typeface="B Nazanin" panose="00000400000000000000" pitchFamily="2" charset="-78"/>
              </a:rPr>
              <a:t> به مجازات </a:t>
            </a:r>
            <a:r>
              <a:rPr lang="fa-IR" sz="2800" i="0" u="none" strike="noStrike" kern="100" baseline="0" dirty="0" err="1">
                <a:solidFill>
                  <a:srgbClr val="000000"/>
                </a:solidFill>
                <a:cs typeface="B Nazanin" panose="00000400000000000000" pitchFamily="2" charset="-78"/>
              </a:rPr>
              <a:t>حدي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بر اثر مجازات </a:t>
            </a:r>
            <a:r>
              <a:rPr lang="fa-IR" sz="2800" i="0" u="none" strike="noStrike" kern="100" baseline="0" dirty="0" err="1">
                <a:solidFill>
                  <a:srgbClr val="FF0000"/>
                </a:solidFill>
                <a:cs typeface="B Compset" panose="00000400000000000000" pitchFamily="2" charset="-78"/>
              </a:rPr>
              <a:t>عضوي</a:t>
            </a:r>
            <a:r>
              <a:rPr lang="fa-IR" sz="2800" i="0" u="none" strike="noStrike" kern="100" baseline="0" dirty="0">
                <a:solidFill>
                  <a:srgbClr val="000000"/>
                </a:solidFill>
                <a:cs typeface="B Nazanin" panose="00000400000000000000" pitchFamily="2" charset="-78"/>
              </a:rPr>
              <a:t> را از دست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دهد </a:t>
            </a:r>
            <a:r>
              <a:rPr lang="fa-IR" sz="2800" i="0" u="none" strike="noStrike" kern="100" baseline="0" dirty="0" err="1">
                <a:solidFill>
                  <a:srgbClr val="000000"/>
                </a:solidFill>
                <a:cs typeface="B Nazanin" panose="00000400000000000000" pitchFamily="2" charset="-78"/>
              </a:rPr>
              <a:t>يا</a:t>
            </a:r>
            <a:r>
              <a:rPr lang="fa-IR" sz="2800" i="0" u="none" strike="noStrike" kern="100" baseline="0" dirty="0">
                <a:solidFill>
                  <a:srgbClr val="000000"/>
                </a:solidFill>
                <a:cs typeface="B Nazanin" panose="00000400000000000000" pitchFamily="2" charset="-78"/>
              </a:rPr>
              <a:t> با اعمال مجازات </a:t>
            </a:r>
            <a:r>
              <a:rPr lang="fa-IR" sz="2800" i="0" u="none" strike="noStrike" kern="100" baseline="0" dirty="0">
                <a:solidFill>
                  <a:srgbClr val="FF0000"/>
                </a:solidFill>
                <a:cs typeface="B Nazanin" panose="00000400000000000000" pitchFamily="2" charset="-78"/>
              </a:rPr>
              <a:t>حد </a:t>
            </a:r>
            <a:r>
              <a:rPr lang="fa-IR" sz="2800" i="0" u="none" strike="noStrike" kern="100" baseline="0" dirty="0" err="1">
                <a:solidFill>
                  <a:srgbClr val="FF0000"/>
                </a:solidFill>
                <a:cs typeface="B Nazanin" panose="00000400000000000000" pitchFamily="2" charset="-78"/>
              </a:rPr>
              <a:t>يا</a:t>
            </a:r>
            <a:r>
              <a:rPr lang="fa-IR" sz="2800" i="0" u="none" strike="noStrike" kern="100" baseline="0" dirty="0">
                <a:solidFill>
                  <a:srgbClr val="FF0000"/>
                </a:solidFill>
                <a:cs typeface="B Nazanin" panose="00000400000000000000" pitchFamily="2" charset="-78"/>
              </a:rPr>
              <a:t> قصاص </a:t>
            </a:r>
            <a:r>
              <a:rPr lang="fa-IR" sz="2800" i="0" u="none" strike="noStrike" kern="100" baseline="0" dirty="0">
                <a:solidFill>
                  <a:srgbClr val="000000"/>
                </a:solidFill>
                <a:cs typeface="B Nazanin" panose="00000400000000000000" pitchFamily="2" charset="-78"/>
              </a:rPr>
              <a:t>از </a:t>
            </a:r>
            <a:r>
              <a:rPr lang="fa-IR" sz="2800" i="0" u="none" strike="noStrike" kern="100" baseline="0" dirty="0" err="1">
                <a:solidFill>
                  <a:srgbClr val="000000"/>
                </a:solidFill>
                <a:cs typeface="B Nazanin" panose="00000400000000000000" pitchFamily="2" charset="-78"/>
              </a:rPr>
              <a:t>وي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FF0000"/>
                </a:solidFill>
                <a:cs typeface="B Compset" panose="00000400000000000000" pitchFamily="2" charset="-78"/>
              </a:rPr>
              <a:t>سلب </a:t>
            </a:r>
            <a:r>
              <a:rPr lang="fa-IR" sz="2800" i="0" u="none" strike="noStrike" kern="100" baseline="0" dirty="0" err="1">
                <a:solidFill>
                  <a:srgbClr val="FF0000"/>
                </a:solidFill>
                <a:cs typeface="B Compset" panose="00000400000000000000" pitchFamily="2" charset="-78"/>
              </a:rPr>
              <a:t>حيات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شود،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باشد.</a:t>
            </a:r>
          </a:p>
          <a:p>
            <a:pPr marR="100" lvl="0" rtl="1"/>
            <a:r>
              <a:rPr lang="fa-IR" sz="2800" i="0" u="none" strike="noStrike" kern="100" baseline="0" dirty="0">
                <a:solidFill>
                  <a:srgbClr val="000000"/>
                </a:solidFill>
                <a:cs typeface="B Nazanin" panose="00000400000000000000" pitchFamily="2" charset="-78"/>
              </a:rPr>
              <a:t>در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نوع موارد </a:t>
            </a:r>
            <a:r>
              <a:rPr lang="fa-IR" sz="2800" i="0" u="none" strike="noStrike" kern="100" baseline="0" dirty="0" err="1">
                <a:solidFill>
                  <a:srgbClr val="000000"/>
                </a:solidFill>
                <a:cs typeface="B Nazanin" panose="00000400000000000000" pitchFamily="2" charset="-78"/>
              </a:rPr>
              <a:t>نيز</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FF0000"/>
                </a:solidFill>
                <a:cs typeface="B Compset" panose="00000400000000000000" pitchFamily="2" charset="-78"/>
              </a:rPr>
              <a:t>ممكن</a:t>
            </a:r>
            <a:r>
              <a:rPr lang="fa-IR" sz="2800" i="0" u="none" strike="noStrike" kern="100" baseline="0" dirty="0">
                <a:solidFill>
                  <a:srgbClr val="FF0000"/>
                </a:solidFill>
                <a:cs typeface="B Compset" panose="00000400000000000000" pitchFamily="2" charset="-78"/>
              </a:rPr>
              <a:t> است فرد </a:t>
            </a:r>
            <a:r>
              <a:rPr lang="fa-IR" sz="2800" i="0" u="none" strike="noStrike" kern="100" baseline="0" dirty="0" err="1">
                <a:solidFill>
                  <a:srgbClr val="FF0000"/>
                </a:solidFill>
                <a:cs typeface="B Compset" panose="00000400000000000000" pitchFamily="2" charset="-78"/>
              </a:rPr>
              <a:t>محكوم</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راضي</a:t>
            </a:r>
            <a:r>
              <a:rPr lang="fa-IR" sz="2800" i="0" u="none" strike="noStrike" kern="100" baseline="0" dirty="0">
                <a:solidFill>
                  <a:srgbClr val="000000"/>
                </a:solidFill>
                <a:cs typeface="B Nazanin" panose="00000400000000000000" pitchFamily="2" charset="-78"/>
              </a:rPr>
              <a:t> به </a:t>
            </a:r>
            <a:r>
              <a:rPr lang="fa-IR" sz="2800" i="0" u="none" strike="noStrike" kern="100" baseline="0" dirty="0" err="1">
                <a:solidFill>
                  <a:srgbClr val="000000"/>
                </a:solidFill>
                <a:cs typeface="B Nazanin" panose="00000400000000000000" pitchFamily="2" charset="-78"/>
              </a:rPr>
              <a:t>اعطاي</a:t>
            </a:r>
            <a:r>
              <a:rPr lang="fa-IR" sz="2800" i="0" u="none" strike="noStrike" kern="100" baseline="0" dirty="0">
                <a:solidFill>
                  <a:srgbClr val="000000"/>
                </a:solidFill>
                <a:cs typeface="B Nazanin" panose="00000400000000000000" pitchFamily="2" charset="-78"/>
              </a:rPr>
              <a:t> عضو خود به </a:t>
            </a:r>
            <a:r>
              <a:rPr lang="fa-IR" sz="2800" i="0" u="none" strike="noStrike" kern="100" baseline="0" dirty="0" err="1">
                <a:solidFill>
                  <a:srgbClr val="000000"/>
                </a:solidFill>
                <a:cs typeface="B Nazanin" panose="00000400000000000000" pitchFamily="2" charset="-78"/>
              </a:rPr>
              <a:t>يك</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نيازمند</a:t>
            </a:r>
            <a:r>
              <a:rPr lang="fa-IR" sz="2800" i="0" u="none" strike="noStrike" kern="100" baseline="0" dirty="0">
                <a:solidFill>
                  <a:srgbClr val="000000"/>
                </a:solidFill>
                <a:cs typeface="B Nazanin" panose="00000400000000000000" pitchFamily="2" charset="-78"/>
              </a:rPr>
              <a:t> باشد؛ و </a:t>
            </a:r>
            <a:r>
              <a:rPr lang="fa-IR" sz="2800" i="0" u="none" strike="noStrike" kern="100" baseline="0" dirty="0" err="1">
                <a:solidFill>
                  <a:srgbClr val="000000"/>
                </a:solidFill>
                <a:cs typeface="B Nazanin" panose="00000400000000000000" pitchFamily="2" charset="-78"/>
              </a:rPr>
              <a:t>يا</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حتي</a:t>
            </a:r>
            <a:r>
              <a:rPr lang="fa-IR" sz="2800" i="0" u="none" strike="noStrike" kern="100" baseline="0" dirty="0">
                <a:solidFill>
                  <a:srgbClr val="000000"/>
                </a:solidFill>
                <a:cs typeface="B Nazanin" panose="00000400000000000000" pitchFamily="2" charset="-78"/>
              </a:rPr>
              <a:t> با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كار</a:t>
            </a:r>
            <a:r>
              <a:rPr lang="fa-IR" sz="2800" i="0" u="none" strike="noStrike" kern="100" baseline="0" dirty="0">
                <a:solidFill>
                  <a:srgbClr val="000000"/>
                </a:solidFill>
                <a:cs typeface="B Nazanin" panose="00000400000000000000" pitchFamily="2" charset="-78"/>
              </a:rPr>
              <a:t> به </a:t>
            </a:r>
            <a:r>
              <a:rPr lang="fa-IR" sz="2800" i="0" u="none" strike="noStrike" kern="100" baseline="0" dirty="0">
                <a:solidFill>
                  <a:srgbClr val="FF0000"/>
                </a:solidFill>
                <a:cs typeface="B Nazanin" panose="00000400000000000000" pitchFamily="2" charset="-78"/>
              </a:rPr>
              <a:t>احساس آرامش </a:t>
            </a:r>
            <a:r>
              <a:rPr lang="fa-IR" sz="2800" i="0" u="none" strike="noStrike" kern="100" baseline="0" dirty="0">
                <a:solidFill>
                  <a:srgbClr val="000000"/>
                </a:solidFill>
                <a:cs typeface="B Nazanin" panose="00000400000000000000" pitchFamily="2" charset="-78"/>
              </a:rPr>
              <a:t>برسد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تواند </a:t>
            </a:r>
            <a:r>
              <a:rPr lang="fa-IR" sz="2800" i="0" u="none" strike="noStrike" kern="100" baseline="0" dirty="0" err="1">
                <a:solidFill>
                  <a:srgbClr val="000000"/>
                </a:solidFill>
                <a:cs typeface="B Nazanin" panose="00000400000000000000" pitchFamily="2" charset="-78"/>
              </a:rPr>
              <a:t>بخشي</a:t>
            </a:r>
            <a:r>
              <a:rPr lang="fa-IR" sz="2800" i="0" u="none" strike="noStrike" kern="100" baseline="0" dirty="0">
                <a:solidFill>
                  <a:srgbClr val="000000"/>
                </a:solidFill>
                <a:cs typeface="B Nazanin" panose="00000400000000000000" pitchFamily="2" charset="-78"/>
              </a:rPr>
              <a:t> از گناهان خود را مورد بخشش قرار دهد.</a:t>
            </a:r>
          </a:p>
          <a:p>
            <a:pPr marR="100" lvl="0" rtl="1"/>
            <a:r>
              <a:rPr lang="fa-IR" sz="2800" i="0" u="none" strike="noStrike" kern="100" baseline="0" dirty="0">
                <a:solidFill>
                  <a:srgbClr val="000000"/>
                </a:solidFill>
                <a:cs typeface="B Nazanin" panose="00000400000000000000" pitchFamily="2" charset="-78"/>
              </a:rPr>
              <a:t> اعمال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نوع پيوند با توجه به  </a:t>
            </a:r>
            <a:r>
              <a:rPr lang="fa-IR" sz="2800" i="0" u="none" strike="noStrike" kern="100" baseline="0" dirty="0" err="1">
                <a:solidFill>
                  <a:srgbClr val="000000"/>
                </a:solidFill>
                <a:cs typeface="B Nazanin" panose="00000400000000000000" pitchFamily="2" charset="-78"/>
              </a:rPr>
              <a:t>نتيجه‌اي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مجازات اعمال شده خواهد داشت، متفاوت است. </a:t>
            </a:r>
            <a:endParaRPr lang="en-US" sz="28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905E57A0-6E9A-5151-206B-D7D470EFF68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05984035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EB7EC-4D83-8012-4CAD-44ABC85E0A59}"/>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ـ پيوند در اعمال حد يا قصاص منجر به قطع عضو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8B48A344-44A1-72CD-F30F-39103FAA95E5}"/>
              </a:ext>
            </a:extLst>
          </p:cNvPr>
          <p:cNvSpPr>
            <a:spLocks noGrp="1"/>
          </p:cNvSpPr>
          <p:nvPr>
            <p:ph type="body" idx="1"/>
          </p:nvPr>
        </p:nvSpPr>
        <p:spPr/>
        <p:txBody>
          <a:bodyPr>
            <a:normAutofit/>
          </a:bodyPr>
          <a:lstStyle/>
          <a:p>
            <a:pPr marR="100" lvl="0" rtl="1"/>
            <a:r>
              <a:rPr lang="fa-IR" sz="3200" i="0" u="none" strike="noStrike" kern="100" baseline="0" dirty="0">
                <a:solidFill>
                  <a:srgbClr val="000000"/>
                </a:solidFill>
                <a:cs typeface="B Nazanin" panose="00000400000000000000" pitchFamily="2" charset="-78"/>
              </a:rPr>
              <a:t>در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حالت </a:t>
            </a:r>
            <a:r>
              <a:rPr lang="fa-IR" sz="3200" i="0" u="none" strike="noStrike" kern="100" baseline="0" dirty="0" err="1">
                <a:solidFill>
                  <a:srgbClr val="FF0000"/>
                </a:solidFill>
                <a:cs typeface="B Compset" panose="00000400000000000000" pitchFamily="2" charset="-78"/>
              </a:rPr>
              <a:t>ايراداتي</a:t>
            </a:r>
            <a:r>
              <a:rPr lang="fa-IR" sz="3200" i="0" u="none" strike="noStrike" kern="100" baseline="0" dirty="0">
                <a:solidFill>
                  <a:srgbClr val="FF0000"/>
                </a:solidFill>
                <a:cs typeface="B Compset" panose="00000400000000000000" pitchFamily="2" charset="-78"/>
              </a:rPr>
              <a:t> از </a:t>
            </a:r>
            <a:r>
              <a:rPr lang="fa-IR" sz="3200" i="0" u="none" strike="noStrike" kern="100" baseline="0" dirty="0" err="1">
                <a:solidFill>
                  <a:srgbClr val="FF0000"/>
                </a:solidFill>
                <a:cs typeface="B Compset" panose="00000400000000000000" pitchFamily="2" charset="-78"/>
              </a:rPr>
              <a:t>سوي</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برخي</a:t>
            </a:r>
            <a:r>
              <a:rPr lang="fa-IR" sz="3200" i="0" u="none" strike="noStrike" kern="100" baseline="0" dirty="0">
                <a:solidFill>
                  <a:srgbClr val="FF0000"/>
                </a:solidFill>
                <a:cs typeface="B Compset" panose="00000400000000000000" pitchFamily="2" charset="-78"/>
              </a:rPr>
              <a:t> از فقها</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مبني</a:t>
            </a:r>
            <a:r>
              <a:rPr lang="fa-IR" sz="3200" i="0" u="none" strike="noStrike" kern="100" baseline="0" dirty="0">
                <a:solidFill>
                  <a:srgbClr val="000000"/>
                </a:solidFill>
                <a:cs typeface="B Nazanin" panose="00000400000000000000" pitchFamily="2" charset="-78"/>
              </a:rPr>
              <a:t> بر </a:t>
            </a:r>
            <a:r>
              <a:rPr lang="fa-IR" sz="3200" i="0" u="none" strike="noStrike" kern="100" baseline="0" dirty="0" err="1">
                <a:solidFill>
                  <a:srgbClr val="000000"/>
                </a:solidFill>
                <a:cs typeface="B Nazanin" panose="00000400000000000000" pitchFamily="2" charset="-78"/>
              </a:rPr>
              <a:t>امكان</a:t>
            </a:r>
            <a:r>
              <a:rPr lang="fa-IR" sz="3200" i="0" u="none" strike="noStrike" kern="100" baseline="0" dirty="0">
                <a:solidFill>
                  <a:srgbClr val="000000"/>
                </a:solidFill>
                <a:cs typeface="B Nazanin" panose="00000400000000000000" pitchFamily="2" charset="-78"/>
              </a:rPr>
              <a:t> اهداء عضو قطع شده به </a:t>
            </a:r>
            <a:r>
              <a:rPr lang="fa-IR" sz="3200" i="0" u="none" strike="noStrike" kern="100" baseline="0" dirty="0" err="1">
                <a:solidFill>
                  <a:srgbClr val="000000"/>
                </a:solidFill>
                <a:cs typeface="B Nazanin" panose="00000400000000000000" pitchFamily="2" charset="-78"/>
              </a:rPr>
              <a:t>غير</a:t>
            </a:r>
            <a:r>
              <a:rPr lang="fa-IR" sz="3200" i="0" u="none" strike="noStrike" kern="100" baseline="0" dirty="0">
                <a:solidFill>
                  <a:srgbClr val="000000"/>
                </a:solidFill>
                <a:cs typeface="B Nazanin" panose="00000400000000000000" pitchFamily="2" charset="-78"/>
              </a:rPr>
              <a:t> وجود دارد. </a:t>
            </a:r>
            <a:r>
              <a:rPr lang="fa-IR" sz="3200" i="0" u="none" strike="noStrike" kern="100" baseline="0" dirty="0">
                <a:solidFill>
                  <a:srgbClr val="FF0000"/>
                </a:solidFill>
                <a:cs typeface="B Nazanin" panose="00000400000000000000" pitchFamily="2" charset="-78"/>
              </a:rPr>
              <a:t>عمده </a:t>
            </a:r>
            <a:r>
              <a:rPr lang="fa-IR" sz="3200" i="0" u="none" strike="noStrike" kern="100" baseline="0" dirty="0" err="1">
                <a:solidFill>
                  <a:srgbClr val="FF0000"/>
                </a:solidFill>
                <a:cs typeface="B Nazanin" panose="00000400000000000000" pitchFamily="2" charset="-78"/>
              </a:rPr>
              <a:t>اين</a:t>
            </a:r>
            <a:r>
              <a:rPr lang="fa-IR" sz="3200" i="0" u="none" strike="noStrike" kern="100" baseline="0" dirty="0">
                <a:solidFill>
                  <a:srgbClr val="FF0000"/>
                </a:solidFill>
                <a:cs typeface="B Nazanin" panose="00000400000000000000" pitchFamily="2" charset="-78"/>
              </a:rPr>
              <a:t> </a:t>
            </a:r>
            <a:r>
              <a:rPr lang="fa-IR" sz="3200" i="0" u="none" strike="noStrike" kern="100" baseline="0" dirty="0" err="1">
                <a:solidFill>
                  <a:srgbClr val="FF0000"/>
                </a:solidFill>
                <a:cs typeface="B Nazanin" panose="00000400000000000000" pitchFamily="2" charset="-78"/>
              </a:rPr>
              <a:t>ايرادات</a:t>
            </a:r>
            <a:r>
              <a:rPr lang="fa-IR" sz="3200" i="0" u="none" strike="noStrike" kern="100" baseline="0" dirty="0">
                <a:solidFill>
                  <a:srgbClr val="FF0000"/>
                </a:solidFill>
                <a:cs typeface="B Nazanin" panose="00000400000000000000" pitchFamily="2" charset="-78"/>
              </a:rPr>
              <a:t> به شرح </a:t>
            </a:r>
            <a:r>
              <a:rPr lang="fa-IR" sz="3200" i="0" u="none" strike="noStrike" kern="100" baseline="0" dirty="0" err="1">
                <a:solidFill>
                  <a:srgbClr val="FF0000"/>
                </a:solidFill>
                <a:cs typeface="B Nazanin" panose="00000400000000000000" pitchFamily="2" charset="-78"/>
              </a:rPr>
              <a:t>ذيل</a:t>
            </a:r>
            <a:r>
              <a:rPr lang="fa-IR" sz="3200" i="0" u="none" strike="noStrike" kern="100" baseline="0" dirty="0">
                <a:solidFill>
                  <a:srgbClr val="FF0000"/>
                </a:solidFill>
                <a:cs typeface="B Nazanin" panose="00000400000000000000" pitchFamily="2" charset="-78"/>
              </a:rPr>
              <a:t> </a:t>
            </a:r>
            <a:r>
              <a:rPr lang="fa-IR" sz="3200" i="0" u="none" strike="noStrike" kern="100" baseline="0" dirty="0" err="1">
                <a:solidFill>
                  <a:srgbClr val="FF0000"/>
                </a:solidFill>
                <a:cs typeface="B Nazanin" panose="00000400000000000000" pitchFamily="2" charset="-78"/>
              </a:rPr>
              <a:t>مي</a:t>
            </a:r>
            <a:r>
              <a:rPr lang="fa-IR" sz="3200" i="0" u="none" strike="noStrike" kern="100" baseline="0" dirty="0">
                <a:solidFill>
                  <a:srgbClr val="FF0000"/>
                </a:solidFill>
                <a:cs typeface="B Nazanin" panose="00000400000000000000" pitchFamily="2" charset="-78"/>
              </a:rPr>
              <a:t> باشد:  </a:t>
            </a:r>
            <a:endParaRPr lang="en-US" sz="32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64A1D7BD-79BF-9C18-80AD-38D5DF8A330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53144172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B902-46EE-B7D3-0372-D58CC2606655}"/>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دلایل منع از پيوند از محکومین</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463EAA8B-A264-F8A3-8A74-62C75A191509}"/>
              </a:ext>
            </a:extLst>
          </p:cNvPr>
          <p:cNvSpPr>
            <a:spLocks noGrp="1"/>
          </p:cNvSpPr>
          <p:nvPr>
            <p:ph type="body" idx="1"/>
          </p:nvPr>
        </p:nvSpPr>
        <p:spPr/>
        <p:txBody>
          <a:bodyPr>
            <a:normAutofit/>
          </a:bodyPr>
          <a:lstStyle/>
          <a:p>
            <a:pPr marL="457200" marR="7200" lvl="0" indent="-457200" rtl="1">
              <a:buFont typeface="+mj-lt"/>
              <a:buAutoNum type="arabicPeriod"/>
            </a:pPr>
            <a:r>
              <a:rPr lang="fa-IR" sz="2400" i="0" u="none" strike="noStrike" kern="100" baseline="0" dirty="0" err="1">
                <a:solidFill>
                  <a:srgbClr val="000000"/>
                </a:solidFill>
                <a:cs typeface="B Nazanin" panose="00000400000000000000" pitchFamily="2" charset="-78"/>
              </a:rPr>
              <a:t>تجويز</a:t>
            </a:r>
            <a:r>
              <a:rPr lang="fa-IR" sz="2400" i="0" u="none" strike="noStrike" kern="100" baseline="0" dirty="0">
                <a:solidFill>
                  <a:srgbClr val="000000"/>
                </a:solidFill>
                <a:cs typeface="B Nazanin" panose="00000400000000000000" pitchFamily="2" charset="-78"/>
              </a:rPr>
              <a:t> آن دهن </a:t>
            </a:r>
            <a:r>
              <a:rPr lang="fa-IR" sz="2400" i="0" u="none" strike="noStrike" kern="100" baseline="0" dirty="0" err="1">
                <a:solidFill>
                  <a:srgbClr val="000000"/>
                </a:solidFill>
                <a:cs typeface="B Nazanin" panose="00000400000000000000" pitchFamily="2" charset="-78"/>
              </a:rPr>
              <a:t>كجي</a:t>
            </a:r>
            <a:r>
              <a:rPr lang="fa-IR" sz="2400" i="0" u="none" strike="noStrike" kern="100" baseline="0" dirty="0">
                <a:solidFill>
                  <a:srgbClr val="000000"/>
                </a:solidFill>
                <a:cs typeface="B Nazanin" panose="00000400000000000000" pitchFamily="2" charset="-78"/>
              </a:rPr>
              <a:t> بر شارع است </a:t>
            </a:r>
            <a:r>
              <a:rPr lang="fa-IR" sz="2400" i="0" u="none" strike="noStrike" kern="100" baseline="0" dirty="0" err="1">
                <a:solidFill>
                  <a:srgbClr val="000000"/>
                </a:solidFill>
                <a:cs typeface="B Nazanin" panose="00000400000000000000" pitchFamily="2" charset="-78"/>
              </a:rPr>
              <a:t>كه</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امري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نارواست</a:t>
            </a:r>
            <a:r>
              <a:rPr lang="fa-IR" sz="2400" i="0" u="none" strike="noStrike" kern="100" baseline="0" dirty="0">
                <a:solidFill>
                  <a:srgbClr val="000000"/>
                </a:solidFill>
                <a:cs typeface="B Nazanin" panose="00000400000000000000" pitchFamily="2" charset="-78"/>
              </a:rPr>
              <a:t>.  </a:t>
            </a:r>
          </a:p>
          <a:p>
            <a:pPr marL="457200" marR="100" lvl="0" indent="-457200" rtl="1">
              <a:buFont typeface="+mj-lt"/>
              <a:buAutoNum type="arabicPeriod"/>
            </a:pPr>
            <a:r>
              <a:rPr lang="fa-IR" sz="2400" i="0" u="none" strike="noStrike" kern="100" baseline="0" dirty="0">
                <a:solidFill>
                  <a:srgbClr val="000000"/>
                </a:solidFill>
                <a:cs typeface="B Nazanin" panose="00000400000000000000" pitchFamily="2" charset="-78"/>
              </a:rPr>
              <a:t>آن چه قطع شده به طور خالص حق خداست و صاحب عضو حق </a:t>
            </a:r>
            <a:r>
              <a:rPr lang="fa-IR" sz="2400" i="0" u="none" strike="noStrike" kern="100" baseline="0" dirty="0" err="1">
                <a:solidFill>
                  <a:srgbClr val="000000"/>
                </a:solidFill>
                <a:cs typeface="B Nazanin" panose="00000400000000000000" pitchFamily="2" charset="-78"/>
              </a:rPr>
              <a:t>شرعي</a:t>
            </a:r>
            <a:r>
              <a:rPr lang="fa-IR" sz="2400" i="0" u="none" strike="noStrike" kern="100" baseline="0" dirty="0">
                <a:solidFill>
                  <a:srgbClr val="000000"/>
                </a:solidFill>
                <a:cs typeface="B Nazanin" panose="00000400000000000000" pitchFamily="2" charset="-78"/>
              </a:rPr>
              <a:t> برآن ندارد.  </a:t>
            </a:r>
          </a:p>
          <a:p>
            <a:pPr marL="457200" marR="100" lvl="0" indent="-457200" rtl="1">
              <a:buFont typeface="+mj-lt"/>
              <a:buAutoNum type="arabicPeriod"/>
            </a:pPr>
            <a:r>
              <a:rPr lang="fa-IR" sz="2400" i="0" u="none" strike="noStrike" kern="100" baseline="0" dirty="0">
                <a:solidFill>
                  <a:srgbClr val="000000"/>
                </a:solidFill>
                <a:cs typeface="B Nazanin" panose="00000400000000000000" pitchFamily="2" charset="-78"/>
              </a:rPr>
              <a:t>چون عضو به علت جرم قطع شده است </a:t>
            </a:r>
            <a:r>
              <a:rPr lang="fa-IR" sz="2400" i="0" u="none" strike="noStrike" kern="100" baseline="0" dirty="0" err="1">
                <a:solidFill>
                  <a:srgbClr val="000000"/>
                </a:solidFill>
                <a:cs typeface="B Nazanin" panose="00000400000000000000" pitchFamily="2" charset="-78"/>
              </a:rPr>
              <a:t>بايد</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براي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هميشه</a:t>
            </a:r>
            <a:r>
              <a:rPr lang="fa-IR" sz="2400" i="0" u="none" strike="noStrike" kern="100" baseline="0" dirty="0">
                <a:solidFill>
                  <a:srgbClr val="000000"/>
                </a:solidFill>
                <a:cs typeface="B Nazanin" panose="00000400000000000000" pitchFamily="2" charset="-78"/>
              </a:rPr>
              <a:t> از بدن جدا باشد.  </a:t>
            </a:r>
          </a:p>
          <a:p>
            <a:pPr marL="457200" marR="100" lvl="0" indent="-457200" rtl="1">
              <a:buFont typeface="+mj-lt"/>
              <a:buAutoNum type="arabicPeriod"/>
            </a:pPr>
            <a:r>
              <a:rPr lang="fa-IR" sz="2400" i="0" u="none" strike="noStrike" kern="100" baseline="0" dirty="0">
                <a:solidFill>
                  <a:srgbClr val="000000"/>
                </a:solidFill>
                <a:cs typeface="B Nazanin" panose="00000400000000000000" pitchFamily="2" charset="-78"/>
              </a:rPr>
              <a:t>بازگرداندن دست قطع شده نابود ساختن اثر و </a:t>
            </a:r>
            <a:r>
              <a:rPr lang="fa-IR" sz="2400" i="0" u="none" strike="noStrike" kern="100" baseline="0" dirty="0" err="1">
                <a:solidFill>
                  <a:srgbClr val="000000"/>
                </a:solidFill>
                <a:cs typeface="B Nazanin" panose="00000400000000000000" pitchFamily="2" charset="-78"/>
              </a:rPr>
              <a:t>تكميل</a:t>
            </a:r>
            <a:r>
              <a:rPr lang="fa-IR" sz="2400" i="0" u="none" strike="noStrike" kern="100" baseline="0" dirty="0">
                <a:solidFill>
                  <a:srgbClr val="000000"/>
                </a:solidFill>
                <a:cs typeface="B Nazanin" panose="00000400000000000000" pitchFamily="2" charset="-78"/>
              </a:rPr>
              <a:t> حد</a:t>
            </a:r>
            <a:r>
              <a:rPr lang="en-US" sz="2400" i="0" u="none" strike="noStrike" kern="100" baseline="0" dirty="0">
                <a:solidFill>
                  <a:srgbClr val="000000"/>
                </a:solidFill>
                <a:cs typeface="B Nazanin" panose="00000400000000000000" pitchFamily="2" charset="-78"/>
              </a:rPr>
              <a:t></a:t>
            </a:r>
            <a:r>
              <a:rPr lang="fa-IR" sz="2400" i="0" u="none" strike="noStrike" kern="100" baseline="0" dirty="0">
                <a:solidFill>
                  <a:srgbClr val="000000"/>
                </a:solidFill>
                <a:cs typeface="B Nazanin" panose="00000400000000000000" pitchFamily="2" charset="-78"/>
              </a:rPr>
              <a:t> است، حال  </a:t>
            </a:r>
            <a:r>
              <a:rPr lang="fa-IR" sz="2400" i="0" u="none" strike="noStrike" kern="100" baseline="0" dirty="0" err="1">
                <a:solidFill>
                  <a:srgbClr val="000000"/>
                </a:solidFill>
                <a:cs typeface="B Nazanin" panose="00000400000000000000" pitchFamily="2" charset="-78"/>
              </a:rPr>
              <a:t>آنكه</a:t>
            </a:r>
            <a:r>
              <a:rPr lang="fa-IR" sz="2400" i="0" u="none" strike="noStrike" kern="100" baseline="0" dirty="0">
                <a:solidFill>
                  <a:srgbClr val="000000"/>
                </a:solidFill>
                <a:cs typeface="B Nazanin" panose="00000400000000000000" pitchFamily="2" charset="-78"/>
              </a:rPr>
              <a:t>  شارع خواسته است آن دست در گردن سارق، </a:t>
            </a:r>
            <a:r>
              <a:rPr lang="fa-IR" sz="2400" i="0" u="none" strike="noStrike" kern="100" baseline="0" dirty="0" err="1">
                <a:solidFill>
                  <a:srgbClr val="000000"/>
                </a:solidFill>
                <a:cs typeface="B Nazanin" panose="00000400000000000000" pitchFamily="2" charset="-78"/>
              </a:rPr>
              <a:t>عبرتي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براي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ديگران</a:t>
            </a:r>
            <a:r>
              <a:rPr lang="fa-IR" sz="2400" i="0" u="none" strike="noStrike" kern="100" baseline="0" dirty="0">
                <a:solidFill>
                  <a:srgbClr val="000000"/>
                </a:solidFill>
                <a:cs typeface="B Nazanin" panose="00000400000000000000" pitchFamily="2" charset="-78"/>
              </a:rPr>
              <a:t> باشد.  </a:t>
            </a:r>
          </a:p>
          <a:p>
            <a:pPr marL="457200" marR="7200" lvl="0" indent="-457200" rtl="1">
              <a:buFont typeface="+mj-lt"/>
              <a:buAutoNum type="arabicPeriod"/>
            </a:pPr>
            <a:r>
              <a:rPr lang="fa-IR" sz="2400" i="0" u="none" strike="noStrike" kern="100" baseline="0" dirty="0">
                <a:solidFill>
                  <a:srgbClr val="000000"/>
                </a:solidFill>
                <a:cs typeface="B Nazanin" panose="00000400000000000000" pitchFamily="2" charset="-78"/>
              </a:rPr>
              <a:t>اعاده عضو، ناقص ساختن جزا و </a:t>
            </a:r>
            <a:r>
              <a:rPr lang="fa-IR" sz="2400" i="0" u="none" strike="noStrike" kern="100" baseline="0" dirty="0" err="1">
                <a:solidFill>
                  <a:srgbClr val="000000"/>
                </a:solidFill>
                <a:cs typeface="B Nazanin" panose="00000400000000000000" pitchFamily="2" charset="-78"/>
              </a:rPr>
              <a:t>نكالي</a:t>
            </a:r>
            <a:r>
              <a:rPr lang="fa-IR" sz="2400" i="0" u="none" strike="noStrike" kern="100" baseline="0" dirty="0">
                <a:solidFill>
                  <a:srgbClr val="000000"/>
                </a:solidFill>
                <a:cs typeface="B Nazanin" panose="00000400000000000000" pitchFamily="2" charset="-78"/>
              </a:rPr>
              <a:t> ( عقوبتی) است </a:t>
            </a:r>
            <a:r>
              <a:rPr lang="fa-IR" sz="2400" i="0" u="none" strike="noStrike" kern="100" baseline="0" dirty="0" err="1">
                <a:solidFill>
                  <a:srgbClr val="000000"/>
                </a:solidFill>
                <a:cs typeface="B Nazanin" panose="00000400000000000000" pitchFamily="2" charset="-78"/>
              </a:rPr>
              <a:t>كه</a:t>
            </a:r>
            <a:r>
              <a:rPr lang="fa-IR" sz="2400" i="0" u="none" strike="noStrike" kern="100" baseline="0" dirty="0">
                <a:solidFill>
                  <a:srgbClr val="000000"/>
                </a:solidFill>
                <a:cs typeface="B Nazanin" panose="00000400000000000000" pitchFamily="2" charset="-78"/>
              </a:rPr>
              <a:t> در </a:t>
            </a:r>
            <a:r>
              <a:rPr lang="fa-IR" sz="2400" i="0" u="none" strike="noStrike" kern="100" baseline="0" dirty="0" err="1">
                <a:solidFill>
                  <a:srgbClr val="000000"/>
                </a:solidFill>
                <a:cs typeface="B Nazanin" panose="00000400000000000000" pitchFamily="2" charset="-78"/>
              </a:rPr>
              <a:t>آيه</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شريفه</a:t>
            </a:r>
            <a:r>
              <a:rPr lang="fa-IR" sz="2400" i="0" u="none" strike="noStrike" kern="100" baseline="0" dirty="0">
                <a:solidFill>
                  <a:srgbClr val="000000"/>
                </a:solidFill>
                <a:cs typeface="B Nazanin" panose="00000400000000000000" pitchFamily="2" charset="-78"/>
              </a:rPr>
              <a:t> آمده است.  </a:t>
            </a:r>
          </a:p>
          <a:p>
            <a:pPr marL="457200" marR="7200" lvl="0" indent="-457200" rtl="1">
              <a:buFont typeface="+mj-lt"/>
              <a:buAutoNum type="arabicPeriod"/>
            </a:pPr>
            <a:r>
              <a:rPr lang="fa-IR" sz="2400" i="0" u="none" strike="noStrike" kern="100" baseline="0" dirty="0">
                <a:solidFill>
                  <a:srgbClr val="000000"/>
                </a:solidFill>
                <a:cs typeface="B Nazanin" panose="00000400000000000000" pitchFamily="2" charset="-78"/>
              </a:rPr>
              <a:t>عضو </a:t>
            </a:r>
            <a:r>
              <a:rPr lang="fa-IR" sz="2400" i="0" u="none" strike="noStrike" kern="100" baseline="0" dirty="0" err="1">
                <a:solidFill>
                  <a:srgbClr val="000000"/>
                </a:solidFill>
                <a:cs typeface="B Nazanin" panose="00000400000000000000" pitchFamily="2" charset="-78"/>
              </a:rPr>
              <a:t>بريده</a:t>
            </a:r>
            <a:r>
              <a:rPr lang="fa-IR" sz="2400" i="0" u="none" strike="noStrike" kern="100" baseline="0" dirty="0">
                <a:solidFill>
                  <a:srgbClr val="000000"/>
                </a:solidFill>
                <a:cs typeface="B Nazanin" panose="00000400000000000000" pitchFamily="2" charset="-78"/>
              </a:rPr>
              <a:t> شده از شخص، </a:t>
            </a:r>
            <a:r>
              <a:rPr lang="fa-IR" sz="2400" i="0" u="none" strike="noStrike" kern="100" baseline="0" dirty="0" err="1">
                <a:solidFill>
                  <a:srgbClr val="000000"/>
                </a:solidFill>
                <a:cs typeface="B Nazanin" panose="00000400000000000000" pitchFamily="2" charset="-78"/>
              </a:rPr>
              <a:t>حكم</a:t>
            </a:r>
            <a:r>
              <a:rPr lang="fa-IR" sz="2400" i="0" u="none" strike="noStrike" kern="100" baseline="0" dirty="0">
                <a:solidFill>
                  <a:srgbClr val="000000"/>
                </a:solidFill>
                <a:cs typeface="B Nazanin" panose="00000400000000000000" pitchFamily="2" charset="-78"/>
              </a:rPr>
              <a:t> مردار را دارد و نجس است و چون پيوند آن موجب بطلان نماز است، </a:t>
            </a:r>
            <a:r>
              <a:rPr lang="fa-IR" sz="2400" i="0" u="none" strike="noStrike" kern="100" baseline="0" dirty="0" err="1">
                <a:solidFill>
                  <a:srgbClr val="000000"/>
                </a:solidFill>
                <a:cs typeface="B Nazanin" panose="00000400000000000000" pitchFamily="2" charset="-78"/>
              </a:rPr>
              <a:t>حاكم</a:t>
            </a:r>
            <a:r>
              <a:rPr lang="fa-IR" sz="2400" i="0" u="none" strike="noStrike" kern="100" baseline="0" dirty="0">
                <a:solidFill>
                  <a:srgbClr val="000000"/>
                </a:solidFill>
                <a:cs typeface="B Nazanin" panose="00000400000000000000" pitchFamily="2" charset="-78"/>
              </a:rPr>
              <a:t> شرع </a:t>
            </a:r>
            <a:r>
              <a:rPr lang="fa-IR" sz="2400" i="0" u="none" strike="noStrike" kern="100" baseline="0" dirty="0" err="1">
                <a:solidFill>
                  <a:srgbClr val="000000"/>
                </a:solidFill>
                <a:cs typeface="B Nazanin" panose="00000400000000000000" pitchFamily="2" charset="-78"/>
              </a:rPr>
              <a:t>بايد</a:t>
            </a:r>
            <a:r>
              <a:rPr lang="fa-IR" sz="2400" i="0" u="none" strike="noStrike" kern="100" baseline="0" dirty="0">
                <a:solidFill>
                  <a:srgbClr val="000000"/>
                </a:solidFill>
                <a:cs typeface="B Nazanin" panose="00000400000000000000" pitchFamily="2" charset="-78"/>
              </a:rPr>
              <a:t> از باب امر به معروف و </a:t>
            </a:r>
            <a:r>
              <a:rPr lang="fa-IR" sz="2400" i="0" u="none" strike="noStrike" kern="100" baseline="0" dirty="0" err="1">
                <a:solidFill>
                  <a:srgbClr val="000000"/>
                </a:solidFill>
                <a:cs typeface="B Nazanin" panose="00000400000000000000" pitchFamily="2" charset="-78"/>
              </a:rPr>
              <a:t>نهي</a:t>
            </a:r>
            <a:r>
              <a:rPr lang="fa-IR" sz="2400" i="0" u="none" strike="noStrike" kern="100" baseline="0" dirty="0">
                <a:solidFill>
                  <a:srgbClr val="000000"/>
                </a:solidFill>
                <a:cs typeface="B Nazanin" panose="00000400000000000000" pitchFamily="2" charset="-78"/>
              </a:rPr>
              <a:t> از </a:t>
            </a:r>
            <a:r>
              <a:rPr lang="fa-IR" sz="2400" i="0" u="none" strike="noStrike" kern="100" baseline="0" dirty="0" err="1">
                <a:solidFill>
                  <a:srgbClr val="000000"/>
                </a:solidFill>
                <a:cs typeface="B Nazanin" panose="00000400000000000000" pitchFamily="2" charset="-78"/>
              </a:rPr>
              <a:t>منكر</a:t>
            </a:r>
            <a:r>
              <a:rPr lang="fa-IR" sz="2400" i="0" u="none" strike="noStrike" kern="100" baseline="0" dirty="0">
                <a:solidFill>
                  <a:srgbClr val="000000"/>
                </a:solidFill>
                <a:cs typeface="B Nazanin" panose="00000400000000000000" pitchFamily="2" charset="-78"/>
              </a:rPr>
              <a:t> مانع از آن شود.</a:t>
            </a:r>
          </a:p>
        </p:txBody>
      </p:sp>
      <p:sp>
        <p:nvSpPr>
          <p:cNvPr id="4" name="Footer Placeholder 3">
            <a:extLst>
              <a:ext uri="{FF2B5EF4-FFF2-40B4-BE49-F238E27FC236}">
                <a16:creationId xmlns:a16="http://schemas.microsoft.com/office/drawing/2014/main" id="{F120B3B2-ECE7-3F43-0B8C-9D013B1706E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073175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7E978-7FD9-9460-5E04-CA8866FB0B5C}"/>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نگرانی های اخلاقی معیار مرگ قلبی</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Cardiopulmonary Criteria For Death</a:t>
            </a:r>
            <a:endParaRPr lang="fa-IR" b="0" i="0" u="none" strike="noStrike" kern="100" baseline="0" dirty="0">
              <a:solidFill>
                <a:srgbClr val="7030A0"/>
              </a:solidFill>
              <a:latin typeface="Aptos Display" panose="020B0004020202020204" pitchFamily="34" charset="0"/>
              <a:cs typeface="B Titr" panose="00000700000000000000" pitchFamily="2" charset="-78"/>
            </a:endParaRPr>
          </a:p>
        </p:txBody>
      </p:sp>
      <p:sp>
        <p:nvSpPr>
          <p:cNvPr id="3" name="Text Placeholder 2">
            <a:extLst>
              <a:ext uri="{FF2B5EF4-FFF2-40B4-BE49-F238E27FC236}">
                <a16:creationId xmlns:a16="http://schemas.microsoft.com/office/drawing/2014/main" id="{B8B5FFDA-C611-B8D4-38BF-BCADBE4D0CE9}"/>
              </a:ext>
            </a:extLst>
          </p:cNvPr>
          <p:cNvSpPr>
            <a:spLocks noGrp="1"/>
          </p:cNvSpPr>
          <p:nvPr>
            <p:ph type="body" idx="1"/>
          </p:nvPr>
        </p:nvSpPr>
        <p:spPr/>
        <p:txBody>
          <a:bodyPr>
            <a:normAutofit/>
          </a:bodyPr>
          <a:lstStyle/>
          <a:p>
            <a:pPr marL="0" marR="0" lvl="0" indent="0" rtl="1">
              <a:buNone/>
            </a:pPr>
            <a:r>
              <a:rPr lang="fa-IR" sz="2400" b="0" i="0" u="none" strike="noStrike" kern="100" baseline="0" dirty="0">
                <a:solidFill>
                  <a:srgbClr val="FF0000"/>
                </a:solidFill>
                <a:cs typeface="B Nazanin" panose="00000400000000000000" pitchFamily="2" charset="-78"/>
              </a:rPr>
              <a:t>اول : </a:t>
            </a:r>
            <a:r>
              <a:rPr lang="fa-IR" sz="2400" b="0" i="0" u="none" strike="noStrike" kern="100" baseline="0" dirty="0">
                <a:cs typeface="B Nazanin" panose="00000400000000000000" pitchFamily="2" charset="-78"/>
              </a:rPr>
              <a:t>آیا اهدا کننده واقعاً مرده است؟</a:t>
            </a:r>
          </a:p>
          <a:p>
            <a:pPr marL="0" marR="0" lvl="0" indent="0" rtl="1">
              <a:buNone/>
            </a:pPr>
            <a:r>
              <a:rPr lang="fa-IR" sz="2400" b="0" i="0" u="none" strike="noStrike" kern="100" baseline="0" dirty="0">
                <a:cs typeface="B Nazanin" panose="00000400000000000000" pitchFamily="2" charset="-78"/>
              </a:rPr>
              <a:t>     زمان بین آسیستول تا اعلام مرگ 2-5 دقیقه است و انتظار بیشتر ایسکمی عضو اهدایی را سبب می شود.</a:t>
            </a:r>
          </a:p>
          <a:p>
            <a:pPr marL="0" marR="0" lvl="0" indent="0" rtl="1">
              <a:buNone/>
            </a:pPr>
            <a:r>
              <a:rPr lang="fa-IR" sz="2400" b="0" i="0" u="none" strike="noStrike" kern="100" baseline="0" dirty="0">
                <a:solidFill>
                  <a:srgbClr val="FF0000"/>
                </a:solidFill>
                <a:cs typeface="B Nazanin" panose="00000400000000000000" pitchFamily="2" charset="-78"/>
              </a:rPr>
              <a:t>دوم : </a:t>
            </a:r>
            <a:r>
              <a:rPr lang="fa-IR" sz="2400" b="0" i="0" u="none" strike="noStrike" kern="100" baseline="0" dirty="0">
                <a:cs typeface="B Nazanin" panose="00000400000000000000" pitchFamily="2" charset="-78"/>
              </a:rPr>
              <a:t>در پیوند قلب موفق در کودکان تنها 75 ثانیه پس از آسیستول انجام می شود. شائبه عدم مرگ هست.</a:t>
            </a:r>
          </a:p>
          <a:p>
            <a:pPr marL="0" marR="0" lvl="0" indent="0" rtl="1">
              <a:buNone/>
            </a:pPr>
            <a:r>
              <a:rPr lang="fa-IR" sz="2400" b="0" i="0" u="none" strike="noStrike" kern="100" baseline="0" dirty="0">
                <a:solidFill>
                  <a:srgbClr val="FF0000"/>
                </a:solidFill>
                <a:cs typeface="B Nazanin" panose="00000400000000000000" pitchFamily="2" charset="-78"/>
              </a:rPr>
              <a:t>سوم : </a:t>
            </a:r>
            <a:r>
              <a:rPr lang="fa-IR" sz="2400" b="0" i="0" u="none" strike="noStrike" kern="100" baseline="0" dirty="0">
                <a:cs typeface="B Nazanin" panose="00000400000000000000" pitchFamily="2" charset="-78"/>
              </a:rPr>
              <a:t>برای داشت عضو خوب برای پیوند و پیش از اعلام مرگ پزشکان از </a:t>
            </a:r>
            <a:r>
              <a:rPr lang="fa-IR" sz="2400" b="0" i="0" u="none" strike="noStrike" kern="100" baseline="0" dirty="0" err="1">
                <a:cs typeface="B Nazanin" panose="00000400000000000000" pitchFamily="2" charset="-78"/>
              </a:rPr>
              <a:t>اکمو</a:t>
            </a:r>
            <a:r>
              <a:rPr lang="fa-IR" sz="2400" b="0" i="0" u="none" strike="noStrike" kern="100" baseline="0" dirty="0">
                <a:cs typeface="B Nazanin" panose="00000400000000000000" pitchFamily="2" charset="-78"/>
              </a:rPr>
              <a:t> </a:t>
            </a:r>
            <a:r>
              <a:rPr lang="en-US" sz="2400" b="0" i="0" u="none" strike="noStrike" kern="100" baseline="0" dirty="0">
                <a:cs typeface="B Nazanin" panose="00000400000000000000" pitchFamily="2" charset="-78"/>
              </a:rPr>
              <a:t>(EMCO)</a:t>
            </a:r>
            <a:r>
              <a:rPr lang="fa-IR" sz="2400" b="0" i="0" u="none" strike="noStrike" kern="100" baseline="0" dirty="0">
                <a:cs typeface="B Nazanin" panose="00000400000000000000" pitchFamily="2" charset="-78"/>
              </a:rPr>
              <a:t> استفاده می کنند که سبب </a:t>
            </a:r>
            <a:r>
              <a:rPr lang="fa-IR" sz="2400" b="0" i="0" u="none" strike="noStrike" kern="100" baseline="0" dirty="0">
                <a:solidFill>
                  <a:srgbClr val="FF0000"/>
                </a:solidFill>
                <a:cs typeface="B Nazanin" panose="00000400000000000000" pitchFamily="2" charset="-78"/>
              </a:rPr>
              <a:t>نفع گیرنده </a:t>
            </a:r>
            <a:r>
              <a:rPr lang="fa-IR" sz="2400" b="0" i="0" u="none" strike="noStrike" kern="100" baseline="0" dirty="0">
                <a:cs typeface="B Nazanin" panose="00000400000000000000" pitchFamily="2" charset="-78"/>
              </a:rPr>
              <a:t>پیوند و </a:t>
            </a:r>
            <a:r>
              <a:rPr lang="fa-IR" sz="2400" b="0" i="0" u="none" strike="noStrike" kern="100" baseline="0" dirty="0">
                <a:solidFill>
                  <a:srgbClr val="FF0000"/>
                </a:solidFill>
                <a:cs typeface="B Nazanin" panose="00000400000000000000" pitchFamily="2" charset="-78"/>
              </a:rPr>
              <a:t>رنج بیمار </a:t>
            </a:r>
            <a:r>
              <a:rPr lang="fa-IR" sz="2400" b="0" i="0" u="none" strike="noStrike" kern="100" baseline="0" dirty="0">
                <a:cs typeface="B Nazanin" panose="00000400000000000000" pitchFamily="2" charset="-78"/>
              </a:rPr>
              <a:t>می شود.</a:t>
            </a:r>
          </a:p>
          <a:p>
            <a:pPr marL="0" marR="0" lvl="0" indent="0" rtl="1">
              <a:buNone/>
            </a:pPr>
            <a:r>
              <a:rPr lang="fa-IR" sz="2400" b="0" i="0" u="none" strike="noStrike" kern="100" baseline="0" dirty="0">
                <a:solidFill>
                  <a:srgbClr val="FF0000"/>
                </a:solidFill>
                <a:cs typeface="B Nazanin" panose="00000400000000000000" pitchFamily="2" charset="-78"/>
              </a:rPr>
              <a:t>چهارم : </a:t>
            </a:r>
            <a:r>
              <a:rPr lang="fa-IR" sz="2400" b="0" i="0" u="none" strike="noStrike" kern="100" baseline="0" dirty="0">
                <a:cs typeface="B Nazanin" panose="00000400000000000000" pitchFamily="2" charset="-78"/>
              </a:rPr>
              <a:t>مرگ در اتاق عمل از نظر خانواده ممکن است، شتاب زده باشد. </a:t>
            </a:r>
          </a:p>
          <a:p>
            <a:pPr marL="0" marR="0" lvl="0" indent="0" rtl="1">
              <a:buNone/>
            </a:pPr>
            <a:r>
              <a:rPr lang="fa-IR" sz="2400" b="0" i="0" u="none" strike="noStrike" kern="100" baseline="0" dirty="0">
                <a:solidFill>
                  <a:srgbClr val="FF0000"/>
                </a:solidFill>
                <a:cs typeface="B Nazanin" panose="00000400000000000000" pitchFamily="2" charset="-78"/>
              </a:rPr>
              <a:t>پنجم : </a:t>
            </a:r>
            <a:r>
              <a:rPr lang="fa-IR" sz="2400" b="0" i="0" u="none" strike="noStrike" kern="100" baseline="0" dirty="0">
                <a:cs typeface="B Nazanin" panose="00000400000000000000" pitchFamily="2" charset="-78"/>
              </a:rPr>
              <a:t>افت فشار طولانی سبب غیر قابل پیوند شدن عضو اهدایی گردد که سبب </a:t>
            </a:r>
            <a:r>
              <a:rPr lang="fa-IR" sz="2400" b="0" i="0" u="none" strike="noStrike" kern="100" baseline="0" dirty="0">
                <a:solidFill>
                  <a:srgbClr val="FF0000"/>
                </a:solidFill>
                <a:cs typeface="B Nazanin" panose="00000400000000000000" pitchFamily="2" charset="-78"/>
              </a:rPr>
              <a:t>رنج و </a:t>
            </a:r>
            <a:r>
              <a:rPr lang="fa-IR" sz="2400" kern="100" dirty="0">
                <a:solidFill>
                  <a:srgbClr val="FF0000"/>
                </a:solidFill>
              </a:rPr>
              <a:t>اندوه </a:t>
            </a:r>
            <a:r>
              <a:rPr lang="fa-IR" sz="2400" b="0" i="0" u="none" strike="noStrike" kern="100" baseline="0" dirty="0">
                <a:solidFill>
                  <a:srgbClr val="FF0000"/>
                </a:solidFill>
                <a:cs typeface="B Nazanin" panose="00000400000000000000" pitchFamily="2" charset="-78"/>
              </a:rPr>
              <a:t>خانواده </a:t>
            </a:r>
            <a:r>
              <a:rPr lang="fa-IR" sz="2400" b="0" i="0" u="none" strike="noStrike" kern="100" baseline="0" dirty="0">
                <a:cs typeface="B Nazanin" panose="00000400000000000000" pitchFamily="2" charset="-78"/>
              </a:rPr>
              <a:t>می شود.</a:t>
            </a:r>
          </a:p>
          <a:p>
            <a:pPr marL="457200" marR="0" lvl="0" indent="-457200" rtl="1">
              <a:buFont typeface="+mj-lt"/>
              <a:buAutoNum type="arabicPeriod"/>
            </a:pPr>
            <a:endParaRPr lang="fa-IR" sz="2400" kern="100" dirty="0"/>
          </a:p>
          <a:p>
            <a:pPr marL="0" indent="0" algn="l" rtl="0">
              <a:buNone/>
            </a:pPr>
            <a:r>
              <a:rPr lang="en-US" sz="2000" b="1" dirty="0">
                <a:hlinkClick r:id="rId2"/>
              </a:rPr>
              <a:t>Extracorporeal Membrane Oxygenation (ECMO)</a:t>
            </a:r>
          </a:p>
          <a:p>
            <a:pPr marL="0" marR="0" lvl="0" indent="0" algn="l" rtl="1">
              <a:buNone/>
            </a:pPr>
            <a:endParaRPr lang="fa-IR" sz="24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B79BE703-B8D4-2A7C-EB66-CE64AF32700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79807019"/>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7962-2C5B-E539-79E2-0280DD752030}"/>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دلایل موافقین با پيوند از محکومین</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BFA29FDE-31C5-C18F-319E-ECA90D379B47}"/>
              </a:ext>
            </a:extLst>
          </p:cNvPr>
          <p:cNvSpPr>
            <a:spLocks noGrp="1"/>
          </p:cNvSpPr>
          <p:nvPr>
            <p:ph type="body" idx="1"/>
          </p:nvPr>
        </p:nvSpPr>
        <p:spPr/>
        <p:txBody>
          <a:bodyPr>
            <a:normAutofit/>
          </a:bodyPr>
          <a:lstStyle/>
          <a:p>
            <a:pPr marR="100" lvl="0" rtl="1"/>
            <a:r>
              <a:rPr lang="fa-IR" sz="2800" i="0" u="none" strike="noStrike" kern="100" baseline="0" dirty="0">
                <a:solidFill>
                  <a:srgbClr val="000000"/>
                </a:solidFill>
                <a:cs typeface="B Nazanin" panose="00000400000000000000" pitchFamily="2" charset="-78"/>
              </a:rPr>
              <a:t>طرفداران جواز پيوند با باطل شمردن </a:t>
            </a:r>
            <a:r>
              <a:rPr lang="fa-IR" sz="2800" i="0" u="none" strike="noStrike" kern="100" baseline="0" dirty="0" err="1">
                <a:solidFill>
                  <a:srgbClr val="000000"/>
                </a:solidFill>
                <a:cs typeface="B Nazanin" panose="00000400000000000000" pitchFamily="2" charset="-78"/>
              </a:rPr>
              <a:t>ادلهّء</a:t>
            </a:r>
            <a:r>
              <a:rPr lang="fa-IR" sz="2800" i="0" u="none" strike="noStrike" kern="100" baseline="0" dirty="0">
                <a:solidFill>
                  <a:srgbClr val="000000"/>
                </a:solidFill>
                <a:cs typeface="B Nazanin" panose="00000400000000000000" pitchFamily="2" charset="-78"/>
              </a:rPr>
              <a:t> منع بر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باورند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دليلي</a:t>
            </a:r>
            <a:r>
              <a:rPr lang="fa-IR" sz="2800" i="0" u="none" strike="noStrike" kern="100" baseline="0" dirty="0">
                <a:solidFill>
                  <a:srgbClr val="000000"/>
                </a:solidFill>
                <a:cs typeface="B Nazanin" panose="00000400000000000000" pitchFamily="2" charset="-78"/>
              </a:rPr>
              <a:t> بر منع </a:t>
            </a:r>
            <a:r>
              <a:rPr lang="fa-IR" sz="2800" i="0" u="none" strike="noStrike" kern="100" baseline="0" dirty="0" err="1">
                <a:solidFill>
                  <a:srgbClr val="000000"/>
                </a:solidFill>
                <a:cs typeface="B Nazanin" panose="00000400000000000000" pitchFamily="2" charset="-78"/>
              </a:rPr>
              <a:t>نداريم</a:t>
            </a:r>
            <a:r>
              <a:rPr lang="fa-IR" sz="2800" i="0" u="none" strike="noStrike" kern="100" baseline="0" dirty="0">
                <a:solidFill>
                  <a:srgbClr val="000000"/>
                </a:solidFill>
                <a:cs typeface="B Nazanin" panose="00000400000000000000" pitchFamily="2" charset="-78"/>
              </a:rPr>
              <a:t> و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موضوع همانند </a:t>
            </a:r>
            <a:r>
              <a:rPr lang="fa-IR" sz="2800" i="0" u="none" strike="noStrike" kern="100" baseline="0" dirty="0" err="1">
                <a:solidFill>
                  <a:srgbClr val="000000"/>
                </a:solidFill>
                <a:cs typeface="B Nazanin" panose="00000400000000000000" pitchFamily="2" charset="-78"/>
              </a:rPr>
              <a:t>ساير</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موضوعاتي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دليلي</a:t>
            </a:r>
            <a:r>
              <a:rPr lang="fa-IR" sz="2800" i="0" u="none" strike="noStrike" kern="100" baseline="0" dirty="0">
                <a:solidFill>
                  <a:srgbClr val="000000"/>
                </a:solidFill>
                <a:cs typeface="B Nazanin" panose="00000400000000000000" pitchFamily="2" charset="-78"/>
              </a:rPr>
              <a:t> بر حرمت آن ها </a:t>
            </a:r>
            <a:r>
              <a:rPr lang="fa-IR" sz="2800" i="0" u="none" strike="noStrike" kern="100" baseline="0" dirty="0" err="1">
                <a:solidFill>
                  <a:srgbClr val="000000"/>
                </a:solidFill>
                <a:cs typeface="B Nazanin" panose="00000400000000000000" pitchFamily="2" charset="-78"/>
              </a:rPr>
              <a:t>نيست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FF0000"/>
                </a:solidFill>
                <a:cs typeface="B Compset" panose="00000400000000000000" pitchFamily="2" charset="-78"/>
              </a:rPr>
              <a:t>مشمول قاعده </a:t>
            </a:r>
            <a:r>
              <a:rPr lang="fa-IR" sz="2800" i="0" u="none" strike="noStrike" kern="100" baseline="0" dirty="0" err="1">
                <a:solidFill>
                  <a:srgbClr val="FF0000"/>
                </a:solidFill>
                <a:cs typeface="B Compset" panose="00000400000000000000" pitchFamily="2" charset="-78"/>
              </a:rPr>
              <a:t>اصاله</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الأباحه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باشد چون اصل در </a:t>
            </a:r>
            <a:r>
              <a:rPr lang="fa-IR" sz="2800" i="0" u="none" strike="noStrike" kern="100" baseline="0" dirty="0" err="1">
                <a:solidFill>
                  <a:srgbClr val="000000"/>
                </a:solidFill>
                <a:cs typeface="B Nazanin" panose="00000400000000000000" pitchFamily="2" charset="-78"/>
              </a:rPr>
              <a:t>اشيا</a:t>
            </a:r>
            <a:r>
              <a:rPr lang="fa-IR" sz="2800" i="0" u="none" strike="noStrike" kern="100" baseline="0" dirty="0">
                <a:solidFill>
                  <a:srgbClr val="000000"/>
                </a:solidFill>
                <a:cs typeface="B Nazanin" panose="00000400000000000000" pitchFamily="2" charset="-78"/>
              </a:rPr>
              <a:t> به حسب قاعده اوليه </a:t>
            </a:r>
            <a:r>
              <a:rPr lang="fa-IR" sz="2800" i="0" u="none" strike="noStrike" kern="100" baseline="0" dirty="0" err="1">
                <a:solidFill>
                  <a:srgbClr val="000000"/>
                </a:solidFill>
                <a:cs typeface="B Nazanin" panose="00000400000000000000" pitchFamily="2" charset="-78"/>
              </a:rPr>
              <a:t>اباحه</a:t>
            </a:r>
            <a:r>
              <a:rPr lang="fa-IR" sz="2800" i="0" u="none" strike="noStrike" kern="100" baseline="0" dirty="0">
                <a:solidFill>
                  <a:srgbClr val="000000"/>
                </a:solidFill>
                <a:cs typeface="B Nazanin" panose="00000400000000000000" pitchFamily="2" charset="-78"/>
              </a:rPr>
              <a:t> و </a:t>
            </a:r>
            <a:r>
              <a:rPr lang="fa-IR" sz="2800" i="0" u="none" strike="noStrike" kern="100" baseline="0" dirty="0" err="1">
                <a:solidFill>
                  <a:srgbClr val="000000"/>
                </a:solidFill>
                <a:cs typeface="B Nazanin" panose="00000400000000000000" pitchFamily="2" charset="-78"/>
              </a:rPr>
              <a:t>حليت</a:t>
            </a:r>
            <a:r>
              <a:rPr lang="fa-IR" sz="2800" i="0" u="none" strike="noStrike" kern="100" baseline="0" dirty="0">
                <a:solidFill>
                  <a:srgbClr val="000000"/>
                </a:solidFill>
                <a:cs typeface="B Nazanin" panose="00000400000000000000" pitchFamily="2" charset="-78"/>
              </a:rPr>
              <a:t> است نه حرمت، به </a:t>
            </a:r>
            <a:r>
              <a:rPr lang="fa-IR" sz="2800" i="0" u="none" strike="noStrike" kern="100" baseline="0" dirty="0" err="1">
                <a:solidFill>
                  <a:srgbClr val="000000"/>
                </a:solidFill>
                <a:cs typeface="B Nazanin" panose="00000400000000000000" pitchFamily="2" charset="-78"/>
              </a:rPr>
              <a:t>دليل</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FF0000"/>
                </a:solidFill>
                <a:cs typeface="B Compset" panose="00000400000000000000" pitchFamily="2" charset="-78"/>
              </a:rPr>
              <a:t>كُلُّ</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شَيْءٍ</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هُوَ</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لَكَ</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حَلاَلٌ</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حَتَّى</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تَعْلَمَ</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أَنَّهُ</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حَرَامٌ</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بِعَيْنِهِ</a:t>
            </a:r>
            <a:r>
              <a:rPr lang="fa-IR" sz="2800" i="0" u="none" strike="noStrike" kern="100" baseline="0" dirty="0">
                <a:solidFill>
                  <a:srgbClr val="000000"/>
                </a:solidFill>
                <a:cs typeface="B Nazanin" panose="00000400000000000000" pitchFamily="2" charset="-78"/>
              </a:rPr>
              <a:t> ..... </a:t>
            </a:r>
          </a:p>
          <a:p>
            <a:pPr marR="100" lvl="0" rtl="1"/>
            <a:r>
              <a:rPr lang="fa-IR" sz="2800" i="0" u="none" strike="noStrike" kern="100" baseline="0" dirty="0">
                <a:solidFill>
                  <a:srgbClr val="FF0000"/>
                </a:solidFill>
                <a:cs typeface="B Compset" panose="00000400000000000000" pitchFamily="2" charset="-78"/>
              </a:rPr>
              <a:t>اصل </a:t>
            </a:r>
            <a:r>
              <a:rPr lang="fa-IR" sz="2800" i="0" u="none" strike="noStrike" kern="100" baseline="0" dirty="0" err="1">
                <a:solidFill>
                  <a:srgbClr val="FF0000"/>
                </a:solidFill>
                <a:cs typeface="B Compset" panose="00000400000000000000" pitchFamily="2" charset="-78"/>
              </a:rPr>
              <a:t>اباحه</a:t>
            </a:r>
            <a:r>
              <a:rPr lang="fa-IR" sz="2800" i="0" u="none" strike="noStrike" kern="100" baseline="0" dirty="0">
                <a:solidFill>
                  <a:srgbClr val="FF0000"/>
                </a:solidFill>
                <a:cs typeface="B Compset" panose="00000400000000000000" pitchFamily="2" charset="-78"/>
              </a:rPr>
              <a:t>،</a:t>
            </a:r>
            <a:r>
              <a:rPr lang="fa-IR" sz="2800" i="0" u="none" strike="noStrike" kern="100" baseline="0" dirty="0">
                <a:solidFill>
                  <a:srgbClr val="000000"/>
                </a:solidFill>
                <a:cs typeface="B Nazanin" panose="00000400000000000000" pitchFamily="2" charset="-78"/>
              </a:rPr>
              <a:t> مقابل اصالت </a:t>
            </a:r>
            <a:r>
              <a:rPr lang="fa-IR" sz="2800" i="0" u="none" strike="noStrike" kern="100" baseline="0" dirty="0" err="1">
                <a:solidFill>
                  <a:srgbClr val="000000"/>
                </a:solidFill>
                <a:cs typeface="B Nazanin" panose="00000400000000000000" pitchFamily="2" charset="-78"/>
              </a:rPr>
              <a:t>حظر</a:t>
            </a:r>
            <a:r>
              <a:rPr lang="fa-IR" sz="2800" i="0" u="none" strike="noStrike" kern="100" baseline="0" dirty="0">
                <a:solidFill>
                  <a:srgbClr val="000000"/>
                </a:solidFill>
                <a:cs typeface="B Nazanin" panose="00000400000000000000" pitchFamily="2" charset="-78"/>
              </a:rPr>
              <a:t> بوده و به معنای حکم اولی عقل به </a:t>
            </a:r>
            <a:r>
              <a:rPr lang="fa-IR" sz="2800" i="0" u="none" strike="noStrike" kern="100" baseline="0" dirty="0">
                <a:solidFill>
                  <a:srgbClr val="FF0000"/>
                </a:solidFill>
                <a:cs typeface="B Compset" panose="00000400000000000000" pitchFamily="2" charset="-78"/>
              </a:rPr>
              <a:t>جواز تصرف در اشیا</a:t>
            </a:r>
            <a:r>
              <a:rPr lang="fa-IR" sz="2800" i="0" u="none" strike="noStrike" kern="100" baseline="0" dirty="0">
                <a:solidFill>
                  <a:srgbClr val="000000"/>
                </a:solidFill>
                <a:cs typeface="B Nazanin" panose="00000400000000000000" pitchFamily="2" charset="-78"/>
              </a:rPr>
              <a:t> با قطع نظر از وجود شرع و حکم شارع نسبت به آنها </a:t>
            </a:r>
            <a:r>
              <a:rPr lang="fa-IR" sz="2800" i="0" u="none" strike="noStrike" kern="100" baseline="0" dirty="0" err="1">
                <a:solidFill>
                  <a:srgbClr val="000000"/>
                </a:solidFill>
                <a:cs typeface="B Nazanin" panose="00000400000000000000" pitchFamily="2" charset="-78"/>
              </a:rPr>
              <a:t>می‌باشد</a:t>
            </a:r>
            <a:r>
              <a:rPr lang="fa-IR" sz="2800" i="0" u="none" strike="noStrike" kern="100" baseline="0" dirty="0">
                <a:solidFill>
                  <a:srgbClr val="000000"/>
                </a:solidFill>
                <a:cs typeface="B Nazanin" panose="00000400000000000000" pitchFamily="2" charset="-78"/>
              </a:rPr>
              <a:t>. </a:t>
            </a:r>
          </a:p>
        </p:txBody>
      </p:sp>
      <p:sp>
        <p:nvSpPr>
          <p:cNvPr id="4" name="Footer Placeholder 3">
            <a:extLst>
              <a:ext uri="{FF2B5EF4-FFF2-40B4-BE49-F238E27FC236}">
                <a16:creationId xmlns:a16="http://schemas.microsoft.com/office/drawing/2014/main" id="{7B009668-13F8-EE3F-8984-02B0613BC3C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107224630"/>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C8F94-BCF0-570C-0687-C8131B3524D1}"/>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دلایل موافقین با پيوند از محکومین</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C9956276-354A-35D4-34A9-A9BD8AF79EE1}"/>
              </a:ext>
            </a:extLst>
          </p:cNvPr>
          <p:cNvSpPr>
            <a:spLocks noGrp="1"/>
          </p:cNvSpPr>
          <p:nvPr>
            <p:ph type="body" idx="1"/>
          </p:nvPr>
        </p:nvSpPr>
        <p:spPr/>
        <p:txBody>
          <a:bodyPr>
            <a:normAutofit/>
          </a:bodyPr>
          <a:lstStyle/>
          <a:p>
            <a:pPr marR="100" lvl="0" rtl="1"/>
            <a:r>
              <a:rPr lang="fa-IR" sz="3200" i="0" u="none" strike="noStrike" kern="100" baseline="0" dirty="0">
                <a:solidFill>
                  <a:srgbClr val="000000"/>
                </a:solidFill>
                <a:cs typeface="B Nazanin" panose="00000400000000000000" pitchFamily="2" charset="-78"/>
              </a:rPr>
              <a:t>علاوه </a:t>
            </a:r>
            <a:r>
              <a:rPr lang="fa-IR" sz="3200" i="0" u="none" strike="noStrike" kern="100" baseline="0" dirty="0">
                <a:solidFill>
                  <a:srgbClr val="FF0000"/>
                </a:solidFill>
                <a:cs typeface="B Compset" panose="00000400000000000000" pitchFamily="2" charset="-78"/>
              </a:rPr>
              <a:t>قاعده </a:t>
            </a:r>
            <a:r>
              <a:rPr lang="fa-IR" sz="3200" i="0" u="none" strike="noStrike" kern="100" baseline="0" dirty="0" err="1">
                <a:solidFill>
                  <a:srgbClr val="FF0000"/>
                </a:solidFill>
                <a:cs typeface="B Compset" panose="00000400000000000000" pitchFamily="2" charset="-78"/>
              </a:rPr>
              <a:t>اصاله</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الأباحه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ميتوان</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دلايل</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ذيل</a:t>
            </a:r>
            <a:r>
              <a:rPr lang="fa-IR" sz="3200" i="0" u="none" strike="noStrike" kern="100" baseline="0" dirty="0">
                <a:solidFill>
                  <a:srgbClr val="000000"/>
                </a:solidFill>
                <a:cs typeface="B Nazanin" panose="00000400000000000000" pitchFamily="2" charset="-78"/>
              </a:rPr>
              <a:t> را </a:t>
            </a:r>
            <a:r>
              <a:rPr lang="fa-IR" sz="3200" i="0" u="none" strike="noStrike" kern="100" baseline="0" dirty="0" err="1">
                <a:solidFill>
                  <a:srgbClr val="000000"/>
                </a:solidFill>
                <a:cs typeface="B Nazanin" panose="00000400000000000000" pitchFamily="2" charset="-78"/>
              </a:rPr>
              <a:t>نيز</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نظريات</a:t>
            </a:r>
            <a:r>
              <a:rPr lang="fa-IR" sz="3200" i="0" u="none" strike="noStrike" kern="100" baseline="0" dirty="0">
                <a:solidFill>
                  <a:srgbClr val="000000"/>
                </a:solidFill>
                <a:cs typeface="B Nazanin" panose="00000400000000000000" pitchFamily="2" charset="-78"/>
              </a:rPr>
              <a:t> ارائه شده </a:t>
            </a:r>
            <a:r>
              <a:rPr lang="fa-IR" sz="3200" i="0" u="none" strike="noStrike" kern="100" baseline="0" dirty="0" err="1">
                <a:solidFill>
                  <a:srgbClr val="000000"/>
                </a:solidFill>
                <a:cs typeface="B Nazanin" panose="00000400000000000000" pitchFamily="2" charset="-78"/>
              </a:rPr>
              <a:t>مبني</a:t>
            </a:r>
            <a:r>
              <a:rPr lang="fa-IR" sz="3200" i="0" u="none" strike="noStrike" kern="100" baseline="0" dirty="0">
                <a:solidFill>
                  <a:srgbClr val="000000"/>
                </a:solidFill>
                <a:cs typeface="B Nazanin" panose="00000400000000000000" pitchFamily="2" charset="-78"/>
              </a:rPr>
              <a:t> بر جواز اهداء عضو مشاهده نمود:  </a:t>
            </a:r>
          </a:p>
        </p:txBody>
      </p:sp>
      <p:sp>
        <p:nvSpPr>
          <p:cNvPr id="4" name="Footer Placeholder 3">
            <a:extLst>
              <a:ext uri="{FF2B5EF4-FFF2-40B4-BE49-F238E27FC236}">
                <a16:creationId xmlns:a16="http://schemas.microsoft.com/office/drawing/2014/main" id="{8848F81C-05DB-62B4-FAA9-C03FE8A6DD0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12397566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9CB7C-762C-3E72-FBB5-CF60DC904CED}"/>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a:t>
            </a:r>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 دليل خاصي بر بقاي اثر حد و قطع وجود ندارد.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F3B6862E-B397-0C7E-041A-1D3A5F6F316E}"/>
              </a:ext>
            </a:extLst>
          </p:cNvPr>
          <p:cNvSpPr>
            <a:spLocks noGrp="1"/>
          </p:cNvSpPr>
          <p:nvPr>
            <p:ph type="body" idx="1"/>
          </p:nvPr>
        </p:nvSpPr>
        <p:spPr/>
        <p:txBody>
          <a:bodyPr/>
          <a:lstStyle/>
          <a:p>
            <a:pPr marR="100" lvl="0" rtl="1"/>
            <a:r>
              <a:rPr lang="fa-IR" sz="2800" i="0" u="none" strike="noStrike" kern="100" baseline="0" dirty="0">
                <a:solidFill>
                  <a:srgbClr val="000000"/>
                </a:solidFill>
                <a:cs typeface="B Nazanin" panose="00000400000000000000" pitchFamily="2" charset="-78"/>
              </a:rPr>
              <a:t>پيوند مجدد مشمول</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اصالةالاباحه</a:t>
            </a:r>
            <a:r>
              <a:rPr lang="fa-IR" sz="2800" i="0" u="none" strike="noStrike" kern="100" baseline="0" dirty="0">
                <a:solidFill>
                  <a:srgbClr val="000000"/>
                </a:solidFill>
                <a:latin typeface="Calibri" panose="020F0502020204030204" pitchFamily="34" charset="0"/>
                <a:cs typeface="B Nazanin" panose="00000400000000000000" pitchFamily="2" charset="-78"/>
              </a:rPr>
              <a:t> بوده و از طرف شرع مقدس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منعي</a:t>
            </a:r>
            <a:r>
              <a:rPr lang="fa-IR" sz="2800" i="0" u="none" strike="noStrike" kern="100" baseline="0" dirty="0">
                <a:solidFill>
                  <a:srgbClr val="000000"/>
                </a:solidFill>
                <a:latin typeface="Calibri" panose="020F0502020204030204" pitchFamily="34" charset="0"/>
                <a:cs typeface="B Nazanin" panose="00000400000000000000" pitchFamily="2" charset="-78"/>
              </a:rPr>
              <a:t> ندارد و </a:t>
            </a:r>
            <a:r>
              <a:rPr lang="fa-IR" sz="2800" i="0" u="none" strike="noStrike" kern="100" baseline="0" dirty="0">
                <a:solidFill>
                  <a:srgbClr val="FF0000"/>
                </a:solidFill>
                <a:latin typeface="Calibri" panose="020F0502020204030204" pitchFamily="34" charset="0"/>
                <a:cs typeface="B Compset" panose="00000400000000000000" pitchFamily="2" charset="-78"/>
              </a:rPr>
              <a:t>حد </a:t>
            </a:r>
            <a:r>
              <a:rPr lang="fa-IR" sz="2800" i="0" u="none" strike="noStrike" kern="100" baseline="0" dirty="0" err="1">
                <a:solidFill>
                  <a:srgbClr val="FF0000"/>
                </a:solidFill>
                <a:latin typeface="Calibri" panose="020F0502020204030204" pitchFamily="34" charset="0"/>
                <a:cs typeface="B Compset" panose="00000400000000000000" pitchFamily="2" charset="-78"/>
              </a:rPr>
              <a:t>كه</a:t>
            </a:r>
            <a:r>
              <a:rPr lang="fa-IR" sz="2800" i="0" u="none" strike="noStrike" kern="100" baseline="0" dirty="0">
                <a:solidFill>
                  <a:srgbClr val="FF0000"/>
                </a:solidFill>
                <a:latin typeface="Calibri" panose="020F0502020204030204" pitchFamily="34" charset="0"/>
                <a:cs typeface="B Compset" panose="00000400000000000000" pitchFamily="2" charset="-78"/>
              </a:rPr>
              <a:t> مطلوب شارع بوده به نحو </a:t>
            </a:r>
            <a:r>
              <a:rPr lang="fa-IR" sz="2800" i="0" u="none" strike="noStrike" kern="100" baseline="0" dirty="0" err="1">
                <a:solidFill>
                  <a:srgbClr val="FF0000"/>
                </a:solidFill>
                <a:latin typeface="Calibri" panose="020F0502020204030204" pitchFamily="34" charset="0"/>
                <a:cs typeface="B Compset" panose="00000400000000000000" pitchFamily="2" charset="-78"/>
              </a:rPr>
              <a:t>كامل</a:t>
            </a:r>
            <a:r>
              <a:rPr lang="fa-IR" sz="2800" i="0" u="none" strike="noStrike" kern="100" baseline="0" dirty="0">
                <a:solidFill>
                  <a:srgbClr val="FF0000"/>
                </a:solidFill>
                <a:latin typeface="Calibri" panose="020F0502020204030204" pitchFamily="34" charset="0"/>
                <a:cs typeface="B Compset" panose="00000400000000000000" pitchFamily="2" charset="-78"/>
              </a:rPr>
              <a:t> اجرا شده است.</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p>
          <a:p>
            <a:pPr marR="100" lvl="0" rtl="1"/>
            <a:r>
              <a:rPr lang="fa-IR" sz="2800" i="0" u="none" strike="noStrike" kern="100" baseline="0" dirty="0">
                <a:solidFill>
                  <a:srgbClr val="000000"/>
                </a:solidFill>
                <a:cs typeface="B Nazanin" panose="00000400000000000000" pitchFamily="2" charset="-78"/>
              </a:rPr>
              <a:t>قاعده </a:t>
            </a:r>
            <a:r>
              <a:rPr lang="fa-IR" sz="2800" i="0" u="none" strike="noStrike" kern="100" baseline="0" dirty="0" err="1">
                <a:solidFill>
                  <a:srgbClr val="000000"/>
                </a:solidFill>
                <a:cs typeface="B Nazanin" panose="00000400000000000000" pitchFamily="2" charset="-78"/>
              </a:rPr>
              <a:t>تفسير</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مضي</a:t>
            </a:r>
            <a:r>
              <a:rPr lang="fa-IR" sz="2800" kern="100" dirty="0" err="1">
                <a:solidFill>
                  <a:srgbClr val="000000"/>
                </a:solidFill>
              </a:rPr>
              <a:t>یق</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قوانين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جزايي</a:t>
            </a:r>
            <a:r>
              <a:rPr lang="fa-IR" sz="2800" i="0" u="none" strike="noStrike" kern="100" baseline="0" dirty="0">
                <a:solidFill>
                  <a:srgbClr val="000000"/>
                </a:solidFill>
                <a:cs typeface="B Nazanin" panose="00000400000000000000" pitchFamily="2" charset="-78"/>
              </a:rPr>
              <a:t> و عمل به قدر </a:t>
            </a:r>
            <a:r>
              <a:rPr lang="fa-IR" sz="2800" i="0" u="none" strike="noStrike" kern="100" baseline="0" dirty="0" err="1">
                <a:solidFill>
                  <a:srgbClr val="000000"/>
                </a:solidFill>
                <a:cs typeface="B Nazanin" panose="00000400000000000000" pitchFamily="2" charset="-78"/>
              </a:rPr>
              <a:t>متيقّن</a:t>
            </a:r>
            <a:r>
              <a:rPr lang="fa-IR" sz="2800" i="0" u="none" strike="noStrike" kern="100" baseline="0" dirty="0">
                <a:solidFill>
                  <a:srgbClr val="000000"/>
                </a:solidFill>
                <a:cs typeface="B Nazanin" panose="00000400000000000000" pitchFamily="2" charset="-78"/>
              </a:rPr>
              <a:t>، اقتضا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كند</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به قطع دست، </a:t>
            </a:r>
            <a:r>
              <a:rPr lang="fa-IR" sz="2800" i="0" u="none" strike="noStrike" kern="100" baseline="0" dirty="0" err="1">
                <a:solidFill>
                  <a:srgbClr val="FF0000"/>
                </a:solidFill>
                <a:cs typeface="B Compset" panose="00000400000000000000" pitchFamily="2" charset="-78"/>
              </a:rPr>
              <a:t>اكتفا</a:t>
            </a:r>
            <a:r>
              <a:rPr lang="fa-IR" sz="2800" i="0" u="none" strike="noStrike" kern="100" baseline="0" dirty="0">
                <a:solidFill>
                  <a:srgbClr val="FF0000"/>
                </a:solidFill>
                <a:cs typeface="B Compset" panose="00000400000000000000" pitchFamily="2" charset="-78"/>
              </a:rPr>
              <a:t> شده</a:t>
            </a:r>
            <a:r>
              <a:rPr lang="fa-IR" sz="2800" i="0" u="none" strike="noStrike" kern="100" baseline="0" dirty="0">
                <a:solidFill>
                  <a:srgbClr val="000000"/>
                </a:solidFill>
                <a:cs typeface="B Nazanin" panose="00000400000000000000" pitchFamily="2" charset="-78"/>
              </a:rPr>
              <a:t> و در </a:t>
            </a:r>
            <a:r>
              <a:rPr lang="fa-IR" sz="2800" i="0" u="none" strike="noStrike" kern="100" baseline="0" dirty="0" err="1">
                <a:solidFill>
                  <a:srgbClr val="000000"/>
                </a:solidFill>
                <a:cs typeface="B Nazanin" panose="00000400000000000000" pitchFamily="2" charset="-78"/>
              </a:rPr>
              <a:t>غير</a:t>
            </a:r>
            <a:r>
              <a:rPr lang="fa-IR" sz="2800" i="0" u="none" strike="noStrike" kern="100" baseline="0" dirty="0">
                <a:solidFill>
                  <a:srgbClr val="000000"/>
                </a:solidFill>
                <a:cs typeface="B Nazanin" panose="00000400000000000000" pitchFamily="2" charset="-78"/>
              </a:rPr>
              <a:t> آن </a:t>
            </a:r>
            <a:r>
              <a:rPr lang="fa-IR" sz="2800" i="0" u="none" strike="noStrike" kern="100" baseline="0" dirty="0" err="1">
                <a:solidFill>
                  <a:srgbClr val="FF0000"/>
                </a:solidFill>
                <a:cs typeface="B Compset" panose="00000400000000000000" pitchFamily="2" charset="-78"/>
              </a:rPr>
              <a:t>اصالة</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البرائة</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جاري</a:t>
            </a:r>
            <a:r>
              <a:rPr lang="fa-IR" sz="2800" i="0" u="none" strike="noStrike" kern="100" baseline="0" dirty="0">
                <a:solidFill>
                  <a:srgbClr val="000000"/>
                </a:solidFill>
                <a:cs typeface="B Nazanin" panose="00000400000000000000" pitchFamily="2" charset="-78"/>
              </a:rPr>
              <a:t> شود.  </a:t>
            </a:r>
          </a:p>
          <a:p>
            <a:pPr marR="100" lvl="0" rtl="1"/>
            <a:r>
              <a:rPr lang="fa-IR" sz="2800" i="0" u="none" strike="noStrike" kern="100" baseline="0" dirty="0" err="1">
                <a:solidFill>
                  <a:srgbClr val="000000"/>
                </a:solidFill>
                <a:cs typeface="B Nazanin" panose="00000400000000000000" pitchFamily="2" charset="-78"/>
              </a:rPr>
              <a:t>آيه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شريفهء</a:t>
            </a:r>
            <a:r>
              <a:rPr lang="fa-IR" sz="2800" i="0" u="none" strike="noStrike" kern="100" baseline="0" dirty="0" err="1">
                <a:solidFill>
                  <a:srgbClr val="000000"/>
                </a:solidFill>
                <a:latin typeface="Calibri" panose="020F0502020204030204" pitchFamily="34" charset="0"/>
                <a:cs typeface="B Nazanin" panose="00000400000000000000" pitchFamily="2" charset="-78"/>
              </a:rPr>
              <a:t>"جزاء</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بما</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کسبا</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نکالا</a:t>
            </a:r>
            <a:r>
              <a:rPr lang="fa-IR" sz="2800" i="0" u="none" strike="noStrike" kern="100" baseline="0" dirty="0">
                <a:solidFill>
                  <a:srgbClr val="000000"/>
                </a:solidFill>
                <a:latin typeface="Calibri" panose="020F0502020204030204" pitchFamily="34" charset="0"/>
                <a:cs typeface="B Nazanin" panose="00000400000000000000" pitchFamily="2" charset="-78"/>
              </a:rPr>
              <a:t> من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اللهّ</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مستند مخالفان پيوند مجد</a:t>
            </a:r>
            <a:r>
              <a:rPr lang="en-US" sz="2800" i="0" u="none" strike="noStrike" kern="100" baseline="0" dirty="0">
                <a:solidFill>
                  <a:srgbClr val="000000"/>
                </a:solidFill>
                <a:latin typeface="Calibri" panose="020F0502020204030204" pitchFamily="34" charset="0"/>
                <a:cs typeface="B Nazanin" panose="00000400000000000000" pitchFamily="2" charset="-78"/>
              </a:rPr>
              <a:t></a:t>
            </a:r>
            <a:r>
              <a:rPr lang="fa-IR" sz="2800" i="0" u="none" strike="noStrike" kern="100" baseline="0" dirty="0">
                <a:solidFill>
                  <a:srgbClr val="000000"/>
                </a:solidFill>
                <a:latin typeface="Calibri" panose="020F0502020204030204" pitchFamily="34" charset="0"/>
                <a:cs typeface="B Nazanin" panose="00000400000000000000" pitchFamily="2" charset="-78"/>
              </a:rPr>
              <a:t>د است به مجازات قطع عضو انصراف دارد و در مورد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بقاي</a:t>
            </a:r>
            <a:r>
              <a:rPr lang="fa-IR" sz="2800" i="0" u="none" strike="noStrike" kern="100" baseline="0" dirty="0">
                <a:solidFill>
                  <a:srgbClr val="000000"/>
                </a:solidFill>
                <a:latin typeface="Calibri" panose="020F0502020204030204" pitchFamily="34" charset="0"/>
                <a:cs typeface="B Nazanin" panose="00000400000000000000" pitchFamily="2" charset="-78"/>
              </a:rPr>
              <a:t> اثر آن </a:t>
            </a:r>
            <a:r>
              <a:rPr lang="fa-IR" sz="2800" i="0" u="none" strike="noStrike" kern="100" baseline="0" dirty="0" err="1">
                <a:solidFill>
                  <a:srgbClr val="000000"/>
                </a:solidFill>
                <a:latin typeface="Calibri" panose="020F0502020204030204" pitchFamily="34" charset="0"/>
                <a:cs typeface="B Nazanin" panose="00000400000000000000" pitchFamily="2" charset="-78"/>
              </a:rPr>
              <a:t>ساكت</a:t>
            </a:r>
            <a:r>
              <a:rPr lang="fa-IR" sz="2800" i="0" u="none" strike="noStrike" kern="100" baseline="0" dirty="0">
                <a:solidFill>
                  <a:srgbClr val="000000"/>
                </a:solidFill>
                <a:latin typeface="Calibri" panose="020F0502020204030204" pitchFamily="34" charset="0"/>
                <a:cs typeface="B Nazanin" panose="00000400000000000000" pitchFamily="2" charset="-78"/>
              </a:rPr>
              <a:t> است، </a:t>
            </a:r>
            <a:r>
              <a:rPr lang="fa-IR" sz="2800" i="0" u="none" strike="noStrike" kern="100" baseline="0" dirty="0" err="1">
                <a:solidFill>
                  <a:srgbClr val="FF0000"/>
                </a:solidFill>
                <a:latin typeface="Calibri" panose="020F0502020204030204" pitchFamily="34" charset="0"/>
                <a:cs typeface="B Compset" panose="00000400000000000000" pitchFamily="2" charset="-78"/>
              </a:rPr>
              <a:t>يعني</a:t>
            </a:r>
            <a:r>
              <a:rPr lang="fa-IR" sz="2800" i="0" u="none" strike="noStrike" kern="100" baseline="0" dirty="0">
                <a:solidFill>
                  <a:srgbClr val="FF0000"/>
                </a:solidFill>
                <a:latin typeface="Calibri" panose="020F0502020204030204" pitchFamily="34" charset="0"/>
                <a:cs typeface="B Compset" panose="00000400000000000000" pitchFamily="2" charset="-78"/>
              </a:rPr>
              <a:t> از</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FF0000"/>
                </a:solidFill>
                <a:latin typeface="Calibri" panose="020F0502020204030204" pitchFamily="34" charset="0"/>
                <a:cs typeface="B Compset" panose="00000400000000000000" pitchFamily="2" charset="-78"/>
              </a:rPr>
              <a:t>آيه</a:t>
            </a:r>
            <a:r>
              <a:rPr lang="fa-IR" sz="2800" i="0" u="none" strike="noStrike" kern="100" baseline="0" dirty="0">
                <a:solidFill>
                  <a:srgbClr val="FF0000"/>
                </a:solidFill>
                <a:latin typeface="Calibri" panose="020F0502020204030204" pitchFamily="34" charset="0"/>
                <a:cs typeface="B Compset" panose="00000400000000000000" pitchFamily="2" charset="-78"/>
              </a:rPr>
              <a:t> استفاده </a:t>
            </a:r>
            <a:r>
              <a:rPr lang="fa-IR" sz="2800" i="0" u="none" strike="noStrike" kern="100" baseline="0" dirty="0" err="1">
                <a:solidFill>
                  <a:srgbClr val="FF0000"/>
                </a:solidFill>
                <a:latin typeface="Calibri" panose="020F0502020204030204" pitchFamily="34" charset="0"/>
                <a:cs typeface="B Compset" panose="00000400000000000000" pitchFamily="2" charset="-78"/>
              </a:rPr>
              <a:t>نمي</a:t>
            </a:r>
            <a:r>
              <a:rPr lang="fa-IR" sz="2800" i="0" u="none" strike="noStrike" kern="100" baseline="0" dirty="0">
                <a:solidFill>
                  <a:srgbClr val="FF0000"/>
                </a:solidFill>
                <a:latin typeface="Calibri" panose="020F0502020204030204" pitchFamily="34" charset="0"/>
                <a:cs typeface="B Compset" panose="00000400000000000000" pitchFamily="2" charset="-78"/>
              </a:rPr>
              <a:t> شود </a:t>
            </a:r>
            <a:r>
              <a:rPr lang="fa-IR" sz="2800" i="0" u="none" strike="noStrike" kern="100" baseline="0" dirty="0" err="1">
                <a:solidFill>
                  <a:srgbClr val="FF0000"/>
                </a:solidFill>
                <a:latin typeface="Calibri" panose="020F0502020204030204" pitchFamily="34" charset="0"/>
                <a:cs typeface="B Compset" panose="00000400000000000000" pitchFamily="2" charset="-78"/>
              </a:rPr>
              <a:t>كه</a:t>
            </a:r>
            <a:r>
              <a:rPr lang="fa-IR" sz="2800" i="0" u="none" strike="noStrike" kern="100" baseline="0" dirty="0">
                <a:solidFill>
                  <a:srgbClr val="FF0000"/>
                </a:solidFill>
                <a:latin typeface="Calibri" panose="020F0502020204030204" pitchFamily="34" charset="0"/>
                <a:cs typeface="B Compset" panose="00000400000000000000" pitchFamily="2" charset="-78"/>
              </a:rPr>
              <a:t> حق پيوند مجدد را ندارد</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p>
          <a:p>
            <a:pPr marR="100" lvl="0" rtl="1"/>
            <a:r>
              <a:rPr lang="fa-IR" sz="2800" i="0" u="none" strike="noStrike" kern="100" baseline="0" dirty="0">
                <a:solidFill>
                  <a:srgbClr val="000000"/>
                </a:solidFill>
                <a:cs typeface="B Nazanin" panose="00000400000000000000" pitchFamily="2" charset="-78"/>
              </a:rPr>
              <a:t>پيوند عضو قطع شده به حد خورده با </a:t>
            </a:r>
            <a:r>
              <a:rPr lang="fa-IR" sz="2800" i="0" u="none" strike="noStrike" kern="100" baseline="0" dirty="0" err="1">
                <a:solidFill>
                  <a:srgbClr val="000000"/>
                </a:solidFill>
                <a:cs typeface="B Nazanin" panose="00000400000000000000" pitchFamily="2" charset="-78"/>
              </a:rPr>
              <a:t>اجراي</a:t>
            </a:r>
            <a:r>
              <a:rPr lang="fa-IR" sz="2800" i="0" u="none" strike="noStrike" kern="100" baseline="0" dirty="0">
                <a:solidFill>
                  <a:srgbClr val="000000"/>
                </a:solidFill>
                <a:cs typeface="B Nazanin" panose="00000400000000000000" pitchFamily="2" charset="-78"/>
              </a:rPr>
              <a:t> حد</a:t>
            </a:r>
            <a:r>
              <a:rPr lang="en-US" sz="2800" i="0" u="none" strike="noStrike" kern="100" baseline="0" dirty="0">
                <a:solidFill>
                  <a:srgbClr val="000000"/>
                </a:solidFill>
                <a:cs typeface="B Nazanin" panose="00000400000000000000" pitchFamily="2" charset="-78"/>
              </a:rPr>
              <a:t></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منافات</a:t>
            </a:r>
            <a:r>
              <a:rPr lang="fa-IR" sz="2800" i="0" u="none" strike="noStrike" kern="100" baseline="0" dirty="0">
                <a:solidFill>
                  <a:srgbClr val="000000"/>
                </a:solidFill>
                <a:cs typeface="B Nazanin" panose="00000400000000000000" pitchFamily="2" charset="-78"/>
              </a:rPr>
              <a:t> ندارد</a:t>
            </a:r>
            <a:r>
              <a:rPr lang="fa-IR" b="1" i="0" u="none" strike="noStrike" kern="100" baseline="0" dirty="0">
                <a:solidFill>
                  <a:srgbClr val="000000"/>
                </a:solidFill>
                <a:cs typeface="B Nazanin" panose="00000400000000000000" pitchFamily="2" charset="-78"/>
              </a:rPr>
              <a:t>. </a:t>
            </a:r>
          </a:p>
        </p:txBody>
      </p:sp>
      <p:sp>
        <p:nvSpPr>
          <p:cNvPr id="4" name="Footer Placeholder 3">
            <a:extLst>
              <a:ext uri="{FF2B5EF4-FFF2-40B4-BE49-F238E27FC236}">
                <a16:creationId xmlns:a16="http://schemas.microsoft.com/office/drawing/2014/main" id="{A4F81684-70F8-FB37-BD9A-DA4D90C37EAA}"/>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502914317"/>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5818-3A9A-ED5A-A090-1F9766EA0162}"/>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a:t>
            </a:r>
            <a:r>
              <a:rPr lang="en-US" b="1" i="0" u="none" strike="noStrike" kern="1400" baseline="0">
                <a:solidFill>
                  <a:srgbClr val="7030A0"/>
                </a:solidFill>
                <a:cs typeface="B Titr" panose="00000700000000000000" pitchFamily="2" charset="-78"/>
              </a:rPr>
              <a:t>1</a:t>
            </a:r>
            <a:r>
              <a:rPr lang="fa-IR" b="1" i="0" u="none" strike="noStrike" kern="1400" baseline="0">
                <a:solidFill>
                  <a:srgbClr val="7030A0"/>
                </a:solidFill>
                <a:cs typeface="B Titr" panose="00000700000000000000" pitchFamily="2" charset="-78"/>
              </a:rPr>
              <a:t>. دليل خاصي بر بقاي اثر حد و قطع وجود ندارد.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9265160B-D6F7-EA5C-655A-67D29FCAD34C}"/>
              </a:ext>
            </a:extLst>
          </p:cNvPr>
          <p:cNvSpPr>
            <a:spLocks noGrp="1"/>
          </p:cNvSpPr>
          <p:nvPr>
            <p:ph type="body" idx="1"/>
          </p:nvPr>
        </p:nvSpPr>
        <p:spPr/>
        <p:txBody>
          <a:bodyPr>
            <a:normAutofit/>
          </a:bodyPr>
          <a:lstStyle/>
          <a:p>
            <a:pPr marR="100" lvl="0" rtl="1"/>
            <a:r>
              <a:rPr lang="fa-IR" sz="3200" i="0" u="none" strike="noStrike" kern="100" baseline="0" dirty="0" err="1">
                <a:solidFill>
                  <a:srgbClr val="000000"/>
                </a:solidFill>
                <a:cs typeface="B Nazanin" panose="00000400000000000000" pitchFamily="2" charset="-78"/>
              </a:rPr>
              <a:t>دليل</a:t>
            </a:r>
            <a:r>
              <a:rPr lang="fa-IR" sz="3200" i="0" u="none" strike="noStrike" kern="100" baseline="0" dirty="0">
                <a:solidFill>
                  <a:srgbClr val="000000"/>
                </a:solidFill>
                <a:cs typeface="B Nazanin" panose="00000400000000000000" pitchFamily="2" charset="-78"/>
              </a:rPr>
              <a:t> حرمت انتفاع از </a:t>
            </a:r>
            <a:r>
              <a:rPr lang="fa-IR" sz="3200" i="0" u="none" strike="noStrike" kern="100" baseline="0" dirty="0" err="1">
                <a:solidFill>
                  <a:srgbClr val="000000"/>
                </a:solidFill>
                <a:cs typeface="B Nazanin" panose="00000400000000000000" pitchFamily="2" charset="-78"/>
              </a:rPr>
              <a:t>ميته</a:t>
            </a:r>
            <a:r>
              <a:rPr lang="fa-IR" sz="3200" i="0" u="none" strike="noStrike" kern="100" baseline="0" dirty="0">
                <a:solidFill>
                  <a:srgbClr val="000000"/>
                </a:solidFill>
                <a:cs typeface="B Nazanin" panose="00000400000000000000" pitchFamily="2" charset="-78"/>
              </a:rPr>
              <a:t>، هم از لحاظ انصراف و هم از لحاظ </a:t>
            </a:r>
            <a:r>
              <a:rPr lang="fa-IR" sz="3200" i="0" u="none" strike="noStrike" kern="100" baseline="0" dirty="0" err="1">
                <a:solidFill>
                  <a:srgbClr val="000000"/>
                </a:solidFill>
                <a:cs typeface="B Nazanin" panose="00000400000000000000" pitchFamily="2" charset="-78"/>
              </a:rPr>
              <a:t>ارتكاز</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عقلايي</a:t>
            </a:r>
            <a:r>
              <a:rPr lang="fa-IR" sz="3200" i="0" u="none" strike="noStrike" kern="100" baseline="0" dirty="0">
                <a:solidFill>
                  <a:srgbClr val="000000"/>
                </a:solidFill>
                <a:cs typeface="B Nazanin" panose="00000400000000000000" pitchFamily="2" charset="-78"/>
              </a:rPr>
              <a:t>، مخصوص</a:t>
            </a:r>
            <a:r>
              <a:rPr lang="fa-IR" sz="3200" i="0" u="none" strike="noStrike" kern="100" baseline="0" dirty="0">
                <a:solidFill>
                  <a:srgbClr val="FF0000"/>
                </a:solidFill>
                <a:cs typeface="B Compset" panose="00000400000000000000" pitchFamily="2" charset="-78"/>
              </a:rPr>
              <a:t> خوردن</a:t>
            </a:r>
            <a:r>
              <a:rPr lang="fa-IR" sz="3200" i="0" u="none" strike="noStrike" kern="100" baseline="0" dirty="0">
                <a:solidFill>
                  <a:srgbClr val="000000"/>
                </a:solidFill>
                <a:cs typeface="B Nazanin" panose="00000400000000000000" pitchFamily="2" charset="-78"/>
              </a:rPr>
              <a:t> است و شامل </a:t>
            </a:r>
            <a:r>
              <a:rPr lang="fa-IR" sz="3200" i="0" u="none" strike="noStrike" kern="100" baseline="0" dirty="0" err="1">
                <a:solidFill>
                  <a:srgbClr val="000000"/>
                </a:solidFill>
                <a:cs typeface="B Nazanin" panose="00000400000000000000" pitchFamily="2" charset="-78"/>
              </a:rPr>
              <a:t>ساير</a:t>
            </a:r>
            <a:r>
              <a:rPr lang="fa-IR" sz="3200" i="0" u="none" strike="noStrike" kern="100" baseline="0" dirty="0">
                <a:solidFill>
                  <a:srgbClr val="000000"/>
                </a:solidFill>
                <a:cs typeface="B Nazanin" panose="00000400000000000000" pitchFamily="2" charset="-78"/>
              </a:rPr>
              <a:t> انتفاعات </a:t>
            </a:r>
            <a:r>
              <a:rPr lang="fa-IR" sz="3200" i="0" u="none" strike="noStrike" kern="100" baseline="0" dirty="0" err="1">
                <a:solidFill>
                  <a:srgbClr val="000000"/>
                </a:solidFill>
                <a:cs typeface="B Nazanin" panose="00000400000000000000" pitchFamily="2" charset="-78"/>
              </a:rPr>
              <a:t>نمي</a:t>
            </a:r>
            <a:r>
              <a:rPr lang="fa-IR" sz="3200" i="0" u="none" strike="noStrike" kern="100" baseline="0" dirty="0">
                <a:solidFill>
                  <a:srgbClr val="000000"/>
                </a:solidFill>
                <a:cs typeface="B Nazanin" panose="00000400000000000000" pitchFamily="2" charset="-78"/>
              </a:rPr>
              <a:t> شود لذا اگر </a:t>
            </a:r>
            <a:r>
              <a:rPr lang="fa-IR" sz="3200" i="0" u="none" strike="noStrike" kern="100" baseline="0" dirty="0" err="1">
                <a:solidFill>
                  <a:srgbClr val="000000"/>
                </a:solidFill>
                <a:cs typeface="B Nazanin" panose="00000400000000000000" pitchFamily="2" charset="-78"/>
              </a:rPr>
              <a:t>ميته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داراي</a:t>
            </a:r>
            <a:r>
              <a:rPr lang="fa-IR" sz="3200" i="0" u="none" strike="noStrike" kern="100" baseline="0" dirty="0">
                <a:solidFill>
                  <a:srgbClr val="000000"/>
                </a:solidFill>
                <a:cs typeface="B Nazanin" panose="00000400000000000000" pitchFamily="2" charset="-78"/>
              </a:rPr>
              <a:t> منفعت  </a:t>
            </a:r>
            <a:r>
              <a:rPr lang="fa-IR" sz="3200" i="0" u="none" strike="noStrike" kern="100" baseline="0" dirty="0" err="1">
                <a:solidFill>
                  <a:srgbClr val="000000"/>
                </a:solidFill>
                <a:cs typeface="B Nazanin" panose="00000400000000000000" pitchFamily="2" charset="-78"/>
              </a:rPr>
              <a:t>محلّله</a:t>
            </a:r>
            <a:r>
              <a:rPr lang="fa-IR" sz="3200" i="0" u="none" strike="noStrike" kern="100" baseline="0" dirty="0">
                <a:solidFill>
                  <a:srgbClr val="000000"/>
                </a:solidFill>
                <a:cs typeface="B Nazanin" panose="00000400000000000000" pitchFamily="2" charset="-78"/>
              </a:rPr>
              <a:t> باشد مصرف آن در آن منفعت و </a:t>
            </a:r>
            <a:r>
              <a:rPr lang="fa-IR" sz="3200" i="0" u="none" strike="noStrike" kern="100" baseline="0" dirty="0" err="1">
                <a:solidFill>
                  <a:srgbClr val="000000"/>
                </a:solidFill>
                <a:cs typeface="B Nazanin" panose="00000400000000000000" pitchFamily="2" charset="-78"/>
              </a:rPr>
              <a:t>خريد</a:t>
            </a:r>
            <a:r>
              <a:rPr lang="fa-IR" sz="3200" i="0" u="none" strike="noStrike" kern="100" baseline="0" dirty="0">
                <a:solidFill>
                  <a:srgbClr val="000000"/>
                </a:solidFill>
                <a:cs typeface="B Nazanin" panose="00000400000000000000" pitchFamily="2" charset="-78"/>
              </a:rPr>
              <a:t> و فروش آن </a:t>
            </a:r>
            <a:r>
              <a:rPr lang="fa-IR" sz="3200" i="0" u="none" strike="noStrike" kern="100" baseline="0" dirty="0" err="1">
                <a:solidFill>
                  <a:srgbClr val="000000"/>
                </a:solidFill>
                <a:cs typeface="B Nazanin" panose="00000400000000000000" pitchFamily="2" charset="-78"/>
              </a:rPr>
              <a:t>جايز</a:t>
            </a:r>
            <a:r>
              <a:rPr lang="fa-IR" sz="3200" i="0" u="none" strike="noStrike" kern="100" baseline="0" dirty="0">
                <a:solidFill>
                  <a:srgbClr val="000000"/>
                </a:solidFill>
                <a:cs typeface="B Nazanin" panose="00000400000000000000" pitchFamily="2" charset="-78"/>
              </a:rPr>
              <a:t> است.  </a:t>
            </a:r>
          </a:p>
          <a:p>
            <a:pPr marR="100" lvl="0" rtl="1"/>
            <a:endParaRPr lang="fa-IR" sz="3200" i="0" u="none" strike="noStrike" kern="100" baseline="0" dirty="0">
              <a:solidFill>
                <a:srgbClr val="000000"/>
              </a:solidFill>
              <a:cs typeface="B Nazanin" panose="00000400000000000000" pitchFamily="2" charset="-78"/>
            </a:endParaRPr>
          </a:p>
          <a:p>
            <a:pPr marR="100" lvl="0" rtl="1"/>
            <a:r>
              <a:rPr lang="fa-IR" sz="3200" i="0" u="none" strike="noStrike" kern="100" baseline="0" dirty="0" err="1">
                <a:solidFill>
                  <a:srgbClr val="FF0000"/>
                </a:solidFill>
                <a:cs typeface="B Compset" panose="00000400000000000000" pitchFamily="2" charset="-78"/>
              </a:rPr>
              <a:t>بنابراين</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قاضي</a:t>
            </a:r>
            <a:r>
              <a:rPr lang="fa-IR" sz="3200" i="0" u="none" strike="noStrike" kern="100" baseline="0" dirty="0">
                <a:solidFill>
                  <a:srgbClr val="FF0000"/>
                </a:solidFill>
                <a:cs typeface="B Compset" panose="00000400000000000000" pitchFamily="2" charset="-78"/>
              </a:rPr>
              <a:t> </a:t>
            </a:r>
            <a:r>
              <a:rPr lang="fa-IR" sz="3200" i="0" u="none" strike="noStrike" kern="100" baseline="0" dirty="0" err="1">
                <a:solidFill>
                  <a:srgbClr val="FF0000"/>
                </a:solidFill>
                <a:cs typeface="B Compset" panose="00000400000000000000" pitchFamily="2" charset="-78"/>
              </a:rPr>
              <a:t>محكمه</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مي</a:t>
            </a:r>
            <a:r>
              <a:rPr lang="fa-IR" sz="3200" i="0" u="none" strike="noStrike" kern="100" baseline="0" dirty="0">
                <a:solidFill>
                  <a:srgbClr val="000000"/>
                </a:solidFill>
                <a:cs typeface="B Nazanin" panose="00000400000000000000" pitchFamily="2" charset="-78"/>
              </a:rPr>
              <a:t> تواند عضو قطع شده را در </a:t>
            </a:r>
            <a:r>
              <a:rPr lang="fa-IR" sz="3200" i="0" u="none" strike="noStrike" kern="100" baseline="0" dirty="0" err="1">
                <a:solidFill>
                  <a:srgbClr val="000000"/>
                </a:solidFill>
                <a:cs typeface="B Nazanin" panose="00000400000000000000" pitchFamily="2" charset="-78"/>
              </a:rPr>
              <a:t>اختيار</a:t>
            </a:r>
            <a:r>
              <a:rPr lang="fa-IR" sz="3200" i="0" u="none" strike="noStrike" kern="100" baseline="0" dirty="0">
                <a:solidFill>
                  <a:srgbClr val="000000"/>
                </a:solidFill>
                <a:cs typeface="B Nazanin" panose="00000400000000000000" pitchFamily="2" charset="-78"/>
              </a:rPr>
              <a:t> سارق قرار دهد و </a:t>
            </a:r>
            <a:r>
              <a:rPr lang="fa-IR" sz="3200" i="0" u="none" strike="noStrike" kern="100" baseline="0" dirty="0">
                <a:solidFill>
                  <a:srgbClr val="FF0000"/>
                </a:solidFill>
                <a:cs typeface="B Compset" panose="00000400000000000000" pitchFamily="2" charset="-78"/>
              </a:rPr>
              <a:t>او مختار است</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با </a:t>
            </a:r>
            <a:r>
              <a:rPr lang="fa-IR" sz="3200" i="0" u="none" strike="noStrike" kern="100" baseline="0" dirty="0" err="1">
                <a:solidFill>
                  <a:srgbClr val="000000"/>
                </a:solidFill>
                <a:cs typeface="B Nazanin" panose="00000400000000000000" pitchFamily="2" charset="-78"/>
              </a:rPr>
              <a:t>هزينه</a:t>
            </a:r>
            <a:r>
              <a:rPr lang="fa-IR" sz="3200" i="0" u="none" strike="noStrike" kern="100" baseline="0" dirty="0">
                <a:solidFill>
                  <a:srgbClr val="000000"/>
                </a:solidFill>
                <a:cs typeface="B Nazanin" panose="00000400000000000000" pitchFamily="2" charset="-78"/>
              </a:rPr>
              <a:t> ي خود پيوند را انجام دهد و </a:t>
            </a:r>
            <a:r>
              <a:rPr lang="fa-IR" sz="3200" i="0" u="none" strike="noStrike" kern="100" baseline="0" dirty="0" err="1">
                <a:solidFill>
                  <a:srgbClr val="000000"/>
                </a:solidFill>
                <a:cs typeface="B Nazanin" panose="00000400000000000000" pitchFamily="2" charset="-78"/>
              </a:rPr>
              <a:t>منعي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براي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پيوند در </a:t>
            </a:r>
            <a:r>
              <a:rPr lang="fa-IR" sz="3200" i="0" u="none" strike="noStrike" kern="100" baseline="0" dirty="0" err="1">
                <a:solidFill>
                  <a:srgbClr val="000000"/>
                </a:solidFill>
                <a:cs typeface="B Nazanin" panose="00000400000000000000" pitchFamily="2" charset="-78"/>
              </a:rPr>
              <a:t>كار</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نيست</a:t>
            </a:r>
            <a:r>
              <a:rPr lang="fa-IR" sz="3200" i="0" u="none" strike="noStrike" kern="100" baseline="0" dirty="0">
                <a:solidFill>
                  <a:srgbClr val="000000"/>
                </a:solidFill>
                <a:cs typeface="B Nazanin" panose="00000400000000000000" pitchFamily="2" charset="-78"/>
              </a:rPr>
              <a:t> و </a:t>
            </a:r>
            <a:r>
              <a:rPr lang="fa-IR" sz="3200" i="0" u="none" strike="noStrike" kern="100" baseline="0" dirty="0" err="1">
                <a:solidFill>
                  <a:srgbClr val="000000"/>
                </a:solidFill>
                <a:cs typeface="B Nazanin" panose="00000400000000000000" pitchFamily="2" charset="-78"/>
              </a:rPr>
              <a:t>منافاتي</a:t>
            </a:r>
            <a:r>
              <a:rPr lang="fa-IR" sz="3200" i="0" u="none" strike="noStrike" kern="100" baseline="0" dirty="0">
                <a:solidFill>
                  <a:srgbClr val="000000"/>
                </a:solidFill>
                <a:cs typeface="B Nazanin" panose="00000400000000000000" pitchFamily="2" charset="-78"/>
              </a:rPr>
              <a:t> با </a:t>
            </a:r>
            <a:r>
              <a:rPr lang="fa-IR" sz="3200" i="0" u="none" strike="noStrike" kern="100" baseline="0" dirty="0" err="1">
                <a:solidFill>
                  <a:srgbClr val="000000"/>
                </a:solidFill>
                <a:cs typeface="B Nazanin" panose="00000400000000000000" pitchFamily="2" charset="-78"/>
              </a:rPr>
              <a:t>اجراي</a:t>
            </a:r>
            <a:r>
              <a:rPr lang="fa-IR" sz="3200" i="0" u="none" strike="noStrike" kern="100" baseline="0" dirty="0">
                <a:solidFill>
                  <a:srgbClr val="000000"/>
                </a:solidFill>
                <a:cs typeface="B Nazanin" panose="00000400000000000000" pitchFamily="2" charset="-78"/>
              </a:rPr>
              <a:t> حد </a:t>
            </a:r>
            <a:r>
              <a:rPr lang="fa-IR" sz="3200" i="0" u="none" strike="noStrike" kern="100" baseline="0" dirty="0" err="1">
                <a:solidFill>
                  <a:srgbClr val="000000"/>
                </a:solidFill>
                <a:cs typeface="B Nazanin" panose="00000400000000000000" pitchFamily="2" charset="-78"/>
              </a:rPr>
              <a:t>نيز</a:t>
            </a:r>
            <a:r>
              <a:rPr lang="fa-IR" sz="3200" i="0" u="none" strike="noStrike" kern="100" baseline="0" dirty="0">
                <a:solidFill>
                  <a:srgbClr val="000000"/>
                </a:solidFill>
                <a:cs typeface="B Nazanin" panose="00000400000000000000" pitchFamily="2" charset="-78"/>
              </a:rPr>
              <a:t> ندارد، چرا </a:t>
            </a:r>
            <a:r>
              <a:rPr lang="fa-IR" sz="3200" i="0" u="none" strike="noStrike" kern="100" baseline="0" dirty="0" err="1">
                <a:solidFill>
                  <a:srgbClr val="000000"/>
                </a:solidFill>
                <a:cs typeface="B Nazanin" panose="00000400000000000000" pitchFamily="2" charset="-78"/>
              </a:rPr>
              <a:t>كه</a:t>
            </a:r>
            <a:r>
              <a:rPr lang="fa-IR" sz="3200" i="0" u="none" strike="noStrike" kern="100" baseline="0" dirty="0">
                <a:solidFill>
                  <a:srgbClr val="000000"/>
                </a:solidFill>
                <a:cs typeface="B Nazanin" panose="00000400000000000000" pitchFamily="2" charset="-78"/>
              </a:rPr>
              <a:t> حد با </a:t>
            </a:r>
            <a:r>
              <a:rPr lang="fa-IR" sz="3200" i="0" u="none" strike="noStrike" kern="100" baseline="0" dirty="0" err="1">
                <a:solidFill>
                  <a:srgbClr val="000000"/>
                </a:solidFill>
                <a:cs typeface="B Nazanin" panose="00000400000000000000" pitchFamily="2" charset="-78"/>
              </a:rPr>
              <a:t>شرايط</a:t>
            </a:r>
            <a:r>
              <a:rPr lang="fa-IR" sz="3200" i="0" u="none" strike="noStrike" kern="100" baseline="0" dirty="0">
                <a:solidFill>
                  <a:srgbClr val="000000"/>
                </a:solidFill>
                <a:cs typeface="B Nazanin" panose="00000400000000000000" pitchFamily="2" charset="-78"/>
              </a:rPr>
              <a:t> خاص خود به دستور </a:t>
            </a:r>
            <a:r>
              <a:rPr lang="fa-IR" sz="3200" i="0" u="none" strike="noStrike" kern="100" baseline="0" dirty="0" err="1">
                <a:solidFill>
                  <a:srgbClr val="000000"/>
                </a:solidFill>
                <a:cs typeface="B Nazanin" panose="00000400000000000000" pitchFamily="2" charset="-78"/>
              </a:rPr>
              <a:t>قاضي</a:t>
            </a:r>
            <a:r>
              <a:rPr lang="fa-IR" sz="3200" i="0" u="none" strike="noStrike" kern="100" baseline="0" dirty="0">
                <a:solidFill>
                  <a:srgbClr val="000000"/>
                </a:solidFill>
                <a:cs typeface="B Nazanin" panose="00000400000000000000" pitchFamily="2" charset="-78"/>
              </a:rPr>
              <a:t> شرع  صورت </a:t>
            </a:r>
            <a:r>
              <a:rPr lang="fa-IR" sz="3200" i="0" u="none" strike="noStrike" kern="100" baseline="0" dirty="0" err="1">
                <a:solidFill>
                  <a:srgbClr val="000000"/>
                </a:solidFill>
                <a:cs typeface="B Nazanin" panose="00000400000000000000" pitchFamily="2" charset="-78"/>
              </a:rPr>
              <a:t>پذيرفته</a:t>
            </a:r>
            <a:r>
              <a:rPr lang="fa-IR" sz="3200" i="0" u="none" strike="noStrike" kern="100" baseline="0" dirty="0">
                <a:solidFill>
                  <a:srgbClr val="000000"/>
                </a:solidFill>
                <a:cs typeface="B Nazanin" panose="00000400000000000000" pitchFamily="2" charset="-78"/>
              </a:rPr>
              <a:t> و پيوند </a:t>
            </a:r>
            <a:r>
              <a:rPr lang="fa-IR" sz="3200" i="0" u="none" strike="noStrike" kern="100" baseline="0" dirty="0" err="1">
                <a:solidFill>
                  <a:srgbClr val="000000"/>
                </a:solidFill>
                <a:cs typeface="B Nazanin" panose="00000400000000000000" pitchFamily="2" charset="-78"/>
              </a:rPr>
              <a:t>بعدي</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ربطي</a:t>
            </a:r>
            <a:r>
              <a:rPr lang="fa-IR" sz="3200" i="0" u="none" strike="noStrike" kern="100" baseline="0" dirty="0">
                <a:solidFill>
                  <a:srgbClr val="000000"/>
                </a:solidFill>
                <a:cs typeface="B Nazanin" panose="00000400000000000000" pitchFamily="2" charset="-78"/>
              </a:rPr>
              <a:t> به </a:t>
            </a:r>
            <a:r>
              <a:rPr lang="fa-IR" sz="3200" i="0" u="none" strike="noStrike" kern="100" baseline="0" dirty="0" err="1">
                <a:solidFill>
                  <a:srgbClr val="000000"/>
                </a:solidFill>
                <a:cs typeface="B Nazanin" panose="00000400000000000000" pitchFamily="2" charset="-78"/>
              </a:rPr>
              <a:t>اجراي</a:t>
            </a:r>
            <a:r>
              <a:rPr lang="fa-IR" sz="3200" i="0" u="none" strike="noStrike" kern="100" baseline="0" dirty="0">
                <a:solidFill>
                  <a:srgbClr val="000000"/>
                </a:solidFill>
                <a:cs typeface="B Nazanin" panose="00000400000000000000" pitchFamily="2" charset="-78"/>
              </a:rPr>
              <a:t> حد ندارد.</a:t>
            </a:r>
          </a:p>
        </p:txBody>
      </p:sp>
      <p:sp>
        <p:nvSpPr>
          <p:cNvPr id="4" name="Footer Placeholder 3">
            <a:extLst>
              <a:ext uri="{FF2B5EF4-FFF2-40B4-BE49-F238E27FC236}">
                <a16:creationId xmlns:a16="http://schemas.microsoft.com/office/drawing/2014/main" id="{B791D30B-0DDB-607D-3256-FB5B331C95C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0392385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BF9A-1C79-413E-DD9E-77475B116C21}"/>
              </a:ext>
            </a:extLst>
          </p:cNvPr>
          <p:cNvSpPr>
            <a:spLocks noGrp="1"/>
          </p:cNvSpPr>
          <p:nvPr>
            <p:ph type="title"/>
          </p:nvPr>
        </p:nvSpPr>
        <p:spPr/>
        <p:txBody>
          <a:bodyPr>
            <a:normAutofit/>
          </a:bodyPr>
          <a:lstStyle/>
          <a:p>
            <a:pPr marR="10" rtl="1"/>
            <a:r>
              <a:rPr lang="fa-IR" sz="4400" b="1" i="0" u="none" strike="noStrike" kern="1400" baseline="0">
                <a:solidFill>
                  <a:srgbClr val="7030A0"/>
                </a:solidFill>
                <a:cs typeface="B Titr" panose="00000700000000000000" pitchFamily="2" charset="-78"/>
              </a:rPr>
              <a:t>مکارم شیرازی  </a:t>
            </a:r>
            <a:endParaRPr lang="en-US" sz="4400"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80FA85A9-DA0D-5F10-B9A2-9351D286061F}"/>
              </a:ext>
            </a:extLst>
          </p:cNvPr>
          <p:cNvSpPr>
            <a:spLocks noGrp="1"/>
          </p:cNvSpPr>
          <p:nvPr>
            <p:ph type="body" idx="1"/>
          </p:nvPr>
        </p:nvSpPr>
        <p:spPr/>
        <p:txBody>
          <a:bodyPr>
            <a:normAutofit/>
          </a:bodyPr>
          <a:lstStyle/>
          <a:p>
            <a:pPr marR="100" lvl="0" rtl="1"/>
            <a:r>
              <a:rPr lang="fa-IR" sz="3200" i="0" u="none" strike="noStrike" kern="100" baseline="0" dirty="0" err="1">
                <a:solidFill>
                  <a:srgbClr val="000000"/>
                </a:solidFill>
                <a:cs typeface="B Nazanin" panose="00000400000000000000" pitchFamily="2" charset="-78"/>
              </a:rPr>
              <a:t>آيت</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اﷲ</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مكارم</a:t>
            </a:r>
            <a:r>
              <a:rPr lang="fa-IR" sz="3200" i="0" u="none" strike="noStrike" kern="100" baseline="0" dirty="0">
                <a:solidFill>
                  <a:srgbClr val="000000"/>
                </a:solidFill>
                <a:cs typeface="B Nazanin" panose="00000400000000000000" pitchFamily="2" charset="-78"/>
              </a:rPr>
              <a:t> </a:t>
            </a:r>
            <a:r>
              <a:rPr lang="fa-IR" sz="3200" i="0" u="none" strike="noStrike" kern="100" baseline="0" dirty="0" err="1">
                <a:solidFill>
                  <a:srgbClr val="000000"/>
                </a:solidFill>
                <a:cs typeface="B Nazanin" panose="00000400000000000000" pitchFamily="2" charset="-78"/>
              </a:rPr>
              <a:t>شيرازي</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استفتايي</a:t>
            </a:r>
            <a:r>
              <a:rPr lang="fa-IR" sz="3200" i="0" u="none" strike="noStrike" kern="100" baseline="0" dirty="0">
                <a:solidFill>
                  <a:srgbClr val="000000"/>
                </a:solidFill>
                <a:cs typeface="B Nazanin" panose="00000400000000000000" pitchFamily="2" charset="-78"/>
              </a:rPr>
              <a:t> در </a:t>
            </a:r>
            <a:r>
              <a:rPr lang="fa-IR" sz="3200" i="0" u="none" strike="noStrike" kern="100" baseline="0" dirty="0" err="1">
                <a:solidFill>
                  <a:srgbClr val="000000"/>
                </a:solidFill>
                <a:cs typeface="B Nazanin" panose="00000400000000000000" pitchFamily="2" charset="-78"/>
              </a:rPr>
              <a:t>اين</a:t>
            </a:r>
            <a:r>
              <a:rPr lang="fa-IR" sz="3200" i="0" u="none" strike="noStrike" kern="100" baseline="0" dirty="0">
                <a:solidFill>
                  <a:srgbClr val="000000"/>
                </a:solidFill>
                <a:cs typeface="B Nazanin" panose="00000400000000000000" pitchFamily="2" charset="-78"/>
              </a:rPr>
              <a:t> خصوص در باب قطع </a:t>
            </a:r>
            <a:r>
              <a:rPr lang="fa-IR" sz="3200" i="0" u="none" strike="noStrike" kern="100" baseline="0" dirty="0" err="1">
                <a:solidFill>
                  <a:srgbClr val="000000"/>
                </a:solidFill>
                <a:cs typeface="B Nazanin" panose="00000400000000000000" pitchFamily="2" charset="-78"/>
              </a:rPr>
              <a:t>يد</a:t>
            </a:r>
            <a:r>
              <a:rPr lang="fa-IR" sz="3200" i="0" u="none" strike="noStrike" kern="100" baseline="0" dirty="0">
                <a:solidFill>
                  <a:srgbClr val="000000"/>
                </a:solidFill>
                <a:cs typeface="B Nazanin" panose="00000400000000000000" pitchFamily="2" charset="-78"/>
              </a:rPr>
              <a:t> سارق،</a:t>
            </a:r>
            <a:r>
              <a:rPr lang="fa-IR" sz="3200" i="0" u="none" strike="noStrike" kern="100" baseline="0" dirty="0">
                <a:solidFill>
                  <a:srgbClr val="FF0000"/>
                </a:solidFill>
                <a:cs typeface="B Nazanin" panose="00000400000000000000" pitchFamily="2" charset="-78"/>
              </a:rPr>
              <a:t> اهداء عضو </a:t>
            </a:r>
            <a:r>
              <a:rPr lang="fa-IR" sz="3200" i="0" u="none" strike="noStrike" kern="100" baseline="0" dirty="0" err="1">
                <a:solidFill>
                  <a:srgbClr val="FF0000"/>
                </a:solidFill>
                <a:cs typeface="B Nazanin" panose="00000400000000000000" pitchFamily="2" charset="-78"/>
              </a:rPr>
              <a:t>محكوم</a:t>
            </a:r>
            <a:r>
              <a:rPr lang="fa-IR" sz="3200" i="0" u="none" strike="noStrike" kern="100" baseline="0" dirty="0">
                <a:solidFill>
                  <a:srgbClr val="FF0000"/>
                </a:solidFill>
                <a:cs typeface="B Nazanin" panose="00000400000000000000" pitchFamily="2" charset="-78"/>
              </a:rPr>
              <a:t> </a:t>
            </a:r>
            <a:r>
              <a:rPr lang="fa-IR" sz="3200" i="0" u="none" strike="noStrike" kern="100" baseline="0" dirty="0" err="1">
                <a:solidFill>
                  <a:srgbClr val="FF0000"/>
                </a:solidFill>
                <a:cs typeface="B Nazanin" panose="00000400000000000000" pitchFamily="2" charset="-78"/>
              </a:rPr>
              <a:t>عليه</a:t>
            </a:r>
            <a:r>
              <a:rPr lang="fa-IR" sz="3200" i="0" u="none" strike="noStrike" kern="100" baseline="0" dirty="0">
                <a:solidFill>
                  <a:srgbClr val="FF0000"/>
                </a:solidFill>
                <a:cs typeface="B Nazanin" panose="00000400000000000000" pitchFamily="2" charset="-78"/>
              </a:rPr>
              <a:t> را به </a:t>
            </a:r>
            <a:r>
              <a:rPr lang="fa-IR" sz="3200" i="0" u="none" strike="noStrike" kern="100" baseline="0" dirty="0" err="1">
                <a:solidFill>
                  <a:srgbClr val="FF0000"/>
                </a:solidFill>
                <a:cs typeface="B Nazanin" panose="00000400000000000000" pitchFamily="2" charset="-78"/>
              </a:rPr>
              <a:t>ديگري</a:t>
            </a:r>
            <a:r>
              <a:rPr lang="fa-IR" sz="3200" i="0" u="none" strike="noStrike" kern="100" baseline="0" dirty="0">
                <a:solidFill>
                  <a:srgbClr val="FF0000"/>
                </a:solidFill>
                <a:cs typeface="B Nazanin" panose="00000400000000000000" pitchFamily="2" charset="-78"/>
              </a:rPr>
              <a:t> </a:t>
            </a:r>
            <a:r>
              <a:rPr lang="fa-IR" sz="3200" i="0" u="none" strike="noStrike" kern="100" baseline="0" dirty="0" err="1">
                <a:solidFill>
                  <a:srgbClr val="FF0000"/>
                </a:solidFill>
                <a:cs typeface="B Nazanin" panose="00000400000000000000" pitchFamily="2" charset="-78"/>
              </a:rPr>
              <a:t>جايز</a:t>
            </a:r>
            <a:r>
              <a:rPr lang="fa-IR" sz="3200" i="0" u="none" strike="noStrike" kern="100" baseline="0" dirty="0">
                <a:solidFill>
                  <a:srgbClr val="FF0000"/>
                </a:solidFill>
                <a:cs typeface="B Nazanin" panose="00000400000000000000" pitchFamily="2" charset="-78"/>
              </a:rPr>
              <a:t> شمرده </a:t>
            </a:r>
            <a:r>
              <a:rPr lang="fa-IR" sz="3200" i="0" u="none" strike="noStrike" kern="100" baseline="0" dirty="0" err="1">
                <a:solidFill>
                  <a:srgbClr val="FF0000"/>
                </a:solidFill>
                <a:cs typeface="B Nazanin" panose="00000400000000000000" pitchFamily="2" charset="-78"/>
              </a:rPr>
              <a:t>اند</a:t>
            </a:r>
            <a:r>
              <a:rPr lang="fa-IR" sz="3200" i="0" u="none" strike="noStrike" kern="100" baseline="0" dirty="0">
                <a:solidFill>
                  <a:srgbClr val="000000"/>
                </a:solidFill>
                <a:cs typeface="B Nazanin" panose="00000400000000000000" pitchFamily="2" charset="-78"/>
              </a:rPr>
              <a:t>.  </a:t>
            </a:r>
            <a:endParaRPr lang="en-US" sz="32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2511BFAA-F86E-B8FB-5A86-3EF763267B8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6912136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DB6C-05DE-36BF-C912-5FC4A353EECD}"/>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0" i="0" u="none" strike="noStrike" kern="1400" baseline="0">
                <a:solidFill>
                  <a:srgbClr val="7030A0"/>
                </a:solidFill>
                <a:cs typeface="B Titr" panose="00000700000000000000" pitchFamily="2" charset="-78"/>
              </a:rPr>
              <a:t>ـ پيوند در اعمال حد يا قصاص منجر به سلب حيات  </a:t>
            </a:r>
            <a:endParaRPr lang="en-US" b="0"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5E9DD77-4C98-A643-D36F-D7468FD90CDE}"/>
              </a:ext>
            </a:extLst>
          </p:cNvPr>
          <p:cNvSpPr>
            <a:spLocks noGrp="1"/>
          </p:cNvSpPr>
          <p:nvPr>
            <p:ph type="body" idx="1"/>
          </p:nvPr>
        </p:nvSpPr>
        <p:spPr/>
        <p:txBody>
          <a:bodyPr>
            <a:normAutofit/>
          </a:bodyPr>
          <a:lstStyle/>
          <a:p>
            <a:pPr marR="100" lvl="0" rtl="1"/>
            <a:r>
              <a:rPr lang="fa-IR" sz="2800" i="0" u="none" strike="noStrike" kern="100" baseline="0" dirty="0">
                <a:solidFill>
                  <a:srgbClr val="000000"/>
                </a:solidFill>
                <a:cs typeface="B Nazanin" panose="00000400000000000000" pitchFamily="2" charset="-78"/>
              </a:rPr>
              <a:t>هرچند در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حالت </a:t>
            </a:r>
            <a:r>
              <a:rPr lang="fa-IR" sz="2800" i="0" u="none" strike="noStrike" kern="100" baseline="0" dirty="0" err="1">
                <a:solidFill>
                  <a:srgbClr val="000000"/>
                </a:solidFill>
                <a:cs typeface="B Nazanin" panose="00000400000000000000" pitchFamily="2" charset="-78"/>
              </a:rPr>
              <a:t>نيز</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FF0000"/>
                </a:solidFill>
                <a:cs typeface="B Compset" panose="00000400000000000000" pitchFamily="2" charset="-78"/>
              </a:rPr>
              <a:t>نظر </a:t>
            </a:r>
            <a:r>
              <a:rPr lang="fa-IR" sz="2800" i="0" u="none" strike="noStrike" kern="100" baseline="0" dirty="0" err="1">
                <a:solidFill>
                  <a:srgbClr val="FF0000"/>
                </a:solidFill>
                <a:cs typeface="B Compset" panose="00000400000000000000" pitchFamily="2" charset="-78"/>
              </a:rPr>
              <a:t>فقهي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يا</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قانوني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مغاير</a:t>
            </a:r>
            <a:r>
              <a:rPr lang="fa-IR" sz="2800" i="0" u="none" strike="noStrike" kern="100" baseline="0" dirty="0">
                <a:solidFill>
                  <a:srgbClr val="FF0000"/>
                </a:solidFill>
                <a:cs typeface="B Compset" panose="00000400000000000000" pitchFamily="2" charset="-78"/>
              </a:rPr>
              <a:t> با جواز اهداء وجود ندارد</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ولي</a:t>
            </a:r>
            <a:r>
              <a:rPr lang="fa-IR" sz="2800" i="0" u="none" strike="noStrike" kern="100" baseline="0" dirty="0">
                <a:solidFill>
                  <a:srgbClr val="000000"/>
                </a:solidFill>
                <a:cs typeface="B Nazanin" panose="00000400000000000000" pitchFamily="2" charset="-78"/>
              </a:rPr>
              <a:t> با </a:t>
            </a:r>
            <a:r>
              <a:rPr lang="fa-IR" sz="2800" i="0" u="none" strike="noStrike" kern="100" baseline="0" dirty="0" err="1">
                <a:solidFill>
                  <a:srgbClr val="000000"/>
                </a:solidFill>
                <a:cs typeface="B Nazanin" panose="00000400000000000000" pitchFamily="2" charset="-78"/>
              </a:rPr>
              <a:t>عنايت</a:t>
            </a:r>
            <a:r>
              <a:rPr lang="fa-IR" sz="2800" i="0" u="none" strike="noStrike" kern="100" baseline="0" dirty="0">
                <a:solidFill>
                  <a:srgbClr val="000000"/>
                </a:solidFill>
                <a:cs typeface="B Nazanin" panose="00000400000000000000" pitchFamily="2" charset="-78"/>
              </a:rPr>
              <a:t> به </a:t>
            </a:r>
            <a:r>
              <a:rPr lang="fa-IR" sz="2800" i="0" u="none" strike="noStrike" kern="100" baseline="0" dirty="0" err="1">
                <a:solidFill>
                  <a:srgbClr val="FF0000"/>
                </a:solidFill>
                <a:cs typeface="B Compset" panose="00000400000000000000" pitchFamily="2" charset="-78"/>
              </a:rPr>
              <a:t>نحوه‌ي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اجراي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مجازاتهاي</a:t>
            </a:r>
            <a:r>
              <a:rPr lang="fa-IR" sz="2800" i="0" u="none" strike="noStrike" kern="100" baseline="0" dirty="0">
                <a:solidFill>
                  <a:srgbClr val="000000"/>
                </a:solidFill>
                <a:cs typeface="B Nazanin" panose="00000400000000000000" pitchFamily="2" charset="-78"/>
              </a:rPr>
              <a:t> مقرر در قانون </a:t>
            </a:r>
            <a:r>
              <a:rPr lang="fa-IR" sz="2800" i="0" u="none" strike="noStrike" kern="100" baseline="0" dirty="0" err="1">
                <a:solidFill>
                  <a:srgbClr val="000000"/>
                </a:solidFill>
                <a:cs typeface="B Nazanin" panose="00000400000000000000" pitchFamily="2" charset="-78"/>
              </a:rPr>
              <a:t>اجراي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احكام</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كيفري</a:t>
            </a:r>
            <a:r>
              <a:rPr lang="fa-IR" sz="2800" i="0" u="none" strike="noStrike" kern="100" baseline="0" dirty="0">
                <a:solidFill>
                  <a:srgbClr val="000000"/>
                </a:solidFill>
                <a:cs typeface="B Nazanin" panose="00000400000000000000" pitchFamily="2" charset="-78"/>
              </a:rPr>
              <a:t>، از </a:t>
            </a:r>
            <a:r>
              <a:rPr lang="fa-IR" sz="2800" i="0" u="none" strike="noStrike" kern="100" baseline="0" dirty="0">
                <a:solidFill>
                  <a:srgbClr val="FF0000"/>
                </a:solidFill>
                <a:cs typeface="B Compset" panose="00000400000000000000" pitchFamily="2" charset="-78"/>
              </a:rPr>
              <a:t>لحاظ </a:t>
            </a:r>
            <a:r>
              <a:rPr lang="fa-IR" sz="2800" i="0" u="none" strike="noStrike" kern="100" baseline="0" dirty="0" err="1">
                <a:solidFill>
                  <a:srgbClr val="FF0000"/>
                </a:solidFill>
                <a:cs typeface="B Compset" panose="00000400000000000000" pitchFamily="2" charset="-78"/>
              </a:rPr>
              <a:t>پزشكي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امكان</a:t>
            </a:r>
            <a:r>
              <a:rPr lang="fa-IR" sz="2800" i="0" u="none" strike="noStrike" kern="100" baseline="0" dirty="0">
                <a:solidFill>
                  <a:srgbClr val="FF0000"/>
                </a:solidFill>
                <a:cs typeface="B Compset" panose="00000400000000000000" pitchFamily="2" charset="-78"/>
              </a:rPr>
              <a:t> اهداء عضو از </a:t>
            </a:r>
            <a:r>
              <a:rPr lang="fa-IR" sz="2800" i="0" u="none" strike="noStrike" kern="100" baseline="0" dirty="0" err="1">
                <a:solidFill>
                  <a:srgbClr val="FF0000"/>
                </a:solidFill>
                <a:cs typeface="B Compset" panose="00000400000000000000" pitchFamily="2" charset="-78"/>
              </a:rPr>
              <a:t>بين</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مي</a:t>
            </a:r>
            <a:r>
              <a:rPr lang="fa-IR" sz="2800" i="0" u="none" strike="noStrike" kern="100" baseline="0" dirty="0">
                <a:solidFill>
                  <a:srgbClr val="FF0000"/>
                </a:solidFill>
                <a:cs typeface="B Compset" panose="00000400000000000000" pitchFamily="2" charset="-78"/>
              </a:rPr>
              <a:t> رود. </a:t>
            </a:r>
          </a:p>
          <a:p>
            <a:pPr marR="100" lvl="0" rtl="1"/>
            <a:r>
              <a:rPr lang="fa-IR" sz="2800" i="0" u="none" strike="noStrike" kern="100" baseline="0" dirty="0">
                <a:solidFill>
                  <a:srgbClr val="000000"/>
                </a:solidFill>
                <a:cs typeface="B Nazanin" panose="00000400000000000000" pitchFamily="2" charset="-78"/>
              </a:rPr>
              <a:t>طبق </a:t>
            </a:r>
            <a:r>
              <a:rPr lang="fa-IR" sz="2800" i="0" u="none" strike="noStrike" kern="100" baseline="0" dirty="0" err="1">
                <a:solidFill>
                  <a:srgbClr val="000000"/>
                </a:solidFill>
                <a:cs typeface="B Nazanin" panose="00000400000000000000" pitchFamily="2" charset="-78"/>
              </a:rPr>
              <a:t>آيين</a:t>
            </a:r>
            <a:r>
              <a:rPr lang="fa-IR" sz="2800" i="0" u="none" strike="noStrike" kern="100" baseline="0" dirty="0">
                <a:solidFill>
                  <a:srgbClr val="000000"/>
                </a:solidFill>
                <a:cs typeface="B Nazanin" panose="00000400000000000000" pitchFamily="2" charset="-78"/>
              </a:rPr>
              <a:t> نامه </a:t>
            </a:r>
            <a:r>
              <a:rPr lang="fa-IR" sz="2800" i="0" u="none" strike="noStrike" kern="100" baseline="0" dirty="0">
                <a:solidFill>
                  <a:srgbClr val="000000"/>
                </a:solidFill>
                <a:latin typeface="Calibri" panose="020F0502020204030204" pitchFamily="34" charset="0"/>
                <a:cs typeface="B Nazanin" panose="00000400000000000000" pitchFamily="2" charset="-78"/>
              </a:rPr>
              <a:t>" نحوه ي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اجراي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احكام</a:t>
            </a:r>
            <a:r>
              <a:rPr lang="fa-IR" sz="2800" i="0" u="none" strike="noStrike" kern="100" baseline="0" dirty="0">
                <a:solidFill>
                  <a:srgbClr val="000000"/>
                </a:solidFill>
                <a:latin typeface="Calibri" panose="020F0502020204030204" pitchFamily="34" charset="0"/>
                <a:cs typeface="B Nazanin" panose="00000400000000000000" pitchFamily="2" charset="-78"/>
              </a:rPr>
              <a:t>  قصاص، رجم ،  قتل،  صلب، اعدام و شلاق موضوع ماده </a:t>
            </a:r>
            <a:r>
              <a:rPr lang="en-US" sz="2800" i="0" u="none" strike="noStrike" kern="100" baseline="0" dirty="0">
                <a:solidFill>
                  <a:srgbClr val="000000"/>
                </a:solidFill>
                <a:latin typeface="Calibri" panose="020F0502020204030204" pitchFamily="34" charset="0"/>
                <a:cs typeface="B Nazanin" panose="00000400000000000000" pitchFamily="2" charset="-78"/>
              </a:rPr>
              <a:t>293</a:t>
            </a:r>
            <a:r>
              <a:rPr lang="fa-IR" sz="2800" i="0" u="none" strike="noStrike" kern="100" baseline="0" dirty="0">
                <a:solidFill>
                  <a:srgbClr val="000000"/>
                </a:solidFill>
                <a:latin typeface="Calibri" panose="020F0502020204030204" pitchFamily="34" charset="0"/>
                <a:cs typeface="B Nazanin" panose="00000400000000000000" pitchFamily="2" charset="-78"/>
              </a:rPr>
              <a:t> قانون </a:t>
            </a:r>
            <a:r>
              <a:rPr lang="fa-IR" sz="2800" i="0" u="none" strike="noStrike" kern="100" baseline="0" dirty="0" err="1">
                <a:solidFill>
                  <a:srgbClr val="000000"/>
                </a:solidFill>
                <a:latin typeface="Calibri" panose="020F0502020204030204" pitchFamily="34" charset="0"/>
                <a:cs typeface="B Nazanin" panose="00000400000000000000" pitchFamily="2" charset="-78"/>
              </a:rPr>
              <a:t>آيين</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دادرسي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دادگاههاي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عمومي</a:t>
            </a:r>
            <a:r>
              <a:rPr lang="fa-IR" sz="2800" i="0" u="none" strike="noStrike" kern="100" baseline="0" dirty="0">
                <a:solidFill>
                  <a:srgbClr val="000000"/>
                </a:solidFill>
                <a:latin typeface="Calibri" panose="020F0502020204030204" pitchFamily="34" charset="0"/>
                <a:cs typeface="B Nazanin" panose="00000400000000000000" pitchFamily="2" charset="-78"/>
              </a:rPr>
              <a:t> و انقلاب در امور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كيفري</a:t>
            </a:r>
            <a:r>
              <a:rPr lang="fa-IR" sz="2800" i="0" u="none" strike="noStrike" kern="100" baseline="0" dirty="0">
                <a:solidFill>
                  <a:srgbClr val="000000"/>
                </a:solidFill>
                <a:latin typeface="Calibri" panose="020F0502020204030204" pitchFamily="34" charset="0"/>
                <a:cs typeface="B Nazanin" panose="00000400000000000000" pitchFamily="2" charset="-78"/>
              </a:rPr>
              <a:t> و  برابر ماده </a:t>
            </a:r>
            <a:r>
              <a:rPr lang="en-US" sz="2800" i="0" u="none" strike="noStrike" kern="100" baseline="0" dirty="0">
                <a:solidFill>
                  <a:srgbClr val="000000"/>
                </a:solidFill>
                <a:latin typeface="Calibri" panose="020F0502020204030204" pitchFamily="34" charset="0"/>
                <a:cs typeface="B Nazanin" panose="00000400000000000000" pitchFamily="2" charset="-78"/>
              </a:rPr>
              <a:t>14</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اين</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آييننامه</a:t>
            </a:r>
            <a:r>
              <a:rPr lang="fa-IR" sz="2800" i="0" u="none" strike="noStrike" kern="100" baseline="0" dirty="0">
                <a:solidFill>
                  <a:srgbClr val="000000"/>
                </a:solidFill>
                <a:latin typeface="Calibri" panose="020F0502020204030204" pitchFamily="34" charset="0"/>
                <a:cs typeface="B Nazanin" panose="00000400000000000000" pitchFamily="2" charset="-78"/>
              </a:rPr>
              <a:t> "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اجراي</a:t>
            </a:r>
            <a:r>
              <a:rPr lang="fa-IR" sz="2800" i="0" u="none" strike="noStrike" kern="100" baseline="0" dirty="0">
                <a:solidFill>
                  <a:srgbClr val="000000"/>
                </a:solidFill>
                <a:latin typeface="Calibri" panose="020F0502020204030204" pitchFamily="34" charset="0"/>
                <a:cs typeface="B Nazanin" panose="00000400000000000000" pitchFamily="2" charset="-78"/>
              </a:rPr>
              <a:t> قصاص نفس، قتل و اعدام </a:t>
            </a:r>
            <a:r>
              <a:rPr lang="fa-IR" sz="2800" i="0" u="none" strike="noStrike" kern="100" baseline="0" dirty="0" err="1">
                <a:solidFill>
                  <a:srgbClr val="000000"/>
                </a:solidFill>
                <a:latin typeface="Calibri" panose="020F0502020204030204" pitchFamily="34" charset="0"/>
                <a:cs typeface="B Nazanin" panose="00000400000000000000" pitchFamily="2" charset="-78"/>
              </a:rPr>
              <a:t>ممكن</a:t>
            </a:r>
            <a:r>
              <a:rPr lang="fa-IR" sz="2800" i="0" u="none" strike="noStrike" kern="100" baseline="0" dirty="0">
                <a:solidFill>
                  <a:srgbClr val="000000"/>
                </a:solidFill>
                <a:latin typeface="Calibri" panose="020F0502020204030204" pitchFamily="34" charset="0"/>
                <a:cs typeface="B Nazanin" panose="00000400000000000000" pitchFamily="2" charset="-78"/>
              </a:rPr>
              <a:t> است به صورت </a:t>
            </a:r>
            <a:r>
              <a:rPr lang="fa-IR" sz="2800" i="0" u="none" strike="noStrike" kern="100" baseline="0" dirty="0">
                <a:solidFill>
                  <a:srgbClr val="FF0000"/>
                </a:solidFill>
                <a:latin typeface="Calibri" panose="020F0502020204030204" pitchFamily="34" charset="0"/>
                <a:cs typeface="B Compset" panose="00000400000000000000" pitchFamily="2" charset="-78"/>
              </a:rPr>
              <a:t>حلق </a:t>
            </a:r>
            <a:r>
              <a:rPr lang="fa-IR" sz="2800" i="0" u="none" strike="noStrike" kern="100" baseline="0" dirty="0" err="1">
                <a:solidFill>
                  <a:srgbClr val="FF0000"/>
                </a:solidFill>
                <a:latin typeface="Calibri" panose="020F0502020204030204" pitchFamily="34" charset="0"/>
                <a:cs typeface="B Compset" panose="00000400000000000000" pitchFamily="2" charset="-78"/>
              </a:rPr>
              <a:t>آويز</a:t>
            </a:r>
            <a:r>
              <a:rPr lang="fa-IR" sz="2800" i="0" u="none" strike="noStrike" kern="100" baseline="0" dirty="0">
                <a:solidFill>
                  <a:srgbClr val="FF0000"/>
                </a:solidFill>
                <a:latin typeface="Calibri" panose="020F0502020204030204" pitchFamily="34" charset="0"/>
                <a:cs typeface="B Compset" panose="00000400000000000000" pitchFamily="2" charset="-78"/>
              </a:rPr>
              <a:t> به چوبه دار و </a:t>
            </a:r>
            <a:r>
              <a:rPr lang="fa-IR" sz="2800" i="0" u="none" strike="noStrike" kern="100" baseline="0" dirty="0" err="1">
                <a:solidFill>
                  <a:srgbClr val="FF0000"/>
                </a:solidFill>
                <a:latin typeface="Calibri" panose="020F0502020204030204" pitchFamily="34" charset="0"/>
                <a:cs typeface="B Compset" panose="00000400000000000000" pitchFamily="2" charset="-78"/>
              </a:rPr>
              <a:t>يا</a:t>
            </a:r>
            <a:r>
              <a:rPr lang="fa-IR" sz="2800" i="0" u="none" strike="noStrike" kern="100" baseline="0" dirty="0">
                <a:solidFill>
                  <a:srgbClr val="FF0000"/>
                </a:solidFill>
                <a:latin typeface="Calibri" panose="020F0502020204030204" pitchFamily="34" charset="0"/>
                <a:cs typeface="B Compset" panose="00000400000000000000" pitchFamily="2" charset="-78"/>
              </a:rPr>
              <a:t> </a:t>
            </a:r>
            <a:r>
              <a:rPr lang="fa-IR" sz="2800" i="0" u="none" strike="noStrike" kern="100" baseline="0" dirty="0" err="1">
                <a:solidFill>
                  <a:srgbClr val="FF0000"/>
                </a:solidFill>
                <a:latin typeface="Calibri" panose="020F0502020204030204" pitchFamily="34" charset="0"/>
                <a:cs typeface="B Compset" panose="00000400000000000000" pitchFamily="2" charset="-78"/>
              </a:rPr>
              <a:t>شليك</a:t>
            </a:r>
            <a:r>
              <a:rPr lang="fa-IR" sz="2800" i="0" u="none" strike="noStrike" kern="100" baseline="0" dirty="0">
                <a:solidFill>
                  <a:srgbClr val="FF0000"/>
                </a:solidFill>
                <a:latin typeface="Calibri" panose="020F0502020204030204" pitchFamily="34" charset="0"/>
                <a:cs typeface="B Compset" panose="00000400000000000000" pitchFamily="2" charset="-78"/>
              </a:rPr>
              <a:t> اسلحه </a:t>
            </a:r>
            <a:r>
              <a:rPr lang="fa-IR" sz="2800" i="0" u="none" strike="noStrike" kern="100" baseline="0" dirty="0" err="1">
                <a:solidFill>
                  <a:srgbClr val="FF0000"/>
                </a:solidFill>
                <a:latin typeface="Calibri" panose="020F0502020204030204" pitchFamily="34" charset="0"/>
                <a:cs typeface="B Compset" panose="00000400000000000000" pitchFamily="2" charset="-78"/>
              </a:rPr>
              <a:t>آتشين</a:t>
            </a:r>
            <a:r>
              <a:rPr lang="fa-IR" sz="2800" i="0" u="none" strike="noStrike" kern="100" baseline="0" dirty="0">
                <a:solidFill>
                  <a:srgbClr val="FF0000"/>
                </a:solidFill>
                <a:latin typeface="Calibri" panose="020F0502020204030204" pitchFamily="34" charset="0"/>
                <a:cs typeface="B Compset" panose="00000400000000000000" pitchFamily="2" charset="-78"/>
              </a:rPr>
              <a:t> و </a:t>
            </a:r>
            <a:r>
              <a:rPr lang="fa-IR" sz="2800" i="0" u="none" strike="noStrike" kern="100" baseline="0" dirty="0" err="1">
                <a:solidFill>
                  <a:srgbClr val="FF0000"/>
                </a:solidFill>
                <a:latin typeface="Calibri" panose="020F0502020204030204" pitchFamily="34" charset="0"/>
                <a:cs typeface="B Compset" panose="00000400000000000000" pitchFamily="2" charset="-78"/>
              </a:rPr>
              <a:t>يا</a:t>
            </a:r>
            <a:r>
              <a:rPr lang="fa-IR" sz="2800" i="0" u="none" strike="noStrike" kern="100" baseline="0" dirty="0">
                <a:solidFill>
                  <a:srgbClr val="FF0000"/>
                </a:solidFill>
                <a:latin typeface="Calibri" panose="020F0502020204030204" pitchFamily="34" charset="0"/>
                <a:cs typeface="B Compset" panose="00000400000000000000" pitchFamily="2" charset="-78"/>
              </a:rPr>
              <a:t> اتصال </a:t>
            </a:r>
            <a:r>
              <a:rPr lang="fa-IR" sz="2800" i="0" u="none" strike="noStrike" kern="100" baseline="0" dirty="0" err="1">
                <a:solidFill>
                  <a:srgbClr val="FF0000"/>
                </a:solidFill>
                <a:latin typeface="Calibri" panose="020F0502020204030204" pitchFamily="34" charset="0"/>
                <a:cs typeface="B Compset" panose="00000400000000000000" pitchFamily="2" charset="-78"/>
              </a:rPr>
              <a:t>الكتريسته</a:t>
            </a:r>
            <a:r>
              <a:rPr lang="fa-IR" sz="2800" i="0" u="none" strike="noStrike" kern="100" baseline="0" dirty="0">
                <a:solidFill>
                  <a:srgbClr val="FF0000"/>
                </a:solidFill>
                <a:latin typeface="Calibri" panose="020F0502020204030204" pitchFamily="34" charset="0"/>
                <a:cs typeface="B Compset" panose="00000400000000000000" pitchFamily="2" charset="-78"/>
              </a:rPr>
              <a:t> و با به نحو </a:t>
            </a:r>
            <a:r>
              <a:rPr lang="fa-IR" sz="2800" i="0" u="none" strike="noStrike" kern="100" baseline="0" dirty="0" err="1">
                <a:solidFill>
                  <a:srgbClr val="FF0000"/>
                </a:solidFill>
                <a:latin typeface="Calibri" panose="020F0502020204030204" pitchFamily="34" charset="0"/>
                <a:cs typeface="B Compset" panose="00000400000000000000" pitchFamily="2" charset="-78"/>
              </a:rPr>
              <a:t>ديگر</a:t>
            </a:r>
            <a:r>
              <a:rPr lang="fa-IR" sz="2800" i="0" u="none" strike="noStrike" kern="100" baseline="0" dirty="0">
                <a:solidFill>
                  <a:srgbClr val="FF0000"/>
                </a:solidFill>
                <a:latin typeface="Calibri" panose="020F0502020204030204" pitchFamily="34" charset="0"/>
                <a:cs typeface="B Compset" panose="00000400000000000000" pitchFamily="2" charset="-78"/>
              </a:rPr>
              <a:t> به </a:t>
            </a:r>
            <a:r>
              <a:rPr lang="fa-IR" sz="2800" i="0" u="none" strike="noStrike" kern="100" baseline="0" dirty="0" err="1">
                <a:solidFill>
                  <a:srgbClr val="FF0000"/>
                </a:solidFill>
                <a:latin typeface="Calibri" panose="020F0502020204030204" pitchFamily="34" charset="0"/>
                <a:cs typeface="B Compset" panose="00000400000000000000" pitchFamily="2" charset="-78"/>
              </a:rPr>
              <a:t>تشخيص</a:t>
            </a:r>
            <a:r>
              <a:rPr lang="fa-IR" sz="2800" i="0" u="none" strike="noStrike" kern="100" baseline="0" dirty="0">
                <a:solidFill>
                  <a:srgbClr val="FF0000"/>
                </a:solidFill>
                <a:latin typeface="Calibri" panose="020F0502020204030204" pitchFamily="34" charset="0"/>
                <a:cs typeface="B Compset" panose="00000400000000000000" pitchFamily="2" charset="-78"/>
              </a:rPr>
              <a:t> </a:t>
            </a:r>
            <a:r>
              <a:rPr lang="fa-IR" sz="2800" i="0" u="none" strike="noStrike" kern="100" baseline="0" dirty="0" err="1">
                <a:solidFill>
                  <a:srgbClr val="FF0000"/>
                </a:solidFill>
                <a:latin typeface="Calibri" panose="020F0502020204030204" pitchFamily="34" charset="0"/>
                <a:cs typeface="B Compset" panose="00000400000000000000" pitchFamily="2" charset="-78"/>
              </a:rPr>
              <a:t>قاضي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صادركننده</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رأي</a:t>
            </a:r>
            <a:r>
              <a:rPr lang="fa-IR" sz="2800" i="0" u="none" strike="noStrike" kern="100" baseline="0" dirty="0">
                <a:solidFill>
                  <a:srgbClr val="000000"/>
                </a:solidFill>
                <a:latin typeface="Calibri" panose="020F0502020204030204" pitchFamily="34" charset="0"/>
                <a:cs typeface="B Nazanin" panose="00000400000000000000" pitchFamily="2" charset="-78"/>
              </a:rPr>
              <a:t> انجام </a:t>
            </a:r>
            <a:r>
              <a:rPr lang="fa-IR" sz="2800" i="0" u="none" strike="noStrike" kern="100" baseline="0" dirty="0" err="1">
                <a:solidFill>
                  <a:srgbClr val="000000"/>
                </a:solidFill>
                <a:latin typeface="Calibri" panose="020F0502020204030204" pitchFamily="34" charset="0"/>
                <a:cs typeface="B Nazanin" panose="00000400000000000000" pitchFamily="2" charset="-78"/>
              </a:rPr>
              <a:t>گيرد</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p>
        </p:txBody>
      </p:sp>
      <p:sp>
        <p:nvSpPr>
          <p:cNvPr id="4" name="Footer Placeholder 3">
            <a:extLst>
              <a:ext uri="{FF2B5EF4-FFF2-40B4-BE49-F238E27FC236}">
                <a16:creationId xmlns:a16="http://schemas.microsoft.com/office/drawing/2014/main" id="{BA04FC15-C654-B0C3-FC0E-AB9F0A5A57F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2740944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4B7D8-C9E2-A6EF-170B-6327A6DAD9D3}"/>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0" i="0" u="none" strike="noStrike" kern="1400" baseline="0">
                <a:solidFill>
                  <a:srgbClr val="7030A0"/>
                </a:solidFill>
                <a:cs typeface="B Titr" panose="00000700000000000000" pitchFamily="2" charset="-78"/>
              </a:rPr>
              <a:t>ـ پيوند در اعمال حد يا قصاص منجر به سلب حيات  </a:t>
            </a:r>
            <a:endParaRPr lang="en-US" b="0"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C12FD554-D95A-2C90-9510-5D5707BF5082}"/>
              </a:ext>
            </a:extLst>
          </p:cNvPr>
          <p:cNvSpPr>
            <a:spLocks noGrp="1"/>
          </p:cNvSpPr>
          <p:nvPr>
            <p:ph type="body" idx="1"/>
          </p:nvPr>
        </p:nvSpPr>
        <p:spPr/>
        <p:txBody>
          <a:bodyPr>
            <a:normAutofit/>
          </a:bodyPr>
          <a:lstStyle/>
          <a:p>
            <a:pPr marR="100" lvl="0" rtl="1"/>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روشهاي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مذكور</a:t>
            </a:r>
            <a:r>
              <a:rPr lang="fa-IR" sz="2400" i="0" u="none" strike="noStrike" kern="100" baseline="0" dirty="0">
                <a:solidFill>
                  <a:srgbClr val="000000"/>
                </a:solidFill>
                <a:cs typeface="B Nazanin" panose="00000400000000000000" pitchFamily="2" charset="-78"/>
              </a:rPr>
              <a:t> در ماده </a:t>
            </a:r>
            <a:r>
              <a:rPr lang="en-US" sz="2400" i="0" u="none" strike="noStrike" kern="100" baseline="0" dirty="0">
                <a:solidFill>
                  <a:srgbClr val="000000"/>
                </a:solidFill>
                <a:cs typeface="B Nazanin" panose="00000400000000000000" pitchFamily="2" charset="-78"/>
              </a:rPr>
              <a:t>14</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FF0000"/>
                </a:solidFill>
                <a:cs typeface="B Compset" panose="00000400000000000000" pitchFamily="2" charset="-78"/>
              </a:rPr>
              <a:t>همگي</a:t>
            </a:r>
            <a:r>
              <a:rPr lang="fa-IR" sz="2400" i="0" u="none" strike="noStrike" kern="100" baseline="0" dirty="0">
                <a:solidFill>
                  <a:srgbClr val="FF0000"/>
                </a:solidFill>
                <a:cs typeface="B Compset" panose="00000400000000000000" pitchFamily="2" charset="-78"/>
              </a:rPr>
              <a:t> منجر به </a:t>
            </a:r>
            <a:r>
              <a:rPr lang="fa-IR" sz="2400" i="0" u="none" strike="noStrike" kern="100" baseline="0" dirty="0" err="1">
                <a:solidFill>
                  <a:srgbClr val="FF0000"/>
                </a:solidFill>
                <a:cs typeface="B Compset" panose="00000400000000000000" pitchFamily="2" charset="-78"/>
              </a:rPr>
              <a:t>ضايع</a:t>
            </a:r>
            <a:r>
              <a:rPr lang="fa-IR" sz="2400" i="0" u="none" strike="noStrike" kern="100" baseline="0" dirty="0">
                <a:solidFill>
                  <a:srgbClr val="FF0000"/>
                </a:solidFill>
                <a:cs typeface="B Compset" panose="00000400000000000000" pitchFamily="2" charset="-78"/>
              </a:rPr>
              <a:t> شدن </a:t>
            </a:r>
            <a:r>
              <a:rPr lang="fa-IR" sz="2400" i="0" u="none" strike="noStrike" kern="100" baseline="0" dirty="0" err="1">
                <a:solidFill>
                  <a:srgbClr val="FF0000"/>
                </a:solidFill>
                <a:cs typeface="B Compset" panose="00000400000000000000" pitchFamily="2" charset="-78"/>
              </a:rPr>
              <a:t>بسياري</a:t>
            </a:r>
            <a:r>
              <a:rPr lang="fa-IR" sz="2400" i="0" u="none" strike="noStrike" kern="100" baseline="0" dirty="0">
                <a:solidFill>
                  <a:srgbClr val="FF0000"/>
                </a:solidFill>
                <a:cs typeface="B Compset" panose="00000400000000000000" pitchFamily="2" charset="-78"/>
              </a:rPr>
              <a:t> از </a:t>
            </a:r>
            <a:r>
              <a:rPr lang="fa-IR" sz="2400" i="0" u="none" strike="noStrike" kern="100" baseline="0" dirty="0" err="1">
                <a:solidFill>
                  <a:srgbClr val="FF0000"/>
                </a:solidFill>
                <a:cs typeface="B Compset" panose="00000400000000000000" pitchFamily="2" charset="-78"/>
              </a:rPr>
              <a:t>اعضاي</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محكوم</a:t>
            </a:r>
            <a:r>
              <a:rPr lang="fa-IR" sz="2400" i="0" u="none" strike="noStrike" kern="100" baseline="0" dirty="0">
                <a:solidFill>
                  <a:srgbClr val="FF0000"/>
                </a:solidFill>
                <a:cs typeface="B Compset" panose="00000400000000000000" pitchFamily="2" charset="-78"/>
              </a:rPr>
              <a:t> شده و عملاً اهداء عضو را </a:t>
            </a:r>
            <a:r>
              <a:rPr lang="fa-IR" sz="2400" i="0" u="none" strike="noStrike" kern="100" baseline="0" dirty="0" err="1">
                <a:solidFill>
                  <a:srgbClr val="FF0000"/>
                </a:solidFill>
                <a:cs typeface="B Compset" panose="00000400000000000000" pitchFamily="2" charset="-78"/>
              </a:rPr>
              <a:t>غير</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ممكن</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مي</a:t>
            </a:r>
            <a:r>
              <a:rPr lang="fa-IR" sz="2400" i="0" u="none" strike="noStrike" kern="100" baseline="0" dirty="0">
                <a:solidFill>
                  <a:srgbClr val="FF0000"/>
                </a:solidFill>
                <a:cs typeface="B Compset" panose="00000400000000000000" pitchFamily="2" charset="-78"/>
              </a:rPr>
              <a:t> سازد.</a:t>
            </a:r>
            <a:r>
              <a:rPr lang="fa-IR" sz="2400" i="0" u="none" strike="noStrike" kern="100" baseline="0" dirty="0">
                <a:solidFill>
                  <a:srgbClr val="000000"/>
                </a:solidFill>
                <a:cs typeface="B Nazanin" panose="00000400000000000000" pitchFamily="2" charset="-78"/>
              </a:rPr>
              <a:t> </a:t>
            </a:r>
          </a:p>
          <a:p>
            <a:pPr marR="100" lvl="0" rtl="1"/>
            <a:r>
              <a:rPr lang="fa-IR" sz="2400" i="0" u="none" strike="noStrike" kern="100" baseline="0" dirty="0" err="1">
                <a:solidFill>
                  <a:srgbClr val="000000"/>
                </a:solidFill>
                <a:cs typeface="B Nazanin" panose="00000400000000000000" pitchFamily="2" charset="-78"/>
              </a:rPr>
              <a:t>شايد</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يكي</a:t>
            </a:r>
            <a:r>
              <a:rPr lang="fa-IR" sz="2400" i="0" u="none" strike="noStrike" kern="100" baseline="0" dirty="0">
                <a:solidFill>
                  <a:srgbClr val="000000"/>
                </a:solidFill>
                <a:cs typeface="B Nazanin" panose="00000400000000000000" pitchFamily="2" charset="-78"/>
              </a:rPr>
              <a:t> از روش </a:t>
            </a:r>
            <a:r>
              <a:rPr lang="fa-IR" sz="2400" i="0" u="none" strike="noStrike" kern="100" baseline="0" dirty="0" err="1">
                <a:solidFill>
                  <a:srgbClr val="000000"/>
                </a:solidFill>
                <a:cs typeface="B Nazanin" panose="00000400000000000000" pitchFamily="2" charset="-78"/>
              </a:rPr>
              <a:t>هاي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ممكن</a:t>
            </a:r>
            <a:r>
              <a:rPr lang="fa-IR" sz="2400" i="0" u="none" strike="noStrike" kern="100" baseline="0" dirty="0">
                <a:solidFill>
                  <a:srgbClr val="000000"/>
                </a:solidFill>
                <a:cs typeface="B Nazanin" panose="00000400000000000000" pitchFamily="2" charset="-78"/>
              </a:rPr>
              <a:t> از نظر </a:t>
            </a:r>
            <a:r>
              <a:rPr lang="fa-IR" sz="2400" i="0" u="none" strike="noStrike" kern="100" baseline="0" dirty="0" err="1">
                <a:solidFill>
                  <a:srgbClr val="000000"/>
                </a:solidFill>
                <a:cs typeface="B Nazanin" panose="00000400000000000000" pitchFamily="2" charset="-78"/>
              </a:rPr>
              <a:t>پزشكي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FF0000"/>
                </a:solidFill>
                <a:cs typeface="B Compset" panose="00000400000000000000" pitchFamily="2" charset="-78"/>
              </a:rPr>
              <a:t>بيهوش</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كردن</a:t>
            </a:r>
            <a:r>
              <a:rPr lang="fa-IR" sz="2400" i="0" u="none" strike="noStrike" kern="100" baseline="0" dirty="0">
                <a:solidFill>
                  <a:srgbClr val="FF0000"/>
                </a:solidFill>
                <a:cs typeface="B Compset" panose="00000400000000000000" pitchFamily="2" charset="-78"/>
              </a:rPr>
              <a:t> </a:t>
            </a:r>
            <a:r>
              <a:rPr lang="fa-IR" sz="2400" i="0" u="none" strike="noStrike" kern="100" baseline="0" dirty="0" err="1">
                <a:solidFill>
                  <a:srgbClr val="FF0000"/>
                </a:solidFill>
                <a:cs typeface="B Compset" panose="00000400000000000000" pitchFamily="2" charset="-78"/>
              </a:rPr>
              <a:t>محكوم</a:t>
            </a:r>
            <a:r>
              <a:rPr lang="fa-IR" sz="2400" i="0" u="none" strike="noStrike" kern="100" baseline="0" dirty="0">
                <a:solidFill>
                  <a:srgbClr val="000000"/>
                </a:solidFill>
                <a:cs typeface="B Nazanin" panose="00000400000000000000" pitchFamily="2" charset="-78"/>
              </a:rPr>
              <a:t> و برداشتن </a:t>
            </a:r>
            <a:r>
              <a:rPr lang="fa-IR" sz="2400" i="0" u="none" strike="noStrike" kern="100" baseline="0" dirty="0" err="1">
                <a:solidFill>
                  <a:srgbClr val="000000"/>
                </a:solidFill>
                <a:cs typeface="B Nazanin" panose="00000400000000000000" pitchFamily="2" charset="-78"/>
              </a:rPr>
              <a:t>اعضاي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حياتي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وي</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براي</a:t>
            </a:r>
            <a:r>
              <a:rPr lang="fa-IR" sz="2400" i="0" u="none" strike="noStrike" kern="100" baseline="0" dirty="0">
                <a:solidFill>
                  <a:srgbClr val="000000"/>
                </a:solidFill>
                <a:cs typeface="B Nazanin" panose="00000400000000000000" pitchFamily="2" charset="-78"/>
              </a:rPr>
              <a:t> پيوند به </a:t>
            </a:r>
            <a:r>
              <a:rPr lang="fa-IR" sz="2400" i="0" u="none" strike="noStrike" kern="100" baseline="0" dirty="0" err="1">
                <a:solidFill>
                  <a:srgbClr val="000000"/>
                </a:solidFill>
                <a:cs typeface="B Nazanin" panose="00000400000000000000" pitchFamily="2" charset="-78"/>
              </a:rPr>
              <a:t>ديگري</a:t>
            </a:r>
            <a:r>
              <a:rPr lang="fa-IR" sz="2400" i="0" u="none" strike="noStrike" kern="100" baseline="0" dirty="0">
                <a:solidFill>
                  <a:srgbClr val="000000"/>
                </a:solidFill>
                <a:cs typeface="B Nazanin" panose="00000400000000000000" pitchFamily="2" charset="-78"/>
              </a:rPr>
              <a:t> باشد؛ </a:t>
            </a:r>
          </a:p>
          <a:p>
            <a:pPr marR="100" lvl="0" rtl="1"/>
            <a:r>
              <a:rPr lang="fa-IR" sz="2400" i="0" u="none" strike="noStrike" kern="100" baseline="0" dirty="0">
                <a:solidFill>
                  <a:srgbClr val="000000"/>
                </a:solidFill>
                <a:cs typeface="B Nazanin" panose="00000400000000000000" pitchFamily="2" charset="-78"/>
              </a:rPr>
              <a:t>با </a:t>
            </a:r>
            <a:r>
              <a:rPr lang="fa-IR" sz="2400" i="0" u="none" strike="noStrike" kern="100" baseline="0" dirty="0" err="1">
                <a:solidFill>
                  <a:srgbClr val="000000"/>
                </a:solidFill>
                <a:cs typeface="B Nazanin" panose="00000400000000000000" pitchFamily="2" charset="-78"/>
              </a:rPr>
              <a:t>اين</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كار</a:t>
            </a:r>
            <a:r>
              <a:rPr lang="fa-IR" sz="2400" i="0" u="none" strike="noStrike" kern="100" baseline="0" dirty="0">
                <a:solidFill>
                  <a:srgbClr val="000000"/>
                </a:solidFill>
                <a:cs typeface="B Nazanin" panose="00000400000000000000" pitchFamily="2" charset="-78"/>
              </a:rPr>
              <a:t> :</a:t>
            </a:r>
          </a:p>
          <a:p>
            <a:pPr marL="1828800" marR="100" lvl="3" indent="-457200">
              <a:buFont typeface="+mj-lt"/>
              <a:buAutoNum type="arabicPeriod"/>
            </a:pPr>
            <a:r>
              <a:rPr lang="fa-IR" sz="2400" i="0" u="none" strike="noStrike" kern="100" baseline="0" dirty="0">
                <a:solidFill>
                  <a:srgbClr val="000000"/>
                </a:solidFill>
                <a:cs typeface="B Nazanin" panose="00000400000000000000" pitchFamily="2" charset="-78"/>
              </a:rPr>
              <a:t>هم عملاً </a:t>
            </a:r>
            <a:r>
              <a:rPr lang="fa-IR" sz="2400" i="0" u="none" strike="noStrike" kern="100" baseline="0" dirty="0" err="1">
                <a:solidFill>
                  <a:srgbClr val="000000"/>
                </a:solidFill>
                <a:cs typeface="B Nazanin" panose="00000400000000000000" pitchFamily="2" charset="-78"/>
              </a:rPr>
              <a:t>حكم</a:t>
            </a:r>
            <a:r>
              <a:rPr lang="fa-IR" sz="2400" i="0" u="none" strike="noStrike" kern="100" baseline="0" dirty="0">
                <a:solidFill>
                  <a:srgbClr val="000000"/>
                </a:solidFill>
                <a:cs typeface="B Nazanin" panose="00000400000000000000" pitchFamily="2" charset="-78"/>
              </a:rPr>
              <a:t> به سلب </a:t>
            </a:r>
            <a:r>
              <a:rPr lang="fa-IR" sz="2400" i="0" u="none" strike="noStrike" kern="100" baseline="0" dirty="0" err="1">
                <a:solidFill>
                  <a:srgbClr val="000000"/>
                </a:solidFill>
                <a:cs typeface="B Nazanin" panose="00000400000000000000" pitchFamily="2" charset="-78"/>
              </a:rPr>
              <a:t>حيات</a:t>
            </a:r>
            <a:r>
              <a:rPr lang="fa-IR" sz="2400" i="0" u="none" strike="noStrike" kern="100" baseline="0" dirty="0">
                <a:solidFill>
                  <a:srgbClr val="000000"/>
                </a:solidFill>
                <a:cs typeface="B Nazanin" panose="00000400000000000000" pitchFamily="2" charset="-78"/>
              </a:rPr>
              <a:t> اجراء شده </a:t>
            </a:r>
          </a:p>
          <a:p>
            <a:pPr marL="1828800" marR="100" lvl="3" indent="-457200">
              <a:buFont typeface="+mj-lt"/>
              <a:buAutoNum type="arabicPeriod"/>
            </a:pPr>
            <a:r>
              <a:rPr lang="fa-IR" sz="2400" i="0" u="none" strike="noStrike" kern="100" baseline="0" dirty="0">
                <a:solidFill>
                  <a:srgbClr val="000000"/>
                </a:solidFill>
                <a:cs typeface="B Nazanin" panose="00000400000000000000" pitchFamily="2" charset="-78"/>
              </a:rPr>
              <a:t>هم </a:t>
            </a:r>
            <a:r>
              <a:rPr lang="fa-IR" sz="2400" i="0" u="none" strike="noStrike" kern="100" baseline="0" dirty="0" err="1">
                <a:solidFill>
                  <a:srgbClr val="000000"/>
                </a:solidFill>
                <a:cs typeface="B Nazanin" panose="00000400000000000000" pitchFamily="2" charset="-78"/>
              </a:rPr>
              <a:t>محكوم</a:t>
            </a:r>
            <a:r>
              <a:rPr lang="fa-IR" sz="2400" i="0" u="none" strike="noStrike" kern="100" baseline="0" dirty="0">
                <a:solidFill>
                  <a:srgbClr val="000000"/>
                </a:solidFill>
                <a:cs typeface="B Nazanin" panose="00000400000000000000" pitchFamily="2" charset="-78"/>
              </a:rPr>
              <a:t> به خواسته خود </a:t>
            </a:r>
            <a:r>
              <a:rPr lang="fa-IR" sz="2400" i="0" u="none" strike="noStrike" kern="100" baseline="0" dirty="0" err="1">
                <a:solidFill>
                  <a:srgbClr val="000000"/>
                </a:solidFill>
                <a:cs typeface="B Nazanin" panose="00000400000000000000" pitchFamily="2" charset="-78"/>
              </a:rPr>
              <a:t>مبني</a:t>
            </a:r>
            <a:r>
              <a:rPr lang="fa-IR" sz="2400" i="0" u="none" strike="noStrike" kern="100" baseline="0" dirty="0">
                <a:solidFill>
                  <a:srgbClr val="000000"/>
                </a:solidFill>
                <a:cs typeface="B Nazanin" panose="00000400000000000000" pitchFamily="2" charset="-78"/>
              </a:rPr>
              <a:t> بر اهداء </a:t>
            </a:r>
            <a:r>
              <a:rPr lang="fa-IR" sz="2400" i="0" u="none" strike="noStrike" kern="100" baseline="0" dirty="0" err="1">
                <a:solidFill>
                  <a:srgbClr val="000000"/>
                </a:solidFill>
                <a:cs typeface="B Nazanin" panose="00000400000000000000" pitchFamily="2" charset="-78"/>
              </a:rPr>
              <a:t>عضوش</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مي</a:t>
            </a:r>
            <a:r>
              <a:rPr lang="fa-IR" sz="2400" i="0" u="none" strike="noStrike" kern="100" baseline="0" dirty="0">
                <a:solidFill>
                  <a:srgbClr val="000000"/>
                </a:solidFill>
                <a:cs typeface="B Nazanin" panose="00000400000000000000" pitchFamily="2" charset="-78"/>
              </a:rPr>
              <a:t> رسد</a:t>
            </a:r>
          </a:p>
          <a:p>
            <a:pPr marL="1828800" marR="100" lvl="3" indent="-457200">
              <a:buFont typeface="+mj-lt"/>
              <a:buAutoNum type="arabicPeriod"/>
            </a:pPr>
            <a:r>
              <a:rPr lang="fa-IR" sz="2400" i="0" u="none" strike="noStrike" kern="100" baseline="0" dirty="0">
                <a:solidFill>
                  <a:srgbClr val="000000"/>
                </a:solidFill>
                <a:cs typeface="B Nazanin" panose="00000400000000000000" pitchFamily="2" charset="-78"/>
              </a:rPr>
              <a:t>هم </a:t>
            </a:r>
            <a:r>
              <a:rPr lang="fa-IR" sz="2400" i="0" u="none" strike="noStrike" kern="100" baseline="0" dirty="0" err="1">
                <a:solidFill>
                  <a:srgbClr val="000000"/>
                </a:solidFill>
                <a:cs typeface="B Nazanin" panose="00000400000000000000" pitchFamily="2" charset="-78"/>
              </a:rPr>
              <a:t>اينكه</a:t>
            </a:r>
            <a:r>
              <a:rPr lang="fa-IR" sz="2400" i="0" u="none" strike="noStrike" kern="100" baseline="0" dirty="0">
                <a:solidFill>
                  <a:srgbClr val="000000"/>
                </a:solidFill>
                <a:cs typeface="B Nazanin" panose="00000400000000000000" pitchFamily="2" charset="-78"/>
              </a:rPr>
              <a:t> </a:t>
            </a:r>
            <a:r>
              <a:rPr lang="fa-IR" sz="2400" i="0" u="none" strike="noStrike" kern="100" baseline="0" dirty="0" err="1">
                <a:solidFill>
                  <a:srgbClr val="000000"/>
                </a:solidFill>
                <a:cs typeface="B Nazanin" panose="00000400000000000000" pitchFamily="2" charset="-78"/>
              </a:rPr>
              <a:t>حيات</a:t>
            </a:r>
            <a:r>
              <a:rPr lang="fa-IR" sz="2400" i="0" u="none" strike="noStrike" kern="100" baseline="0" dirty="0">
                <a:solidFill>
                  <a:srgbClr val="000000"/>
                </a:solidFill>
                <a:cs typeface="B Nazanin" panose="00000400000000000000" pitchFamily="2" charset="-78"/>
              </a:rPr>
              <a:t> انسان </a:t>
            </a:r>
            <a:r>
              <a:rPr lang="fa-IR" sz="2400" i="0" u="none" strike="noStrike" kern="100" baseline="0" dirty="0" err="1">
                <a:solidFill>
                  <a:srgbClr val="000000"/>
                </a:solidFill>
                <a:cs typeface="B Nazanin" panose="00000400000000000000" pitchFamily="2" charset="-78"/>
              </a:rPr>
              <a:t>ديگري</a:t>
            </a:r>
            <a:r>
              <a:rPr lang="fa-IR" sz="2400" i="0" u="none" strike="noStrike" kern="100" baseline="0" dirty="0">
                <a:solidFill>
                  <a:srgbClr val="000000"/>
                </a:solidFill>
                <a:cs typeface="B Nazanin" panose="00000400000000000000" pitchFamily="2" charset="-78"/>
              </a:rPr>
              <a:t> نجات  </a:t>
            </a:r>
            <a:r>
              <a:rPr lang="fa-IR" sz="2400" i="0" u="none" strike="noStrike" kern="100" baseline="0" dirty="0" err="1">
                <a:solidFill>
                  <a:srgbClr val="000000"/>
                </a:solidFill>
                <a:cs typeface="B Nazanin" panose="00000400000000000000" pitchFamily="2" charset="-78"/>
              </a:rPr>
              <a:t>مييابد</a:t>
            </a:r>
            <a:r>
              <a:rPr lang="fa-IR" sz="2400" i="0" u="none" strike="noStrike" kern="100" baseline="0" dirty="0">
                <a:solidFill>
                  <a:srgbClr val="000000"/>
                </a:solidFill>
                <a:cs typeface="B Nazanin" panose="00000400000000000000" pitchFamily="2" charset="-78"/>
              </a:rPr>
              <a:t>.</a:t>
            </a:r>
          </a:p>
        </p:txBody>
      </p:sp>
      <p:sp>
        <p:nvSpPr>
          <p:cNvPr id="4" name="Footer Placeholder 3">
            <a:extLst>
              <a:ext uri="{FF2B5EF4-FFF2-40B4-BE49-F238E27FC236}">
                <a16:creationId xmlns:a16="http://schemas.microsoft.com/office/drawing/2014/main" id="{34FA0B5B-0ABA-59FA-E579-3FBB4E3217B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7402111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EB07-FF94-AF5A-59F5-1A34B912B266}"/>
              </a:ext>
            </a:extLst>
          </p:cNvPr>
          <p:cNvSpPr>
            <a:spLocks noGrp="1"/>
          </p:cNvSpPr>
          <p:nvPr>
            <p:ph type="title"/>
          </p:nvPr>
        </p:nvSpPr>
        <p:spPr/>
        <p:txBody>
          <a:bodyPr/>
          <a:lstStyle/>
          <a:p>
            <a:pPr marR="10" rtl="1"/>
            <a:r>
              <a:rPr lang="en-US" b="1" i="0" u="none" strike="noStrike" kern="1400" baseline="0">
                <a:solidFill>
                  <a:srgbClr val="7030A0"/>
                </a:solidFill>
                <a:cs typeface="B Titr" panose="00000700000000000000" pitchFamily="2" charset="-78"/>
              </a:rPr>
              <a:t>2</a:t>
            </a:r>
            <a:r>
              <a:rPr lang="fa-IR" b="0" i="0" u="none" strike="noStrike" kern="1400" baseline="0">
                <a:solidFill>
                  <a:srgbClr val="7030A0"/>
                </a:solidFill>
                <a:cs typeface="B Titr" panose="00000700000000000000" pitchFamily="2" charset="-78"/>
              </a:rPr>
              <a:t>ـ پيوند در اعمال حد يا قصاص منجر به سلب حيات  </a:t>
            </a:r>
            <a:endParaRPr lang="en-US" b="0"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E85C0A07-0A75-599F-7968-B2A4CF0ADC1A}"/>
              </a:ext>
            </a:extLst>
          </p:cNvPr>
          <p:cNvSpPr>
            <a:spLocks noGrp="1"/>
          </p:cNvSpPr>
          <p:nvPr>
            <p:ph type="body" idx="1"/>
          </p:nvPr>
        </p:nvSpPr>
        <p:spPr/>
        <p:txBody>
          <a:bodyPr>
            <a:normAutofit/>
          </a:bodyPr>
          <a:lstStyle/>
          <a:p>
            <a:pPr marR="0" lvl="0" rtl="1"/>
            <a:r>
              <a:rPr lang="fa-IR" sz="2400" b="1" i="0" u="none" strike="noStrike" kern="100" baseline="0" dirty="0">
                <a:solidFill>
                  <a:srgbClr val="000000"/>
                </a:solidFill>
                <a:cs typeface="B Nazanin" panose="00000400000000000000" pitchFamily="2" charset="-78"/>
              </a:rPr>
              <a:t> قسمت </a:t>
            </a:r>
            <a:r>
              <a:rPr lang="fa-IR" sz="2400" b="1" i="0" u="none" strike="noStrike" kern="100" baseline="0" dirty="0" err="1">
                <a:solidFill>
                  <a:srgbClr val="000000"/>
                </a:solidFill>
                <a:cs typeface="B Nazanin" panose="00000400000000000000" pitchFamily="2" charset="-78"/>
              </a:rPr>
              <a:t>اخير</a:t>
            </a:r>
            <a:r>
              <a:rPr lang="fa-IR" sz="2400" b="1" i="0" u="none" strike="noStrike" kern="100" baseline="0" dirty="0">
                <a:solidFill>
                  <a:srgbClr val="000000"/>
                </a:solidFill>
                <a:cs typeface="B Nazanin" panose="00000400000000000000" pitchFamily="2" charset="-78"/>
              </a:rPr>
              <a:t> ماده </a:t>
            </a:r>
            <a:r>
              <a:rPr lang="en-US" sz="2400" b="1" i="0" u="none" strike="noStrike" kern="100" baseline="0" dirty="0">
                <a:solidFill>
                  <a:srgbClr val="000000"/>
                </a:solidFill>
                <a:cs typeface="B Nazanin" panose="00000400000000000000" pitchFamily="2" charset="-78"/>
              </a:rPr>
              <a:t>14</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آييننامه</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روش </a:t>
            </a:r>
            <a:r>
              <a:rPr lang="fa-IR" sz="2400" b="1" i="0" u="none" strike="noStrike" kern="100" baseline="0" dirty="0" err="1">
                <a:solidFill>
                  <a:srgbClr val="FF0000"/>
                </a:solidFill>
                <a:cs typeface="B Compset" panose="00000400000000000000" pitchFamily="2" charset="-78"/>
              </a:rPr>
              <a:t>تشخيصي</a:t>
            </a:r>
            <a:r>
              <a:rPr lang="fa-IR" sz="2400" b="1" i="0" u="none" strike="noStrike" kern="100" baseline="0" dirty="0">
                <a:solidFill>
                  <a:srgbClr val="FF0000"/>
                </a:solidFill>
                <a:cs typeface="B Compset" panose="00000400000000000000" pitchFamily="2" charset="-78"/>
              </a:rPr>
              <a:t> </a:t>
            </a:r>
            <a:r>
              <a:rPr lang="fa-IR" sz="2400" b="1" i="0" u="none" strike="noStrike" kern="100" baseline="0" dirty="0" err="1">
                <a:solidFill>
                  <a:srgbClr val="FF0000"/>
                </a:solidFill>
                <a:cs typeface="B Compset" panose="00000400000000000000" pitchFamily="2" charset="-78"/>
              </a:rPr>
              <a:t>قاضي</a:t>
            </a:r>
            <a:r>
              <a:rPr lang="fa-IR" sz="2400" b="1" i="0" u="none" strike="noStrike" kern="100" baseline="0" dirty="0">
                <a:solidFill>
                  <a:srgbClr val="FF0000"/>
                </a:solidFill>
                <a:cs typeface="B Compset" panose="00000400000000000000" pitchFamily="2" charset="-78"/>
              </a:rPr>
              <a:t> را </a:t>
            </a:r>
            <a:r>
              <a:rPr lang="fa-IR" sz="2400" b="1" i="0" u="none" strike="noStrike" kern="100" baseline="0" dirty="0" err="1">
                <a:solidFill>
                  <a:srgbClr val="FF0000"/>
                </a:solidFill>
                <a:cs typeface="B Compset" panose="00000400000000000000" pitchFamily="2" charset="-78"/>
              </a:rPr>
              <a:t>نيز</a:t>
            </a:r>
            <a:r>
              <a:rPr lang="fa-IR" sz="2400" b="1" i="0" u="none" strike="noStrike" kern="100" baseline="0" dirty="0">
                <a:solidFill>
                  <a:srgbClr val="FF0000"/>
                </a:solidFill>
                <a:cs typeface="B Compset" panose="00000400000000000000" pitchFamily="2" charset="-78"/>
              </a:rPr>
              <a:t> معتبر</a:t>
            </a:r>
            <a:r>
              <a:rPr lang="fa-IR" sz="2400" b="1" i="0" u="none" strike="noStrike" kern="100" baseline="0" dirty="0">
                <a:solidFill>
                  <a:srgbClr val="000000"/>
                </a:solidFill>
                <a:cs typeface="B Nazanin" panose="00000400000000000000" pitchFamily="2" charset="-78"/>
              </a:rPr>
              <a:t> شناخته است.</a:t>
            </a:r>
          </a:p>
          <a:p>
            <a:pPr marR="0" lvl="0" rtl="1"/>
            <a:r>
              <a:rPr lang="fa-IR" sz="2400" b="1" i="0" u="none" strike="noStrike" kern="100" baseline="0" dirty="0">
                <a:solidFill>
                  <a:srgbClr val="000000"/>
                </a:solidFill>
                <a:cs typeface="B Nazanin" panose="00000400000000000000" pitchFamily="2" charset="-78"/>
              </a:rPr>
              <a:t> اما از </a:t>
            </a:r>
            <a:r>
              <a:rPr lang="fa-IR" sz="2400" b="1" i="0" u="none" strike="noStrike" kern="100" baseline="0" dirty="0" err="1">
                <a:solidFill>
                  <a:srgbClr val="000000"/>
                </a:solidFill>
                <a:cs typeface="B Nazanin" panose="00000400000000000000" pitchFamily="2" charset="-78"/>
              </a:rPr>
              <a:t>آنجايي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كه</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بريدن</a:t>
            </a:r>
            <a:r>
              <a:rPr lang="fa-IR" sz="2400" b="1" i="0" u="none" strike="noStrike" kern="100" baseline="0" dirty="0">
                <a:solidFill>
                  <a:srgbClr val="000000"/>
                </a:solidFill>
                <a:cs typeface="B Nazanin" panose="00000400000000000000" pitchFamily="2" charset="-78"/>
              </a:rPr>
              <a:t> بدن </a:t>
            </a:r>
            <a:r>
              <a:rPr lang="fa-IR" sz="2400" b="1" i="0" u="none" strike="noStrike" kern="100" baseline="0" dirty="0" err="1">
                <a:solidFill>
                  <a:srgbClr val="000000"/>
                </a:solidFill>
                <a:cs typeface="B Nazanin" panose="00000400000000000000" pitchFamily="2" charset="-78"/>
              </a:rPr>
              <a:t>محكوم</a:t>
            </a:r>
            <a:r>
              <a:rPr lang="fa-IR" sz="2400" b="1" i="0" u="none" strike="noStrike" kern="100" baseline="0" dirty="0">
                <a:solidFill>
                  <a:srgbClr val="000000"/>
                </a:solidFill>
                <a:cs typeface="B Nazanin" panose="00000400000000000000" pitchFamily="2" charset="-78"/>
              </a:rPr>
              <a:t> در واقع </a:t>
            </a:r>
            <a:r>
              <a:rPr lang="fa-IR" sz="2400" b="1" i="0" u="none" strike="noStrike" kern="100" baseline="0" dirty="0" err="1">
                <a:solidFill>
                  <a:srgbClr val="000000"/>
                </a:solidFill>
                <a:cs typeface="B Nazanin" panose="00000400000000000000" pitchFamily="2" charset="-78"/>
              </a:rPr>
              <a:t>نوعي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a:solidFill>
                  <a:srgbClr val="FF0000"/>
                </a:solidFill>
                <a:cs typeface="B Compset" panose="00000400000000000000" pitchFamily="2" charset="-78"/>
              </a:rPr>
              <a:t>مثله </a:t>
            </a:r>
            <a:r>
              <a:rPr lang="fa-IR" sz="2400" b="1" i="0" u="none" strike="noStrike" kern="100" baseline="0" dirty="0" err="1">
                <a:solidFill>
                  <a:srgbClr val="FF0000"/>
                </a:solidFill>
                <a:cs typeface="B Compset" panose="00000400000000000000" pitchFamily="2" charset="-78"/>
              </a:rPr>
              <a:t>كردن</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وي</a:t>
            </a:r>
            <a:r>
              <a:rPr lang="fa-IR" sz="2400" b="1" i="0" u="none" strike="noStrike" kern="100" baseline="0" dirty="0">
                <a:solidFill>
                  <a:srgbClr val="000000"/>
                </a:solidFill>
                <a:cs typeface="B Nazanin" panose="00000400000000000000" pitchFamily="2" charset="-78"/>
              </a:rPr>
              <a:t> محسوب </a:t>
            </a:r>
            <a:r>
              <a:rPr lang="fa-IR" sz="2400" b="1" i="0" u="none" strike="noStrike" kern="100" baseline="0" dirty="0" err="1">
                <a:solidFill>
                  <a:srgbClr val="000000"/>
                </a:solidFill>
                <a:cs typeface="B Nazanin" panose="00000400000000000000" pitchFamily="2" charset="-78"/>
              </a:rPr>
              <a:t>مي</a:t>
            </a:r>
            <a:r>
              <a:rPr lang="fa-IR" sz="2400" b="1" i="0" u="none" strike="noStrike" kern="100" baseline="0" dirty="0">
                <a:solidFill>
                  <a:srgbClr val="000000"/>
                </a:solidFill>
                <a:cs typeface="B Nazanin" panose="00000400000000000000" pitchFamily="2" charset="-78"/>
              </a:rPr>
              <a:t> شود، در عمل </a:t>
            </a:r>
            <a:r>
              <a:rPr lang="fa-IR" sz="2400" b="1" i="0" u="none" strike="noStrike" kern="100" baseline="0" dirty="0" err="1">
                <a:solidFill>
                  <a:srgbClr val="000000"/>
                </a:solidFill>
                <a:cs typeface="B Nazanin" panose="00000400000000000000" pitchFamily="2" charset="-78"/>
              </a:rPr>
              <a:t>قاضي</a:t>
            </a:r>
            <a:r>
              <a:rPr lang="fa-IR" sz="2400" b="1" i="0" u="none" strike="noStrike" kern="100" baseline="0" dirty="0">
                <a:solidFill>
                  <a:srgbClr val="000000"/>
                </a:solidFill>
                <a:cs typeface="B Nazanin" panose="00000400000000000000" pitchFamily="2" charset="-78"/>
              </a:rPr>
              <a:t> حق صدور </a:t>
            </a:r>
            <a:r>
              <a:rPr lang="fa-IR" sz="2400" b="1" i="0" u="none" strike="noStrike" kern="100" baseline="0" dirty="0" err="1">
                <a:solidFill>
                  <a:srgbClr val="000000"/>
                </a:solidFill>
                <a:cs typeface="B Nazanin" panose="00000400000000000000" pitchFamily="2" charset="-78"/>
              </a:rPr>
              <a:t>چنين</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حكمي</a:t>
            </a:r>
            <a:r>
              <a:rPr lang="fa-IR" sz="2400" b="1" i="0" u="none" strike="noStrike" kern="100" baseline="0" dirty="0">
                <a:solidFill>
                  <a:srgbClr val="000000"/>
                </a:solidFill>
                <a:cs typeface="B Nazanin" panose="00000400000000000000" pitchFamily="2" charset="-78"/>
              </a:rPr>
              <a:t> را برابر </a:t>
            </a:r>
            <a:r>
              <a:rPr lang="fa-IR" sz="2400" b="1" i="0" u="none" strike="noStrike" kern="100" baseline="0" dirty="0" err="1">
                <a:solidFill>
                  <a:srgbClr val="000000"/>
                </a:solidFill>
                <a:cs typeface="B Nazanin" panose="00000400000000000000" pitchFamily="2" charset="-78"/>
              </a:rPr>
              <a:t>موازين</a:t>
            </a:r>
            <a:r>
              <a:rPr lang="fa-IR" sz="2400" b="1" i="0" u="none" strike="noStrike" kern="100" baseline="0" dirty="0">
                <a:solidFill>
                  <a:srgbClr val="000000"/>
                </a:solidFill>
                <a:cs typeface="B Nazanin" panose="00000400000000000000" pitchFamily="2" charset="-78"/>
              </a:rPr>
              <a:t> نخواهد داشت.</a:t>
            </a:r>
          </a:p>
          <a:p>
            <a:pPr marR="0" lvl="0" rtl="1"/>
            <a:r>
              <a:rPr lang="fa-IR" sz="2400" b="1" i="0" u="none" strike="noStrike" kern="100" baseline="0" dirty="0" err="1">
                <a:solidFill>
                  <a:srgbClr val="000000"/>
                </a:solidFill>
                <a:cs typeface="B Nazanin" panose="00000400000000000000" pitchFamily="2" charset="-78"/>
              </a:rPr>
              <a:t>همچنين</a:t>
            </a:r>
            <a:r>
              <a:rPr lang="fa-IR" sz="2400" b="1" i="0" u="none" strike="noStrike" kern="100" baseline="0" dirty="0">
                <a:solidFill>
                  <a:srgbClr val="000000"/>
                </a:solidFill>
                <a:cs typeface="B Nazanin" panose="00000400000000000000" pitchFamily="2" charset="-78"/>
              </a:rPr>
              <a:t> اهداء عضو </a:t>
            </a:r>
            <a:r>
              <a:rPr lang="fa-IR" sz="2400" b="1" i="0" u="none" strike="noStrike" kern="100" baseline="0" dirty="0" err="1">
                <a:solidFill>
                  <a:srgbClr val="000000"/>
                </a:solidFill>
                <a:cs typeface="B Nazanin" panose="00000400000000000000" pitchFamily="2" charset="-78"/>
              </a:rPr>
              <a:t>يك</a:t>
            </a:r>
            <a:r>
              <a:rPr lang="fa-IR" sz="2400" b="1" i="0" u="none" strike="noStrike" kern="100" baseline="0" dirty="0">
                <a:solidFill>
                  <a:srgbClr val="000000"/>
                </a:solidFill>
                <a:cs typeface="B Nazanin" panose="00000400000000000000" pitchFamily="2" charset="-78"/>
              </a:rPr>
              <a:t> امر </a:t>
            </a:r>
            <a:r>
              <a:rPr lang="fa-IR" sz="2400" b="1" i="0" u="none" strike="noStrike" kern="100" baseline="0" dirty="0" err="1">
                <a:solidFill>
                  <a:srgbClr val="000000"/>
                </a:solidFill>
                <a:cs typeface="B Nazanin" panose="00000400000000000000" pitchFamily="2" charset="-78"/>
              </a:rPr>
              <a:t>حقوقي</a:t>
            </a:r>
            <a:r>
              <a:rPr lang="fa-IR" sz="2400" b="1" i="0" u="none" strike="noStrike" kern="100" baseline="0" dirty="0">
                <a:solidFill>
                  <a:srgbClr val="000000"/>
                </a:solidFill>
                <a:cs typeface="B Nazanin" panose="00000400000000000000" pitchFamily="2" charset="-78"/>
              </a:rPr>
              <a:t> بوده و </a:t>
            </a:r>
            <a:r>
              <a:rPr lang="fa-IR" sz="2400" b="1" i="0" u="none" strike="noStrike" kern="100" baseline="0" dirty="0" err="1">
                <a:solidFill>
                  <a:srgbClr val="000000"/>
                </a:solidFill>
                <a:cs typeface="B Nazanin" panose="00000400000000000000" pitchFamily="2" charset="-78"/>
              </a:rPr>
              <a:t>رضايت</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محكوم</a:t>
            </a:r>
            <a:r>
              <a:rPr lang="fa-IR" sz="2400" b="1" i="0" u="none" strike="noStrike" kern="100" baseline="0" dirty="0">
                <a:solidFill>
                  <a:srgbClr val="000000"/>
                </a:solidFill>
                <a:cs typeface="B Nazanin" panose="00000400000000000000" pitchFamily="2" charset="-78"/>
              </a:rPr>
              <a:t> در آن مؤثر است و </a:t>
            </a:r>
            <a:r>
              <a:rPr lang="fa-IR" sz="2400" b="1" i="0" u="none" strike="noStrike" kern="100" baseline="0" dirty="0" err="1">
                <a:solidFill>
                  <a:srgbClr val="000000"/>
                </a:solidFill>
                <a:cs typeface="B Nazanin" panose="00000400000000000000" pitchFamily="2" charset="-78"/>
              </a:rPr>
              <a:t>قاضي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كيفري</a:t>
            </a:r>
            <a:r>
              <a:rPr lang="fa-IR" sz="2400" b="1" i="0" u="none" strike="noStrike" kern="100" baseline="0" dirty="0">
                <a:solidFill>
                  <a:srgbClr val="000000"/>
                </a:solidFill>
                <a:cs typeface="B Nazanin" panose="00000400000000000000" pitchFamily="2" charset="-78"/>
              </a:rPr>
              <a:t> حق مداخله و اجبار </a:t>
            </a:r>
            <a:r>
              <a:rPr lang="fa-IR" sz="2400" b="1" i="0" u="none" strike="noStrike" kern="100" baseline="0" dirty="0" err="1">
                <a:solidFill>
                  <a:srgbClr val="000000"/>
                </a:solidFill>
                <a:cs typeface="B Nazanin" panose="00000400000000000000" pitchFamily="2" charset="-78"/>
              </a:rPr>
              <a:t>محكوم</a:t>
            </a:r>
            <a:r>
              <a:rPr lang="fa-IR" sz="2400" b="1" i="0" u="none" strike="noStrike" kern="100" baseline="0" dirty="0">
                <a:solidFill>
                  <a:srgbClr val="000000"/>
                </a:solidFill>
                <a:cs typeface="B Nazanin" panose="00000400000000000000" pitchFamily="2" charset="-78"/>
              </a:rPr>
              <a:t> را </a:t>
            </a:r>
            <a:r>
              <a:rPr lang="fa-IR" sz="2400" b="1" i="0" u="none" strike="noStrike" kern="100" baseline="0" dirty="0" err="1">
                <a:solidFill>
                  <a:srgbClr val="000000"/>
                </a:solidFill>
                <a:cs typeface="B Nazanin" panose="00000400000000000000" pitchFamily="2" charset="-78"/>
              </a:rPr>
              <a:t>براي</a:t>
            </a:r>
            <a:r>
              <a:rPr lang="fa-IR" sz="2400" b="1" i="0" u="none" strike="noStrike" kern="100" baseline="0" dirty="0">
                <a:solidFill>
                  <a:srgbClr val="000000"/>
                </a:solidFill>
                <a:cs typeface="B Nazanin" panose="00000400000000000000" pitchFamily="2" charset="-78"/>
              </a:rPr>
              <a:t> انجام </a:t>
            </a:r>
            <a:r>
              <a:rPr lang="fa-IR" sz="2400" b="1" i="0" u="none" strike="noStrike" kern="100" baseline="0" dirty="0" err="1">
                <a:solidFill>
                  <a:srgbClr val="000000"/>
                </a:solidFill>
                <a:cs typeface="B Nazanin" panose="00000400000000000000" pitchFamily="2" charset="-78"/>
              </a:rPr>
              <a:t>اين</a:t>
            </a:r>
            <a:r>
              <a:rPr lang="fa-IR" sz="2400" b="1" i="0" u="none" strike="noStrike" kern="100" baseline="0" dirty="0">
                <a:solidFill>
                  <a:srgbClr val="000000"/>
                </a:solidFill>
                <a:cs typeface="B Nazanin" panose="00000400000000000000" pitchFamily="2" charset="-78"/>
              </a:rPr>
              <a:t> امر ندارد.</a:t>
            </a:r>
          </a:p>
          <a:p>
            <a:pPr marR="0" lvl="0" rtl="1"/>
            <a:endParaRPr lang="fa-IR" sz="2400" b="1" i="0" u="none" strike="noStrike" kern="100" baseline="0" dirty="0">
              <a:solidFill>
                <a:srgbClr val="000000"/>
              </a:solidFill>
              <a:cs typeface="B Nazanin" panose="00000400000000000000" pitchFamily="2" charset="-78"/>
            </a:endParaRPr>
          </a:p>
          <a:p>
            <a:pPr marR="0" lvl="0" rtl="1"/>
            <a:r>
              <a:rPr lang="fa-IR" sz="2400" b="1" i="0" u="none" strike="noStrike" kern="100" baseline="0" dirty="0">
                <a:solidFill>
                  <a:srgbClr val="000000"/>
                </a:solidFill>
                <a:cs typeface="B Nazanin" panose="00000400000000000000" pitchFamily="2" charset="-78"/>
              </a:rPr>
              <a:t> اما </a:t>
            </a:r>
            <a:r>
              <a:rPr lang="fa-IR" sz="2400" b="1" i="0" u="none" strike="noStrike" kern="100" baseline="0" dirty="0">
                <a:solidFill>
                  <a:srgbClr val="FF0000"/>
                </a:solidFill>
                <a:cs typeface="B Compset" panose="00000400000000000000" pitchFamily="2" charset="-78"/>
              </a:rPr>
              <a:t>اگر </a:t>
            </a:r>
            <a:r>
              <a:rPr lang="fa-IR" sz="2400" b="1" i="0" u="none" strike="noStrike" kern="100" baseline="0" dirty="0" err="1">
                <a:solidFill>
                  <a:srgbClr val="FF0000"/>
                </a:solidFill>
                <a:cs typeface="B Compset" panose="00000400000000000000" pitchFamily="2" charset="-78"/>
              </a:rPr>
              <a:t>محكوم</a:t>
            </a:r>
            <a:r>
              <a:rPr lang="fa-IR" sz="2400" b="1" i="0" u="none" strike="noStrike" kern="100" baseline="0" dirty="0">
                <a:solidFill>
                  <a:srgbClr val="FF0000"/>
                </a:solidFill>
                <a:cs typeface="B Compset" panose="00000400000000000000" pitchFamily="2" charset="-78"/>
              </a:rPr>
              <a:t> خود به </a:t>
            </a:r>
            <a:r>
              <a:rPr lang="fa-IR" sz="2400" b="1" i="0" u="none" strike="noStrike" kern="100" baseline="0" dirty="0" err="1">
                <a:solidFill>
                  <a:srgbClr val="FF0000"/>
                </a:solidFill>
                <a:cs typeface="B Compset" panose="00000400000000000000" pitchFamily="2" charset="-78"/>
              </a:rPr>
              <a:t>اين</a:t>
            </a:r>
            <a:r>
              <a:rPr lang="fa-IR" sz="2400" b="1" i="0" u="none" strike="noStrike" kern="100" baseline="0" dirty="0">
                <a:solidFill>
                  <a:srgbClr val="FF0000"/>
                </a:solidFill>
                <a:cs typeface="B Compset" panose="00000400000000000000" pitchFamily="2" charset="-78"/>
              </a:rPr>
              <a:t> امر </a:t>
            </a:r>
            <a:r>
              <a:rPr lang="fa-IR" sz="2400" b="1" i="0" u="none" strike="noStrike" kern="100" baseline="0" dirty="0" err="1">
                <a:solidFill>
                  <a:srgbClr val="FF0000"/>
                </a:solidFill>
                <a:cs typeface="B Compset" panose="00000400000000000000" pitchFamily="2" charset="-78"/>
              </a:rPr>
              <a:t>راضي</a:t>
            </a:r>
            <a:r>
              <a:rPr lang="fa-IR" sz="2400" b="1" i="0" u="none" strike="noStrike" kern="100" baseline="0" dirty="0">
                <a:solidFill>
                  <a:srgbClr val="FF0000"/>
                </a:solidFill>
                <a:cs typeface="B Compset" panose="00000400000000000000" pitchFamily="2" charset="-78"/>
              </a:rPr>
              <a:t> بود</a:t>
            </a:r>
            <a:r>
              <a:rPr lang="fa-IR" sz="2400" b="1" i="0" u="none" strike="noStrike" kern="100" baseline="0" dirty="0">
                <a:solidFill>
                  <a:srgbClr val="000000"/>
                </a:solidFill>
                <a:cs typeface="B Nazanin" panose="00000400000000000000" pitchFamily="2" charset="-78"/>
              </a:rPr>
              <a:t> با توجه به </a:t>
            </a:r>
            <a:r>
              <a:rPr lang="fa-IR" sz="2400" b="1" i="0" u="none" strike="noStrike" kern="100" baseline="0" dirty="0" err="1">
                <a:solidFill>
                  <a:srgbClr val="000000"/>
                </a:solidFill>
                <a:cs typeface="B Nazanin" panose="00000400000000000000" pitchFamily="2" charset="-78"/>
              </a:rPr>
              <a:t>منطوق</a:t>
            </a:r>
            <a:r>
              <a:rPr lang="fa-IR" sz="2400" b="1" i="0" u="none" strike="noStrike" kern="100" baseline="0" dirty="0">
                <a:solidFill>
                  <a:srgbClr val="000000"/>
                </a:solidFill>
                <a:cs typeface="B Nazanin" panose="00000400000000000000" pitchFamily="2" charset="-78"/>
              </a:rPr>
              <a:t> ماده </a:t>
            </a:r>
            <a:r>
              <a:rPr lang="en-US" sz="2400" b="1" i="0" u="none" strike="noStrike" kern="100" baseline="0" dirty="0">
                <a:solidFill>
                  <a:srgbClr val="000000"/>
                </a:solidFill>
                <a:cs typeface="B Nazanin" panose="00000400000000000000" pitchFamily="2" charset="-78"/>
              </a:rPr>
              <a:t>14</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مي</a:t>
            </a:r>
            <a:r>
              <a:rPr lang="fa-IR" sz="2400" b="1" i="0" u="none" strike="noStrike" kern="100" baseline="0" dirty="0">
                <a:solidFill>
                  <a:srgbClr val="000000"/>
                </a:solidFill>
                <a:cs typeface="B Nazanin" panose="00000400000000000000" pitchFamily="2" charset="-78"/>
              </a:rPr>
              <a:t> تواند تا قبل از صدور </a:t>
            </a:r>
            <a:r>
              <a:rPr lang="fa-IR" sz="2400" b="1" i="0" u="none" strike="noStrike" kern="100" baseline="0" dirty="0" err="1">
                <a:solidFill>
                  <a:srgbClr val="000000"/>
                </a:solidFill>
                <a:cs typeface="B Nazanin" panose="00000400000000000000" pitchFamily="2" charset="-78"/>
              </a:rPr>
              <a:t>حكم</a:t>
            </a:r>
            <a:r>
              <a:rPr lang="fa-IR" sz="2400" b="1" i="0" u="none" strike="noStrike" kern="100" baseline="0" dirty="0">
                <a:solidFill>
                  <a:srgbClr val="000000"/>
                </a:solidFill>
                <a:cs typeface="B Nazanin" panose="00000400000000000000" pitchFamily="2" charset="-78"/>
              </a:rPr>
              <a:t>، اعمال </a:t>
            </a:r>
            <a:r>
              <a:rPr lang="fa-IR" sz="2400" b="1" i="0" u="none" strike="noStrike" kern="100" baseline="0" dirty="0" err="1">
                <a:solidFill>
                  <a:srgbClr val="000000"/>
                </a:solidFill>
                <a:cs typeface="B Nazanin" panose="00000400000000000000" pitchFamily="2" charset="-78"/>
              </a:rPr>
              <a:t>چنين</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مجازاتي</a:t>
            </a:r>
            <a:r>
              <a:rPr lang="fa-IR" sz="2400" b="1" i="0" u="none" strike="noStrike" kern="100" baseline="0" dirty="0">
                <a:solidFill>
                  <a:srgbClr val="000000"/>
                </a:solidFill>
                <a:cs typeface="B Nazanin" panose="00000400000000000000" pitchFamily="2" charset="-78"/>
              </a:rPr>
              <a:t> را از </a:t>
            </a:r>
            <a:r>
              <a:rPr lang="fa-IR" sz="2400" b="1" i="0" u="none" strike="noStrike" kern="100" baseline="0" dirty="0" err="1">
                <a:solidFill>
                  <a:srgbClr val="000000"/>
                </a:solidFill>
                <a:cs typeface="B Nazanin" panose="00000400000000000000" pitchFamily="2" charset="-78"/>
              </a:rPr>
              <a:t>قاضي</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صادركننده</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حكم</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a:solidFill>
                  <a:srgbClr val="FF0000"/>
                </a:solidFill>
                <a:cs typeface="B Nazanin" panose="00000400000000000000" pitchFamily="2" charset="-78"/>
              </a:rPr>
              <a:t>تقاضا </a:t>
            </a:r>
            <a:r>
              <a:rPr lang="fa-IR" sz="2400" b="1" i="0" u="none" strike="noStrike" kern="100" baseline="0" dirty="0" err="1">
                <a:solidFill>
                  <a:srgbClr val="FF0000"/>
                </a:solidFill>
                <a:cs typeface="B Nazanin" panose="00000400000000000000" pitchFamily="2" charset="-78"/>
              </a:rPr>
              <a:t>نمايد</a:t>
            </a:r>
            <a:r>
              <a:rPr lang="fa-IR" sz="2400" b="1" i="0" u="none" strike="noStrike" kern="100" baseline="0" dirty="0">
                <a:solidFill>
                  <a:srgbClr val="000000"/>
                </a:solidFill>
                <a:cs typeface="B Nazanin" panose="00000400000000000000" pitchFamily="2" charset="-78"/>
              </a:rPr>
              <a:t>. در </a:t>
            </a:r>
            <a:r>
              <a:rPr lang="fa-IR" sz="2400" b="1" i="0" u="none" strike="noStrike" kern="100" baseline="0" dirty="0" err="1">
                <a:solidFill>
                  <a:srgbClr val="000000"/>
                </a:solidFill>
                <a:cs typeface="B Nazanin" panose="00000400000000000000" pitchFamily="2" charset="-78"/>
              </a:rPr>
              <a:t>اين</a:t>
            </a:r>
            <a:r>
              <a:rPr lang="fa-IR" sz="2400" b="1" i="0" u="none" strike="noStrike" kern="100" baseline="0" dirty="0">
                <a:solidFill>
                  <a:srgbClr val="000000"/>
                </a:solidFill>
                <a:cs typeface="B Nazanin" panose="00000400000000000000" pitchFamily="2" charset="-78"/>
              </a:rPr>
              <a:t> صورت به نظر  </a:t>
            </a:r>
            <a:r>
              <a:rPr lang="fa-IR" sz="2400" b="1" i="0" u="none" strike="noStrike" kern="100" baseline="0" dirty="0" err="1">
                <a:solidFill>
                  <a:srgbClr val="000000"/>
                </a:solidFill>
                <a:cs typeface="B Nazanin" panose="00000400000000000000" pitchFamily="2" charset="-78"/>
              </a:rPr>
              <a:t>ميرسد</a:t>
            </a:r>
            <a:r>
              <a:rPr lang="fa-IR" sz="2400" b="1" i="0" u="none" strike="noStrike" kern="100" baseline="0" dirty="0">
                <a:solidFill>
                  <a:srgbClr val="000000"/>
                </a:solidFill>
                <a:cs typeface="B Nazanin" panose="00000400000000000000" pitchFamily="2" charset="-78"/>
              </a:rPr>
              <a:t> صدور </a:t>
            </a:r>
            <a:r>
              <a:rPr lang="fa-IR" sz="2400" b="1" i="0" u="none" strike="noStrike" kern="100" baseline="0" dirty="0" err="1">
                <a:solidFill>
                  <a:srgbClr val="000000"/>
                </a:solidFill>
                <a:cs typeface="B Nazanin" panose="00000400000000000000" pitchFamily="2" charset="-78"/>
              </a:rPr>
              <a:t>چنين</a:t>
            </a:r>
            <a:r>
              <a:rPr lang="fa-IR" sz="2400" b="1" i="0" u="none" strike="noStrike" kern="100" baseline="0" dirty="0">
                <a:solidFill>
                  <a:srgbClr val="000000"/>
                </a:solidFill>
                <a:cs typeface="B Nazanin" panose="00000400000000000000" pitchFamily="2" charset="-78"/>
              </a:rPr>
              <a:t> </a:t>
            </a:r>
            <a:r>
              <a:rPr lang="fa-IR" sz="2400" b="1" i="0" u="none" strike="noStrike" kern="100" baseline="0" dirty="0" err="1">
                <a:solidFill>
                  <a:srgbClr val="000000"/>
                </a:solidFill>
                <a:cs typeface="B Nazanin" panose="00000400000000000000" pitchFamily="2" charset="-78"/>
              </a:rPr>
              <a:t>حكمي</a:t>
            </a:r>
            <a:r>
              <a:rPr lang="fa-IR" sz="2400" b="1" i="0" u="none" strike="noStrike" kern="100" baseline="0" dirty="0">
                <a:solidFill>
                  <a:srgbClr val="000000"/>
                </a:solidFill>
                <a:cs typeface="B Nazanin" panose="00000400000000000000" pitchFamily="2" charset="-78"/>
              </a:rPr>
              <a:t> با ماده </a:t>
            </a:r>
            <a:r>
              <a:rPr lang="en-US" sz="2400" b="1" i="0" u="none" strike="noStrike" kern="100" baseline="0" dirty="0">
                <a:solidFill>
                  <a:srgbClr val="000000"/>
                </a:solidFill>
                <a:cs typeface="B Nazanin" panose="00000400000000000000" pitchFamily="2" charset="-78"/>
              </a:rPr>
              <a:t>14</a:t>
            </a:r>
            <a:r>
              <a:rPr lang="fa-IR" sz="2400" b="1" i="0" u="none" strike="noStrike" kern="100" baseline="0" dirty="0">
                <a:solidFill>
                  <a:srgbClr val="000000"/>
                </a:solidFill>
                <a:cs typeface="B Nazanin" panose="00000400000000000000" pitchFamily="2" charset="-78"/>
              </a:rPr>
              <a:t> تناقض و </a:t>
            </a:r>
            <a:r>
              <a:rPr lang="fa-IR" sz="2400" b="1" i="0" u="none" strike="noStrike" kern="100" baseline="0" dirty="0" err="1">
                <a:solidFill>
                  <a:srgbClr val="000000"/>
                </a:solidFill>
                <a:cs typeface="B Nazanin" panose="00000400000000000000" pitchFamily="2" charset="-78"/>
              </a:rPr>
              <a:t>تعارضي</a:t>
            </a:r>
            <a:r>
              <a:rPr lang="fa-IR" sz="2400" b="1" i="0" u="none" strike="noStrike" kern="100" baseline="0" dirty="0">
                <a:solidFill>
                  <a:srgbClr val="000000"/>
                </a:solidFill>
                <a:cs typeface="B Nazanin" panose="00000400000000000000" pitchFamily="2" charset="-78"/>
              </a:rPr>
              <a:t> نداشته باشد. </a:t>
            </a:r>
          </a:p>
        </p:txBody>
      </p:sp>
      <p:sp>
        <p:nvSpPr>
          <p:cNvPr id="4" name="Footer Placeholder 3">
            <a:extLst>
              <a:ext uri="{FF2B5EF4-FFF2-40B4-BE49-F238E27FC236}">
                <a16:creationId xmlns:a16="http://schemas.microsoft.com/office/drawing/2014/main" id="{B12B08FC-537E-6DD2-CD18-4260EA61289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6634130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5E54-F354-4BFE-3A22-93AA984445C1}"/>
              </a:ext>
            </a:extLst>
          </p:cNvPr>
          <p:cNvSpPr>
            <a:spLocks noGrp="1"/>
          </p:cNvSpPr>
          <p:nvPr>
            <p:ph type="title"/>
          </p:nvPr>
        </p:nvSpPr>
        <p:spPr/>
        <p:txBody>
          <a:bodyPr>
            <a:normAutofit fontScale="90000"/>
          </a:bodyPr>
          <a:lstStyle/>
          <a:p>
            <a:pPr marR="10" rtl="1"/>
            <a:r>
              <a:rPr lang="fa-IR" b="1" i="0" u="none" strike="noStrike" kern="1400" baseline="0">
                <a:solidFill>
                  <a:srgbClr val="7030A0"/>
                </a:solidFill>
                <a:cs typeface="B Titr" panose="00000700000000000000" pitchFamily="2" charset="-78"/>
              </a:rPr>
              <a:t>استفتائات در خصوص اعمال مجازات محكومين به قصاص نفس و يا اعدام به نحوي كه امكان جداسازي اعضا آن ها با رضايت آنها جهت پيوند به بيماران نيازمند وجود داشته باشد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5B426342-ED57-0162-7466-8A8B710FDB71}"/>
              </a:ext>
            </a:extLst>
          </p:cNvPr>
          <p:cNvSpPr>
            <a:spLocks noGrp="1"/>
          </p:cNvSpPr>
          <p:nvPr>
            <p:ph type="body" idx="1"/>
          </p:nvPr>
        </p:nvSpPr>
        <p:spPr/>
        <p:txBody>
          <a:bodyPr>
            <a:normAutofit/>
          </a:bodyPr>
          <a:lstStyle/>
          <a:p>
            <a:pPr marR="100" lvl="0" rtl="1"/>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آيت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اﷲ</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نوري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همداني</a:t>
            </a:r>
            <a:r>
              <a:rPr lang="fa-IR" sz="2800" i="0" u="none" strike="noStrike" kern="100" baseline="0" dirty="0">
                <a:solidFill>
                  <a:srgbClr val="000000"/>
                </a:solidFill>
                <a:cs typeface="B Nazanin" panose="00000400000000000000" pitchFamily="2" charset="-78"/>
              </a:rPr>
              <a:t> در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خصوص، </a:t>
            </a:r>
            <a:r>
              <a:rPr lang="fa-IR" sz="2800" i="0" u="none" strike="noStrike" kern="100" baseline="0" dirty="0" err="1">
                <a:solidFill>
                  <a:srgbClr val="000000"/>
                </a:solidFill>
                <a:cs typeface="B Nazanin" panose="00000400000000000000" pitchFamily="2" charset="-78"/>
              </a:rPr>
              <a:t>جداسازي</a:t>
            </a:r>
            <a:r>
              <a:rPr lang="fa-IR" sz="2800" i="0" u="none" strike="noStrike" kern="100" baseline="0" dirty="0">
                <a:solidFill>
                  <a:srgbClr val="000000"/>
                </a:solidFill>
                <a:cs typeface="B Nazanin" panose="00000400000000000000" pitchFamily="2" charset="-78"/>
              </a:rPr>
              <a:t> اعضا را </a:t>
            </a:r>
            <a:r>
              <a:rPr lang="fa-IR" sz="2800" i="0" u="none" strike="noStrike" kern="100" baseline="0" dirty="0" err="1">
                <a:solidFill>
                  <a:srgbClr val="FF0000"/>
                </a:solidFill>
                <a:cs typeface="B Compset" panose="00000400000000000000" pitchFamily="2" charset="-78"/>
              </a:rPr>
              <a:t>جايز</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نمي</a:t>
            </a:r>
            <a:r>
              <a:rPr lang="fa-IR" sz="2800" i="0" u="none" strike="noStrike" kern="100" baseline="0" dirty="0">
                <a:solidFill>
                  <a:srgbClr val="FF0000"/>
                </a:solidFill>
                <a:cs typeface="B Compset" panose="00000400000000000000" pitchFamily="2" charset="-78"/>
              </a:rPr>
              <a:t> دانند.</a:t>
            </a:r>
          </a:p>
          <a:p>
            <a:pPr marR="100" lvl="0" rtl="1"/>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آيت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اﷲ</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سبحاني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نيز</a:t>
            </a:r>
            <a:r>
              <a:rPr lang="fa-IR" sz="2800" i="0" u="none" strike="noStrike" kern="100" baseline="0" dirty="0">
                <a:solidFill>
                  <a:srgbClr val="000000"/>
                </a:solidFill>
                <a:cs typeface="B Nazanin" panose="00000400000000000000" pitchFamily="2" charset="-78"/>
              </a:rPr>
              <a:t> در </a:t>
            </a:r>
            <a:r>
              <a:rPr lang="fa-IR" sz="2800" i="0" u="none" strike="noStrike" kern="100" baseline="0" dirty="0" err="1">
                <a:solidFill>
                  <a:srgbClr val="000000"/>
                </a:solidFill>
                <a:cs typeface="B Nazanin" panose="00000400000000000000" pitchFamily="2" charset="-78"/>
              </a:rPr>
              <a:t>نظري</a:t>
            </a:r>
            <a:r>
              <a:rPr lang="fa-IR" sz="2800" i="0" u="none" strike="noStrike" kern="100" baseline="0" dirty="0">
                <a:solidFill>
                  <a:srgbClr val="000000"/>
                </a:solidFill>
                <a:cs typeface="B Nazanin" panose="00000400000000000000" pitchFamily="2" charset="-78"/>
              </a:rPr>
              <a:t> مشابه قصاص در اتاق عمل را </a:t>
            </a:r>
            <a:r>
              <a:rPr lang="fa-IR" sz="2800" i="0" u="none" strike="noStrike" kern="100" baseline="0" dirty="0" err="1">
                <a:solidFill>
                  <a:srgbClr val="FF0000"/>
                </a:solidFill>
                <a:cs typeface="B Compset" panose="00000400000000000000" pitchFamily="2" charset="-78"/>
              </a:rPr>
              <a:t>جايز</a:t>
            </a:r>
            <a:r>
              <a:rPr lang="fa-IR" sz="2800" i="0" u="none" strike="noStrike" kern="100" baseline="0" dirty="0">
                <a:solidFill>
                  <a:srgbClr val="FF0000"/>
                </a:solidFill>
                <a:cs typeface="B Compset" panose="00000400000000000000" pitchFamily="2" charset="-78"/>
              </a:rPr>
              <a:t> ندانسته</a:t>
            </a:r>
            <a:r>
              <a:rPr lang="fa-IR" sz="2800" i="0" u="none" strike="noStrike" kern="100" baseline="0" dirty="0">
                <a:solidFill>
                  <a:srgbClr val="000000"/>
                </a:solidFill>
                <a:cs typeface="B Nazanin" panose="00000400000000000000" pitchFamily="2" charset="-78"/>
              </a:rPr>
              <a:t> و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فرمايند</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000000"/>
                </a:solidFill>
                <a:latin typeface="Calibri" panose="020F0502020204030204" pitchFamily="34" charset="0"/>
                <a:cs typeface="B Nazanin" panose="00000400000000000000" pitchFamily="2" charset="-78"/>
              </a:rPr>
              <a:t>"گرفتن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اعضايي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كه</a:t>
            </a:r>
            <a:r>
              <a:rPr lang="fa-IR" sz="2800" i="0" u="none" strike="noStrike" kern="100" baseline="0" dirty="0">
                <a:solidFill>
                  <a:srgbClr val="000000"/>
                </a:solidFill>
                <a:latin typeface="Calibri" panose="020F0502020204030204" pitchFamily="34" charset="0"/>
                <a:cs typeface="B Nazanin" panose="00000400000000000000" pitchFamily="2" charset="-78"/>
              </a:rPr>
              <a:t> موضوع قصاص را از </a:t>
            </a:r>
            <a:r>
              <a:rPr lang="fa-IR" sz="2800" i="0" u="none" strike="noStrike" kern="100" baseline="0" dirty="0" err="1">
                <a:solidFill>
                  <a:srgbClr val="000000"/>
                </a:solidFill>
                <a:latin typeface="Calibri" panose="020F0502020204030204" pitchFamily="34" charset="0"/>
                <a:cs typeface="B Nazanin" panose="00000400000000000000" pitchFamily="2" charset="-78"/>
              </a:rPr>
              <a:t>بين</a:t>
            </a:r>
            <a:r>
              <a:rPr lang="fa-IR" sz="2800" i="0" u="none" strike="noStrike" kern="100" baseline="0" dirty="0">
                <a:solidFill>
                  <a:srgbClr val="000000"/>
                </a:solidFill>
                <a:latin typeface="Calibri" panose="020F0502020204030204" pitchFamily="34" charset="0"/>
                <a:cs typeface="B Nazanin" panose="00000400000000000000" pitchFamily="2" charset="-78"/>
              </a:rPr>
              <a:t> ببرد </a:t>
            </a:r>
            <a:r>
              <a:rPr lang="fa-IR" sz="2800" i="0" u="none" strike="noStrike" kern="100" baseline="0" dirty="0" err="1">
                <a:solidFill>
                  <a:srgbClr val="000000"/>
                </a:solidFill>
                <a:latin typeface="Calibri" panose="020F0502020204030204" pitchFamily="34" charset="0"/>
                <a:cs typeface="B Nazanin" panose="00000400000000000000" pitchFamily="2" charset="-78"/>
              </a:rPr>
              <a:t>جائز</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نيست</a:t>
            </a:r>
            <a:r>
              <a:rPr lang="fa-IR" sz="2800" i="0" u="none" strike="noStrike" kern="100" baseline="0" dirty="0">
                <a:solidFill>
                  <a:srgbClr val="000000"/>
                </a:solidFill>
                <a:latin typeface="Calibri" panose="020F0502020204030204" pitchFamily="34" charset="0"/>
                <a:cs typeface="B Nazanin" panose="00000400000000000000" pitchFamily="2" charset="-78"/>
              </a:rPr>
              <a:t>؛ مانند قلب، </a:t>
            </a:r>
            <a:r>
              <a:rPr lang="fa-IR" sz="2800" i="0" u="none" strike="noStrike" kern="100" baseline="0" dirty="0" err="1">
                <a:solidFill>
                  <a:srgbClr val="FF0000"/>
                </a:solidFill>
                <a:latin typeface="Calibri" panose="020F0502020204030204" pitchFamily="34" charset="0"/>
                <a:cs typeface="B Compset" panose="00000400000000000000" pitchFamily="2" charset="-78"/>
              </a:rPr>
              <a:t>ولي</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كليه</a:t>
            </a:r>
            <a:r>
              <a:rPr lang="fa-IR" sz="2800" i="0" u="none" strike="noStrike" kern="100" baseline="0" dirty="0">
                <a:solidFill>
                  <a:srgbClr val="000000"/>
                </a:solidFill>
                <a:latin typeface="Calibri" panose="020F0502020204030204" pitchFamily="34" charset="0"/>
                <a:cs typeface="B Nazanin" panose="00000400000000000000" pitchFamily="2" charset="-78"/>
              </a:rPr>
              <a:t> </a:t>
            </a:r>
            <a:r>
              <a:rPr lang="fa-IR" sz="2800" i="0" u="none" strike="noStrike" kern="100" baseline="0" dirty="0" err="1">
                <a:solidFill>
                  <a:srgbClr val="000000"/>
                </a:solidFill>
                <a:latin typeface="Calibri" panose="020F0502020204030204" pitchFamily="34" charset="0"/>
                <a:cs typeface="B Nazanin" panose="00000400000000000000" pitchFamily="2" charset="-78"/>
              </a:rPr>
              <a:t>اشكالي</a:t>
            </a:r>
            <a:r>
              <a:rPr lang="fa-IR" sz="2800" i="0" u="none" strike="noStrike" kern="100" baseline="0" dirty="0">
                <a:solidFill>
                  <a:srgbClr val="000000"/>
                </a:solidFill>
                <a:latin typeface="Calibri" panose="020F0502020204030204" pitchFamily="34" charset="0"/>
                <a:cs typeface="B Nazanin" panose="00000400000000000000" pitchFamily="2" charset="-78"/>
              </a:rPr>
              <a:t> ندارد"</a:t>
            </a:r>
          </a:p>
          <a:p>
            <a:pPr marR="100" lvl="0" rtl="1"/>
            <a:r>
              <a:rPr lang="fa-IR" sz="2800" i="0" u="none" strike="noStrike" kern="100" baseline="0" dirty="0" err="1">
                <a:solidFill>
                  <a:srgbClr val="000000"/>
                </a:solidFill>
                <a:cs typeface="B Nazanin" panose="00000400000000000000" pitchFamily="2" charset="-78"/>
              </a:rPr>
              <a:t>آيت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اﷲ</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علوي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گرگاني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نيز</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جداسازي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اعضاي</a:t>
            </a:r>
            <a:r>
              <a:rPr lang="fa-IR" sz="2800" i="0" u="none" strike="noStrike" kern="100" baseline="0" dirty="0">
                <a:solidFill>
                  <a:srgbClr val="000000"/>
                </a:solidFill>
                <a:cs typeface="B Nazanin" panose="00000400000000000000" pitchFamily="2" charset="-78"/>
              </a:rPr>
              <a:t> بدن مسلمان را </a:t>
            </a:r>
            <a:r>
              <a:rPr lang="fa-IR" sz="2800" i="0" u="none" strike="noStrike" kern="100" baseline="0" dirty="0">
                <a:solidFill>
                  <a:srgbClr val="FF0000"/>
                </a:solidFill>
                <a:cs typeface="B Compset" panose="00000400000000000000" pitchFamily="2" charset="-78"/>
              </a:rPr>
              <a:t>حرام </a:t>
            </a:r>
            <a:r>
              <a:rPr lang="fa-IR" sz="2800" i="0" u="none" strike="noStrike" kern="100" baseline="0" dirty="0" err="1">
                <a:solidFill>
                  <a:srgbClr val="FF0000"/>
                </a:solidFill>
                <a:cs typeface="B Compset" panose="00000400000000000000" pitchFamily="2" charset="-78"/>
              </a:rPr>
              <a:t>مي</a:t>
            </a:r>
            <a:r>
              <a:rPr lang="fa-IR" sz="2800" i="0" u="none" strike="noStrike" kern="100" baseline="0" dirty="0">
                <a:solidFill>
                  <a:srgbClr val="FF0000"/>
                </a:solidFill>
                <a:cs typeface="B Compset" panose="00000400000000000000" pitchFamily="2" charset="-78"/>
              </a:rPr>
              <a:t> دانند</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حتي</a:t>
            </a:r>
            <a:r>
              <a:rPr lang="fa-IR" sz="2800" i="0" u="none" strike="noStrike" kern="100" baseline="0" dirty="0">
                <a:solidFill>
                  <a:srgbClr val="000000"/>
                </a:solidFill>
                <a:cs typeface="B Nazanin" panose="00000400000000000000" pitchFamily="2" charset="-78"/>
              </a:rPr>
              <a:t> اگر فرد </a:t>
            </a:r>
            <a:r>
              <a:rPr lang="fa-IR" sz="2800" i="0" u="none" strike="noStrike" kern="100" baseline="0" dirty="0" err="1">
                <a:solidFill>
                  <a:srgbClr val="000000"/>
                </a:solidFill>
                <a:cs typeface="B Nazanin" panose="00000400000000000000" pitchFamily="2" charset="-78"/>
              </a:rPr>
              <a:t>مذكور</a:t>
            </a:r>
            <a:r>
              <a:rPr lang="fa-IR" sz="2800" i="0" u="none" strike="noStrike" kern="100" baseline="0" dirty="0">
                <a:solidFill>
                  <a:srgbClr val="000000"/>
                </a:solidFill>
                <a:cs typeface="B Nazanin" panose="00000400000000000000" pitchFamily="2" charset="-78"/>
              </a:rPr>
              <a:t> مستحق قصاص باشد.</a:t>
            </a:r>
          </a:p>
          <a:p>
            <a:pPr marR="100" lvl="0" rtl="1"/>
            <a:r>
              <a:rPr lang="fa-IR" sz="2800" i="0" u="none" strike="noStrike" kern="100" baseline="0" dirty="0" err="1">
                <a:solidFill>
                  <a:srgbClr val="000000"/>
                </a:solidFill>
                <a:cs typeface="B Nazanin" panose="00000400000000000000" pitchFamily="2" charset="-78"/>
              </a:rPr>
              <a:t>آيت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اﷲ</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گرامي</a:t>
            </a:r>
            <a:r>
              <a:rPr lang="fa-IR" sz="2800" i="0" u="none" strike="noStrike" kern="100" baseline="0" dirty="0">
                <a:solidFill>
                  <a:srgbClr val="000000"/>
                </a:solidFill>
                <a:cs typeface="B Nazanin" panose="00000400000000000000" pitchFamily="2" charset="-78"/>
              </a:rPr>
              <a:t> در </a:t>
            </a:r>
            <a:r>
              <a:rPr lang="fa-IR" sz="2800" i="0" u="none" strike="noStrike" kern="100" baseline="0" dirty="0" err="1">
                <a:solidFill>
                  <a:srgbClr val="000000"/>
                </a:solidFill>
                <a:cs typeface="B Nazanin" panose="00000400000000000000" pitchFamily="2" charset="-78"/>
              </a:rPr>
              <a:t>فتوايي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مغاير</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بيان</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مي</a:t>
            </a:r>
            <a:r>
              <a:rPr lang="fa-IR" sz="2800" i="0" u="none" strike="noStrike" kern="100" baseline="0" dirty="0">
                <a:solidFill>
                  <a:srgbClr val="000000"/>
                </a:solidFill>
                <a:cs typeface="B Nazanin" panose="00000400000000000000" pitchFamily="2" charset="-78"/>
              </a:rPr>
              <a:t> دارند </a:t>
            </a:r>
            <a:r>
              <a:rPr lang="fa-IR" sz="2800" i="0" u="none" strike="noStrike" kern="100" baseline="0" dirty="0" err="1">
                <a:solidFill>
                  <a:srgbClr val="000000"/>
                </a:solidFill>
                <a:cs typeface="B Nazanin" panose="00000400000000000000" pitchFamily="2" charset="-78"/>
              </a:rPr>
              <a:t>كه</a:t>
            </a:r>
            <a:r>
              <a:rPr lang="fa-IR" sz="2800" i="0" u="none" strike="noStrike" kern="100" baseline="0" dirty="0">
                <a:solidFill>
                  <a:srgbClr val="000000"/>
                </a:solidFill>
                <a:cs typeface="B Nazanin" panose="00000400000000000000" pitchFamily="2" charset="-78"/>
              </a:rPr>
              <a:t> </a:t>
            </a:r>
            <a:r>
              <a:rPr lang="fa-IR" sz="2800" i="0" u="none" strike="noStrike" kern="100" baseline="0" dirty="0">
                <a:solidFill>
                  <a:srgbClr val="FF0000"/>
                </a:solidFill>
                <a:cs typeface="B Nazanin" panose="00000400000000000000" pitchFamily="2" charset="-78"/>
              </a:rPr>
              <a:t>با </a:t>
            </a:r>
            <a:r>
              <a:rPr lang="fa-IR" sz="2800" i="0" u="none" strike="noStrike" kern="100" baseline="0" dirty="0" err="1">
                <a:solidFill>
                  <a:srgbClr val="FF0000"/>
                </a:solidFill>
                <a:cs typeface="B Nazanin" panose="00000400000000000000" pitchFamily="2" charset="-78"/>
              </a:rPr>
              <a:t>رضايت</a:t>
            </a:r>
            <a:r>
              <a:rPr lang="fa-IR" sz="2800" i="0" u="none" strike="noStrike" kern="100" baseline="0" dirty="0">
                <a:solidFill>
                  <a:srgbClr val="FF0000"/>
                </a:solidFill>
                <a:cs typeface="B Nazanin" panose="00000400000000000000" pitchFamily="2" charset="-78"/>
              </a:rPr>
              <a:t> </a:t>
            </a:r>
            <a:r>
              <a:rPr lang="fa-IR" sz="2800" i="0" u="none" strike="noStrike" kern="100" baseline="0" dirty="0">
                <a:solidFill>
                  <a:srgbClr val="000000"/>
                </a:solidFill>
                <a:cs typeface="B Nazanin" panose="00000400000000000000" pitchFamily="2" charset="-78"/>
              </a:rPr>
              <a:t>آنها </a:t>
            </a:r>
            <a:r>
              <a:rPr lang="fa-IR" sz="2800" i="0" u="none" strike="noStrike" kern="100" baseline="0" dirty="0" err="1">
                <a:solidFill>
                  <a:srgbClr val="FF0000"/>
                </a:solidFill>
                <a:cs typeface="B Compset" panose="00000400000000000000" pitchFamily="2" charset="-78"/>
              </a:rPr>
              <a:t>اشكالي</a:t>
            </a:r>
            <a:r>
              <a:rPr lang="fa-IR" sz="2800" i="0" u="none" strike="noStrike" kern="100" baseline="0" dirty="0">
                <a:solidFill>
                  <a:srgbClr val="FF0000"/>
                </a:solidFill>
                <a:cs typeface="B Compset" panose="00000400000000000000" pitchFamily="2" charset="-78"/>
              </a:rPr>
              <a:t> ندارد.  </a:t>
            </a:r>
            <a:endParaRPr lang="en-US" sz="2800" i="0" u="none" strike="noStrike" kern="100" baseline="0" dirty="0">
              <a:solidFill>
                <a:srgbClr val="000000"/>
              </a:solidFill>
              <a:cs typeface="B Nazanin" panose="00000400000000000000" pitchFamily="2" charset="-78"/>
            </a:endParaRPr>
          </a:p>
        </p:txBody>
      </p:sp>
      <p:sp>
        <p:nvSpPr>
          <p:cNvPr id="4" name="Footer Placeholder 3">
            <a:extLst>
              <a:ext uri="{FF2B5EF4-FFF2-40B4-BE49-F238E27FC236}">
                <a16:creationId xmlns:a16="http://schemas.microsoft.com/office/drawing/2014/main" id="{01E6EFA5-770C-8F32-F458-4DDF1C47271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41442160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274EA-B6DF-B21D-95ED-A779E4307011}"/>
              </a:ext>
            </a:extLst>
          </p:cNvPr>
          <p:cNvSpPr>
            <a:spLocks noGrp="1"/>
          </p:cNvSpPr>
          <p:nvPr>
            <p:ph type="title"/>
          </p:nvPr>
        </p:nvSpPr>
        <p:spPr/>
        <p:txBody>
          <a:bodyPr/>
          <a:lstStyle/>
          <a:p>
            <a:pPr marR="10" rtl="1"/>
            <a:r>
              <a:rPr lang="fa-IR" b="1" i="0" u="none" strike="noStrike" kern="1400" baseline="0">
                <a:solidFill>
                  <a:srgbClr val="7030A0"/>
                </a:solidFill>
                <a:cs typeface="B Titr" panose="00000700000000000000" pitchFamily="2" charset="-78"/>
              </a:rPr>
              <a:t>پيشنهادات برای افزایش پیوند: </a:t>
            </a:r>
            <a:endParaRPr lang="en-US" b="1" i="0" u="none" strike="noStrike" kern="1400" baseline="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5D55D3CD-D5B2-5813-C770-DC0E75517410}"/>
              </a:ext>
            </a:extLst>
          </p:cNvPr>
          <p:cNvSpPr>
            <a:spLocks noGrp="1"/>
          </p:cNvSpPr>
          <p:nvPr>
            <p:ph type="body" idx="1"/>
          </p:nvPr>
        </p:nvSpPr>
        <p:spPr/>
        <p:txBody>
          <a:bodyPr>
            <a:normAutofit/>
          </a:bodyPr>
          <a:lstStyle/>
          <a:p>
            <a:pPr marR="100" lvl="0" rtl="1"/>
            <a:r>
              <a:rPr lang="fa-IR" sz="2800" i="0" u="none" strike="noStrike" kern="100" baseline="0" dirty="0">
                <a:solidFill>
                  <a:srgbClr val="000000"/>
                </a:solidFill>
                <a:cs typeface="B Nazanin" panose="00000400000000000000" pitchFamily="2" charset="-78"/>
              </a:rPr>
              <a:t>ـ تلاش در جهت </a:t>
            </a:r>
            <a:r>
              <a:rPr lang="fa-IR" sz="2800" i="0" u="none" strike="noStrike" kern="100" baseline="0" dirty="0" err="1">
                <a:solidFill>
                  <a:srgbClr val="000000"/>
                </a:solidFill>
                <a:cs typeface="B Nazanin" panose="00000400000000000000" pitchFamily="2" charset="-78"/>
              </a:rPr>
              <a:t>افزايش</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حداكثري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امكان</a:t>
            </a:r>
            <a:r>
              <a:rPr lang="fa-IR" sz="2800" i="0" u="none" strike="noStrike" kern="100" baseline="0" dirty="0">
                <a:solidFill>
                  <a:srgbClr val="000000"/>
                </a:solidFill>
                <a:cs typeface="B Nazanin" panose="00000400000000000000" pitchFamily="2" charset="-78"/>
              </a:rPr>
              <a:t> پيوند اعضا به </a:t>
            </a:r>
            <a:r>
              <a:rPr lang="fa-IR" sz="2800" i="0" u="none" strike="noStrike" kern="100" baseline="0" dirty="0" err="1">
                <a:solidFill>
                  <a:srgbClr val="000000"/>
                </a:solidFill>
                <a:cs typeface="B Nazanin" panose="00000400000000000000" pitchFamily="2" charset="-78"/>
              </a:rPr>
              <a:t>نيازمندان</a:t>
            </a:r>
            <a:r>
              <a:rPr lang="fa-IR" sz="2800" i="0" u="none" strike="noStrike" kern="100" baseline="0" dirty="0">
                <a:solidFill>
                  <a:srgbClr val="000000"/>
                </a:solidFill>
                <a:cs typeface="B Nazanin" panose="00000400000000000000" pitchFamily="2" charset="-78"/>
              </a:rPr>
              <a:t>   ـ </a:t>
            </a:r>
            <a:r>
              <a:rPr lang="fa-IR" sz="2800" i="0" u="none" strike="noStrike" kern="100" baseline="0" dirty="0">
                <a:solidFill>
                  <a:srgbClr val="FF0000"/>
                </a:solidFill>
                <a:cs typeface="B Compset" panose="00000400000000000000" pitchFamily="2" charset="-78"/>
              </a:rPr>
              <a:t>اصلاح مقررات و </a:t>
            </a:r>
            <a:r>
              <a:rPr lang="fa-IR" sz="2800" i="0" u="none" strike="noStrike" kern="100" baseline="0" dirty="0" err="1">
                <a:solidFill>
                  <a:srgbClr val="FF0000"/>
                </a:solidFill>
                <a:cs typeface="B Compset" panose="00000400000000000000" pitchFamily="2" charset="-78"/>
              </a:rPr>
              <a:t>تطبيق</a:t>
            </a:r>
            <a:r>
              <a:rPr lang="fa-IR" sz="2800" i="0" u="none" strike="noStrike" kern="100" baseline="0" dirty="0">
                <a:solidFill>
                  <a:srgbClr val="FF0000"/>
                </a:solidFill>
                <a:cs typeface="B Compset" panose="00000400000000000000" pitchFamily="2" charset="-78"/>
              </a:rPr>
              <a:t> آن با اصل مصلحت  </a:t>
            </a:r>
          </a:p>
          <a:p>
            <a:pPr marR="100" lvl="0" rtl="1"/>
            <a:r>
              <a:rPr lang="fa-IR" sz="2800" i="0" u="none" strike="noStrike" kern="100" baseline="0" dirty="0">
                <a:solidFill>
                  <a:srgbClr val="000000"/>
                </a:solidFill>
                <a:cs typeface="B Nazanin" panose="00000400000000000000" pitchFamily="2" charset="-78"/>
              </a:rPr>
              <a:t>ـ </a:t>
            </a:r>
            <a:r>
              <a:rPr lang="fa-IR" sz="2800" i="0" u="none" strike="noStrike" kern="100" baseline="0" dirty="0" err="1">
                <a:solidFill>
                  <a:srgbClr val="000000"/>
                </a:solidFill>
                <a:cs typeface="B Nazanin" panose="00000400000000000000" pitchFamily="2" charset="-78"/>
              </a:rPr>
              <a:t>امكان</a:t>
            </a:r>
            <a:r>
              <a:rPr lang="fa-IR" sz="2800" i="0" u="none" strike="noStrike" kern="100" baseline="0" dirty="0">
                <a:solidFill>
                  <a:srgbClr val="000000"/>
                </a:solidFill>
                <a:cs typeface="B Nazanin" panose="00000400000000000000" pitchFamily="2" charset="-78"/>
              </a:rPr>
              <a:t> استفاده از </a:t>
            </a:r>
            <a:r>
              <a:rPr lang="fa-IR" sz="2800" i="0" u="none" strike="noStrike" kern="100" baseline="0" dirty="0">
                <a:solidFill>
                  <a:srgbClr val="FF0000"/>
                </a:solidFill>
                <a:cs typeface="B Compset" panose="00000400000000000000" pitchFamily="2" charset="-78"/>
              </a:rPr>
              <a:t>اعضا </a:t>
            </a:r>
            <a:r>
              <a:rPr lang="fa-IR" sz="2800" i="0" u="none" strike="noStrike" kern="100" baseline="0" dirty="0" err="1">
                <a:solidFill>
                  <a:srgbClr val="FF0000"/>
                </a:solidFill>
                <a:cs typeface="B Compset" panose="00000400000000000000" pitchFamily="2" charset="-78"/>
              </a:rPr>
              <a:t>محكومين</a:t>
            </a:r>
            <a:r>
              <a:rPr lang="fa-IR" sz="2800" i="0" u="none" strike="noStrike" kern="100" baseline="0" dirty="0">
                <a:solidFill>
                  <a:srgbClr val="000000"/>
                </a:solidFill>
                <a:cs typeface="B Nazanin" panose="00000400000000000000" pitchFamily="2" charset="-78"/>
              </a:rPr>
              <a:t> در صورت </a:t>
            </a:r>
            <a:r>
              <a:rPr lang="fa-IR" sz="2800" i="0" u="none" strike="noStrike" kern="100" baseline="0" dirty="0" err="1">
                <a:solidFill>
                  <a:srgbClr val="000000"/>
                </a:solidFill>
                <a:cs typeface="B Nazanin" panose="00000400000000000000" pitchFamily="2" charset="-78"/>
              </a:rPr>
              <a:t>رضايت</a:t>
            </a:r>
            <a:r>
              <a:rPr lang="fa-IR" sz="2800" i="0" u="none" strike="noStrike" kern="100" baseline="0" dirty="0">
                <a:solidFill>
                  <a:srgbClr val="000000"/>
                </a:solidFill>
                <a:cs typeface="B Nazanin" panose="00000400000000000000" pitchFamily="2" charset="-78"/>
              </a:rPr>
              <a:t> آنها و اقدامات لازم </a:t>
            </a:r>
            <a:r>
              <a:rPr lang="fa-IR" sz="2800" i="0" u="none" strike="noStrike" kern="100" baseline="0" dirty="0" err="1">
                <a:solidFill>
                  <a:srgbClr val="000000"/>
                </a:solidFill>
                <a:cs typeface="B Nazanin" panose="00000400000000000000" pitchFamily="2" charset="-78"/>
              </a:rPr>
              <a:t>براي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تطبيق</a:t>
            </a:r>
            <a:r>
              <a:rPr lang="fa-IR" sz="2800" i="0" u="none" strike="noStrike" kern="100" baseline="0" dirty="0">
                <a:solidFill>
                  <a:srgbClr val="000000"/>
                </a:solidFill>
                <a:cs typeface="B Nazanin" panose="00000400000000000000" pitchFamily="2" charset="-78"/>
              </a:rPr>
              <a:t> نحوه ي اعمال مجازات با </a:t>
            </a:r>
            <a:r>
              <a:rPr lang="fa-IR" sz="2800" i="0" u="none" strike="noStrike" kern="100" baseline="0" dirty="0" err="1">
                <a:solidFill>
                  <a:srgbClr val="000000"/>
                </a:solidFill>
                <a:cs typeface="B Nazanin" panose="00000400000000000000" pitchFamily="2" charset="-78"/>
              </a:rPr>
              <a:t>امكان</a:t>
            </a:r>
            <a:r>
              <a:rPr lang="fa-IR" sz="2800" i="0" u="none" strike="noStrike" kern="100" baseline="0" dirty="0">
                <a:solidFill>
                  <a:srgbClr val="000000"/>
                </a:solidFill>
                <a:cs typeface="B Nazanin" panose="00000400000000000000" pitchFamily="2" charset="-78"/>
              </a:rPr>
              <a:t> انجام پيوند  </a:t>
            </a:r>
          </a:p>
          <a:p>
            <a:pPr marR="100" lvl="0" rtl="1"/>
            <a:r>
              <a:rPr lang="fa-IR" sz="2800" i="0" u="none" strike="noStrike" kern="100" baseline="0" dirty="0">
                <a:solidFill>
                  <a:srgbClr val="000000"/>
                </a:solidFill>
                <a:cs typeface="B Nazanin" panose="00000400000000000000" pitchFamily="2" charset="-78"/>
              </a:rPr>
              <a:t>ـ </a:t>
            </a:r>
            <a:r>
              <a:rPr lang="fa-IR" sz="2800" i="0" u="none" strike="noStrike" kern="100" baseline="0" dirty="0" err="1">
                <a:solidFill>
                  <a:srgbClr val="FF0000"/>
                </a:solidFill>
                <a:cs typeface="B Compset" panose="00000400000000000000" pitchFamily="2" charset="-78"/>
              </a:rPr>
              <a:t>كم</a:t>
            </a:r>
            <a:r>
              <a:rPr lang="fa-IR" sz="2800" i="0" u="none" strike="noStrike" kern="100" baseline="0" dirty="0">
                <a:solidFill>
                  <a:srgbClr val="FF0000"/>
                </a:solidFill>
                <a:cs typeface="B Compset" panose="00000400000000000000" pitchFamily="2" charset="-78"/>
              </a:rPr>
              <a:t> نمودن </a:t>
            </a:r>
            <a:r>
              <a:rPr lang="fa-IR" sz="2800" i="0" u="none" strike="noStrike" kern="100" baseline="0" dirty="0" err="1">
                <a:solidFill>
                  <a:srgbClr val="FF0000"/>
                </a:solidFill>
                <a:cs typeface="B Compset" panose="00000400000000000000" pitchFamily="2" charset="-78"/>
              </a:rPr>
              <a:t>بروكراسي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اداري</a:t>
            </a:r>
            <a:r>
              <a:rPr lang="fa-IR" sz="2800" i="0" u="none" strike="noStrike" kern="100" baseline="0" dirty="0">
                <a:solidFill>
                  <a:srgbClr val="000000"/>
                </a:solidFill>
                <a:cs typeface="B Nazanin" panose="00000400000000000000" pitchFamily="2" charset="-78"/>
              </a:rPr>
              <a:t> به </a:t>
            </a:r>
            <a:r>
              <a:rPr lang="fa-IR" sz="2800" i="0" u="none" strike="noStrike" kern="100" baseline="0" dirty="0" err="1">
                <a:solidFill>
                  <a:srgbClr val="000000"/>
                </a:solidFill>
                <a:cs typeface="B Nazanin" panose="00000400000000000000" pitchFamily="2" charset="-78"/>
              </a:rPr>
              <a:t>دليل</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ضيق</a:t>
            </a:r>
            <a:r>
              <a:rPr lang="fa-IR" sz="2800" i="0" u="none" strike="noStrike" kern="100" baseline="0" dirty="0">
                <a:solidFill>
                  <a:srgbClr val="000000"/>
                </a:solidFill>
                <a:cs typeface="B Nazanin" panose="00000400000000000000" pitchFamily="2" charset="-78"/>
              </a:rPr>
              <a:t> وقت در انجام پيوند اعضا  </a:t>
            </a:r>
          </a:p>
          <a:p>
            <a:pPr marR="100" lvl="0" rtl="1"/>
            <a:r>
              <a:rPr lang="fa-IR" sz="2800" i="0" u="none" strike="noStrike" kern="100" baseline="0" dirty="0">
                <a:solidFill>
                  <a:srgbClr val="000000"/>
                </a:solidFill>
                <a:cs typeface="B Nazanin" panose="00000400000000000000" pitchFamily="2" charset="-78"/>
              </a:rPr>
              <a:t>ـ </a:t>
            </a:r>
            <a:r>
              <a:rPr lang="fa-IR" sz="2800" i="0" u="none" strike="noStrike" kern="100" baseline="0" dirty="0">
                <a:solidFill>
                  <a:srgbClr val="FF0000"/>
                </a:solidFill>
                <a:cs typeface="B Compset" panose="00000400000000000000" pitchFamily="2" charset="-78"/>
              </a:rPr>
              <a:t>محدود نبودن </a:t>
            </a:r>
            <a:r>
              <a:rPr lang="fa-IR" sz="2800" i="0" u="none" strike="noStrike" kern="100" baseline="0" dirty="0" err="1">
                <a:solidFill>
                  <a:srgbClr val="FF0000"/>
                </a:solidFill>
                <a:cs typeface="B Compset" panose="00000400000000000000" pitchFamily="2" charset="-78"/>
              </a:rPr>
              <a:t>امكان</a:t>
            </a:r>
            <a:r>
              <a:rPr lang="fa-IR" sz="2800" i="0" u="none" strike="noStrike" kern="100" baseline="0" dirty="0">
                <a:solidFill>
                  <a:srgbClr val="FF0000"/>
                </a:solidFill>
                <a:cs typeface="B Compset" panose="00000400000000000000" pitchFamily="2" charset="-78"/>
              </a:rPr>
              <a:t> پيوند به</a:t>
            </a:r>
            <a:r>
              <a:rPr lang="fa-IR" sz="2800" i="0" u="none" strike="noStrike" kern="100" baseline="0" dirty="0">
                <a:solidFill>
                  <a:srgbClr val="000000"/>
                </a:solidFill>
                <a:cs typeface="B Nazanin" panose="00000400000000000000" pitchFamily="2" charset="-78"/>
              </a:rPr>
              <a:t> وجود </a:t>
            </a:r>
            <a:r>
              <a:rPr lang="fa-IR" sz="2800" i="0" u="none" strike="noStrike" kern="100" baseline="0" dirty="0" err="1">
                <a:solidFill>
                  <a:srgbClr val="000000"/>
                </a:solidFill>
                <a:cs typeface="B Nazanin" panose="00000400000000000000" pitchFamily="2" charset="-78"/>
              </a:rPr>
              <a:t>وصيت</a:t>
            </a:r>
            <a:r>
              <a:rPr lang="fa-IR" sz="2800" i="0" u="none" strike="noStrike" kern="100" baseline="0" dirty="0">
                <a:solidFill>
                  <a:srgbClr val="000000"/>
                </a:solidFill>
                <a:cs typeface="B Nazanin" panose="00000400000000000000" pitchFamily="2" charset="-78"/>
              </a:rPr>
              <a:t> و </a:t>
            </a:r>
            <a:r>
              <a:rPr lang="fa-IR" sz="2800" i="0" u="none" strike="noStrike" kern="100" baseline="0" dirty="0" err="1">
                <a:solidFill>
                  <a:srgbClr val="000000"/>
                </a:solidFill>
                <a:cs typeface="B Nazanin" panose="00000400000000000000" pitchFamily="2" charset="-78"/>
              </a:rPr>
              <a:t>يا</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رضايت</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ولي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متوفي</a:t>
            </a:r>
            <a:r>
              <a:rPr lang="fa-IR" sz="2800" i="0" u="none" strike="noStrike" kern="100" baseline="0" dirty="0">
                <a:solidFill>
                  <a:srgbClr val="000000"/>
                </a:solidFill>
                <a:cs typeface="B Nazanin" panose="00000400000000000000" pitchFamily="2" charset="-78"/>
              </a:rPr>
              <a:t> در موارد </a:t>
            </a:r>
            <a:r>
              <a:rPr lang="fa-IR" sz="2800" i="0" u="none" strike="noStrike" kern="100" baseline="0" dirty="0" err="1">
                <a:solidFill>
                  <a:srgbClr val="000000"/>
                </a:solidFill>
                <a:cs typeface="B Nazanin" panose="00000400000000000000" pitchFamily="2" charset="-78"/>
              </a:rPr>
              <a:t>ضروري</a:t>
            </a:r>
            <a:r>
              <a:rPr lang="fa-IR" sz="2800" i="0" u="none" strike="noStrike" kern="100" baseline="0" dirty="0">
                <a:solidFill>
                  <a:srgbClr val="000000"/>
                </a:solidFill>
                <a:cs typeface="B Nazanin" panose="00000400000000000000" pitchFamily="2" charset="-78"/>
              </a:rPr>
              <a:t> و </a:t>
            </a:r>
            <a:r>
              <a:rPr lang="fa-IR" sz="2800" i="0" u="none" strike="noStrike" kern="100" baseline="0" dirty="0" err="1">
                <a:solidFill>
                  <a:srgbClr val="000000"/>
                </a:solidFill>
                <a:cs typeface="B Nazanin" panose="00000400000000000000" pitchFamily="2" charset="-78"/>
              </a:rPr>
              <a:t>حياتي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براي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بيمار</a:t>
            </a:r>
            <a:r>
              <a:rPr lang="fa-IR" sz="2800" i="0" u="none" strike="noStrike" kern="100" baseline="0" dirty="0">
                <a:solidFill>
                  <a:srgbClr val="000000"/>
                </a:solidFill>
                <a:cs typeface="B Nazanin" panose="00000400000000000000" pitchFamily="2" charset="-78"/>
              </a:rPr>
              <a:t> مورد </a:t>
            </a:r>
            <a:r>
              <a:rPr lang="fa-IR" sz="2800" i="0" u="none" strike="noStrike" kern="100" baseline="0" dirty="0" err="1">
                <a:solidFill>
                  <a:srgbClr val="000000"/>
                </a:solidFill>
                <a:cs typeface="B Nazanin" panose="00000400000000000000" pitchFamily="2" charset="-78"/>
              </a:rPr>
              <a:t>نياز</a:t>
            </a:r>
            <a:r>
              <a:rPr lang="fa-IR" sz="2800" i="0" u="none" strike="noStrike" kern="100" baseline="0" dirty="0">
                <a:solidFill>
                  <a:srgbClr val="000000"/>
                </a:solidFill>
                <a:cs typeface="B Nazanin" panose="00000400000000000000" pitchFamily="2" charset="-78"/>
              </a:rPr>
              <a:t>  </a:t>
            </a:r>
          </a:p>
          <a:p>
            <a:pPr marR="100" lvl="0" rtl="1"/>
            <a:r>
              <a:rPr lang="fa-IR" sz="2800" i="0" u="none" strike="noStrike" kern="100" baseline="0" dirty="0">
                <a:solidFill>
                  <a:srgbClr val="000000"/>
                </a:solidFill>
                <a:cs typeface="B Nazanin" panose="00000400000000000000" pitchFamily="2" charset="-78"/>
              </a:rPr>
              <a:t>ـ </a:t>
            </a:r>
            <a:r>
              <a:rPr lang="fa-IR" sz="2800" i="0" u="none" strike="noStrike" kern="100" baseline="0" dirty="0">
                <a:solidFill>
                  <a:srgbClr val="FF0000"/>
                </a:solidFill>
                <a:cs typeface="B Compset" panose="00000400000000000000" pitchFamily="2" charset="-78"/>
              </a:rPr>
              <a:t>استفاده از </a:t>
            </a:r>
            <a:r>
              <a:rPr lang="fa-IR" sz="2800" i="0" u="none" strike="noStrike" kern="100" baseline="0" dirty="0" err="1">
                <a:solidFill>
                  <a:srgbClr val="FF0000"/>
                </a:solidFill>
                <a:cs typeface="B Compset" panose="00000400000000000000" pitchFamily="2" charset="-78"/>
              </a:rPr>
              <a:t>تمامي</a:t>
            </a:r>
            <a:r>
              <a:rPr lang="fa-IR" sz="2800" i="0" u="none" strike="noStrike" kern="100" baseline="0" dirty="0">
                <a:solidFill>
                  <a:srgbClr val="FF0000"/>
                </a:solidFill>
                <a:cs typeface="B Compset" panose="00000400000000000000" pitchFamily="2" charset="-78"/>
              </a:rPr>
              <a:t> </a:t>
            </a:r>
            <a:r>
              <a:rPr lang="fa-IR" sz="2800" i="0" u="none" strike="noStrike" kern="100" baseline="0" dirty="0" err="1">
                <a:solidFill>
                  <a:srgbClr val="FF0000"/>
                </a:solidFill>
                <a:cs typeface="B Compset" panose="00000400000000000000" pitchFamily="2" charset="-78"/>
              </a:rPr>
              <a:t>امكانات</a:t>
            </a:r>
            <a:r>
              <a:rPr lang="fa-IR" sz="2800" i="0" u="none" strike="noStrike" kern="100" baseline="0" dirty="0">
                <a:solidFill>
                  <a:srgbClr val="FF0000"/>
                </a:solidFill>
                <a:cs typeface="B Compset" panose="00000400000000000000" pitchFamily="2" charset="-78"/>
              </a:rPr>
              <a:t> موجود</a:t>
            </a:r>
            <a:r>
              <a:rPr lang="fa-IR" sz="2800" i="0" u="none" strike="noStrike" kern="100" baseline="0" dirty="0">
                <a:solidFill>
                  <a:srgbClr val="000000"/>
                </a:solidFill>
                <a:cs typeface="B Nazanin" panose="00000400000000000000" pitchFamily="2" charset="-78"/>
              </a:rPr>
              <a:t> و رفع </a:t>
            </a:r>
            <a:r>
              <a:rPr lang="fa-IR" sz="2800" i="0" u="none" strike="noStrike" kern="100" baseline="0" dirty="0" err="1">
                <a:solidFill>
                  <a:srgbClr val="000000"/>
                </a:solidFill>
                <a:cs typeface="B Nazanin" panose="00000400000000000000" pitchFamily="2" charset="-78"/>
              </a:rPr>
              <a:t>محدوديت</a:t>
            </a:r>
            <a:r>
              <a:rPr lang="fa-IR" sz="2800" i="0" u="none" strike="noStrike" kern="100" baseline="0" dirty="0">
                <a:solidFill>
                  <a:srgbClr val="000000"/>
                </a:solidFill>
                <a:cs typeface="B Nazanin" panose="00000400000000000000" pitchFamily="2" charset="-78"/>
              </a:rPr>
              <a:t> در خصوص </a:t>
            </a:r>
            <a:r>
              <a:rPr lang="fa-IR" sz="2800" i="0" u="none" strike="noStrike" kern="100" baseline="0" dirty="0" err="1">
                <a:solidFill>
                  <a:srgbClr val="000000"/>
                </a:solidFill>
                <a:cs typeface="B Nazanin" panose="00000400000000000000" pitchFamily="2" charset="-78"/>
              </a:rPr>
              <a:t>امكان</a:t>
            </a:r>
            <a:r>
              <a:rPr lang="fa-IR" sz="2800" i="0" u="none" strike="noStrike" kern="100" baseline="0" dirty="0">
                <a:solidFill>
                  <a:srgbClr val="000000"/>
                </a:solidFill>
                <a:cs typeface="B Nazanin" panose="00000400000000000000" pitchFamily="2" charset="-78"/>
              </a:rPr>
              <a:t> عمل پيوند فقط در </a:t>
            </a:r>
            <a:r>
              <a:rPr lang="fa-IR" sz="2800" i="0" u="none" strike="noStrike" kern="100" baseline="0" dirty="0" err="1">
                <a:solidFill>
                  <a:srgbClr val="000000"/>
                </a:solidFill>
                <a:cs typeface="B Nazanin" panose="00000400000000000000" pitchFamily="2" charset="-78"/>
              </a:rPr>
              <a:t>مراكز</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درماني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دانشگاهي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دولتي</a:t>
            </a:r>
            <a:r>
              <a:rPr lang="fa-IR" sz="2800" i="0" u="none" strike="noStrike" kern="100" baseline="0" dirty="0">
                <a:solidFill>
                  <a:srgbClr val="000000"/>
                </a:solidFill>
                <a:cs typeface="B Nazanin" panose="00000400000000000000" pitchFamily="2" charset="-78"/>
              </a:rPr>
              <a:t>   ـ </a:t>
            </a:r>
            <a:r>
              <a:rPr lang="fa-IR" sz="2800" i="0" u="none" strike="noStrike" kern="100" baseline="0" dirty="0" err="1">
                <a:solidFill>
                  <a:srgbClr val="000000"/>
                </a:solidFill>
                <a:cs typeface="B Nazanin" panose="00000400000000000000" pitchFamily="2" charset="-78"/>
              </a:rPr>
              <a:t>پيش</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بيني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راهكارهاي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نظارتي</a:t>
            </a:r>
            <a:r>
              <a:rPr lang="fa-IR" sz="2800" i="0" u="none" strike="noStrike" kern="100" baseline="0" dirty="0">
                <a:solidFill>
                  <a:srgbClr val="000000"/>
                </a:solidFill>
                <a:cs typeface="B Nazanin" panose="00000400000000000000" pitchFamily="2" charset="-78"/>
              </a:rPr>
              <a:t> </a:t>
            </a:r>
            <a:r>
              <a:rPr lang="fa-IR" sz="2800" i="0" u="none" strike="noStrike" kern="100" baseline="0" dirty="0" err="1">
                <a:solidFill>
                  <a:srgbClr val="000000"/>
                </a:solidFill>
                <a:cs typeface="B Nazanin" panose="00000400000000000000" pitchFamily="2" charset="-78"/>
              </a:rPr>
              <a:t>كارآمد</a:t>
            </a:r>
            <a:r>
              <a:rPr lang="fa-IR" sz="2800" i="0" u="none" strike="noStrike" kern="100" baseline="0" dirty="0">
                <a:solidFill>
                  <a:srgbClr val="000000"/>
                </a:solidFill>
                <a:cs typeface="B Nazanin" panose="00000400000000000000" pitchFamily="2" charset="-78"/>
              </a:rPr>
              <a:t> بر </a:t>
            </a:r>
            <a:r>
              <a:rPr lang="fa-IR" sz="2800" i="0" u="none" strike="noStrike" kern="100" baseline="0" dirty="0" err="1">
                <a:solidFill>
                  <a:srgbClr val="000000"/>
                </a:solidFill>
                <a:cs typeface="B Nazanin" panose="00000400000000000000" pitchFamily="2" charset="-78"/>
              </a:rPr>
              <a:t>اين</a:t>
            </a:r>
            <a:r>
              <a:rPr lang="fa-IR" sz="2800" i="0" u="none" strike="noStrike" kern="100" baseline="0" dirty="0">
                <a:solidFill>
                  <a:srgbClr val="000000"/>
                </a:solidFill>
                <a:cs typeface="B Nazanin" panose="00000400000000000000" pitchFamily="2" charset="-78"/>
              </a:rPr>
              <a:t> حوزه.  </a:t>
            </a:r>
          </a:p>
        </p:txBody>
      </p:sp>
      <p:sp>
        <p:nvSpPr>
          <p:cNvPr id="4" name="Footer Placeholder 3">
            <a:extLst>
              <a:ext uri="{FF2B5EF4-FFF2-40B4-BE49-F238E27FC236}">
                <a16:creationId xmlns:a16="http://schemas.microsoft.com/office/drawing/2014/main" id="{6365340D-B2D2-F280-73E9-3ED08AC662E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883771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437CD-2E1C-9BD9-D5E8-2293BE7E669D}"/>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رفع نگرانی معیار مرگ قلبی</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Cardiopulmonary Criteria For Death</a:t>
            </a:r>
          </a:p>
        </p:txBody>
      </p:sp>
      <p:sp>
        <p:nvSpPr>
          <p:cNvPr id="3" name="Text Placeholder 2">
            <a:extLst>
              <a:ext uri="{FF2B5EF4-FFF2-40B4-BE49-F238E27FC236}">
                <a16:creationId xmlns:a16="http://schemas.microsoft.com/office/drawing/2014/main" id="{BDEED2CD-ACE0-C819-4B61-806EB3013B2F}"/>
              </a:ext>
            </a:extLst>
          </p:cNvPr>
          <p:cNvSpPr>
            <a:spLocks noGrp="1"/>
          </p:cNvSpPr>
          <p:nvPr>
            <p:ph type="body" idx="1"/>
          </p:nvPr>
        </p:nvSpPr>
        <p:spPr>
          <a:xfrm>
            <a:off x="838200" y="1825625"/>
            <a:ext cx="10515600" cy="4667250"/>
          </a:xfrm>
        </p:spPr>
        <p:txBody>
          <a:bodyPr>
            <a:normAutofit/>
          </a:bodyPr>
          <a:lstStyle/>
          <a:p>
            <a:pPr marR="0" lvl="1" rtl="1"/>
            <a:r>
              <a:rPr lang="fa-IR" b="1" i="0" u="none" strike="noStrike" kern="100" baseline="0" dirty="0">
                <a:solidFill>
                  <a:srgbClr val="FF0000"/>
                </a:solidFill>
                <a:cs typeface="B Compset" panose="00000400000000000000" pitchFamily="2" charset="-78"/>
              </a:rPr>
              <a:t>گروهی می گویند: </a:t>
            </a:r>
          </a:p>
          <a:p>
            <a:pPr marR="0" lvl="0" rtl="1"/>
            <a:r>
              <a:rPr lang="fa-IR" b="0" i="0" u="none" strike="noStrike" kern="100" baseline="0" dirty="0">
                <a:cs typeface="B Nazanin" panose="00000400000000000000" pitchFamily="2" charset="-78"/>
              </a:rPr>
              <a:t>اصطلاح اهدا پس از مرگ قلبی </a:t>
            </a:r>
            <a:r>
              <a:rPr lang="en-US" b="0" i="0" u="none" strike="noStrike" kern="100" baseline="0" dirty="0">
                <a:latin typeface="Aptos Display" panose="020B0004020202020204" pitchFamily="34" charset="0"/>
                <a:cs typeface="B Nazanin" panose="00000400000000000000" pitchFamily="2" charset="-78"/>
              </a:rPr>
              <a:t>Donation After </a:t>
            </a:r>
            <a:r>
              <a:rPr lang="en-US" b="0" i="0" u="none" strike="noStrike" kern="100" baseline="0" dirty="0">
                <a:solidFill>
                  <a:srgbClr val="FF0000"/>
                </a:solidFill>
                <a:latin typeface="Aptos Display" panose="020B0004020202020204" pitchFamily="34" charset="0"/>
                <a:cs typeface="B Nazanin" panose="00000400000000000000" pitchFamily="2" charset="-78"/>
              </a:rPr>
              <a:t>C</a:t>
            </a:r>
            <a:r>
              <a:rPr lang="en-US" b="0" i="0" u="none" strike="noStrike" kern="100" baseline="0" dirty="0">
                <a:latin typeface="Aptos Display" panose="020B0004020202020204" pitchFamily="34" charset="0"/>
                <a:cs typeface="B Nazanin" panose="00000400000000000000" pitchFamily="2" charset="-78"/>
              </a:rPr>
              <a:t>ardiac </a:t>
            </a:r>
            <a:r>
              <a:rPr lang="en-US" b="0" i="0" u="none" strike="noStrike" kern="100" baseline="0" dirty="0">
                <a:solidFill>
                  <a:srgbClr val="FF0000"/>
                </a:solidFill>
                <a:latin typeface="Aptos Display" panose="020B0004020202020204" pitchFamily="34" charset="0"/>
                <a:cs typeface="B Nazanin" panose="00000400000000000000" pitchFamily="2" charset="-78"/>
              </a:rPr>
              <a:t>D</a:t>
            </a:r>
            <a:r>
              <a:rPr lang="en-US" b="0" i="0" u="none" strike="noStrike" kern="100" baseline="0" dirty="0">
                <a:latin typeface="Aptos Display" panose="020B0004020202020204" pitchFamily="34" charset="0"/>
                <a:cs typeface="B Nazanin" panose="00000400000000000000" pitchFamily="2" charset="-78"/>
              </a:rPr>
              <a:t>eath </a:t>
            </a:r>
            <a:r>
              <a:rPr lang="fa-IR" b="0" i="0" u="none" strike="noStrike" kern="100" baseline="0" dirty="0">
                <a:latin typeface="Aptos Display" panose="020B0004020202020204" pitchFamily="34" charset="0"/>
                <a:cs typeface="B Nazanin" panose="00000400000000000000" pitchFamily="2" charset="-78"/>
              </a:rPr>
              <a:t> </a:t>
            </a:r>
            <a:r>
              <a:rPr lang="fa-IR" b="0" i="0" u="sng" strike="noStrike" kern="100" baseline="0" dirty="0">
                <a:latin typeface="Aptos Display" panose="020B0004020202020204" pitchFamily="34" charset="0"/>
                <a:cs typeface="B Nazanin" panose="00000400000000000000" pitchFamily="2" charset="-78"/>
              </a:rPr>
              <a:t>بکار نرود </a:t>
            </a:r>
            <a:r>
              <a:rPr lang="fa-IR" b="0" i="0" u="none" strike="noStrike" kern="100" baseline="0" dirty="0">
                <a:latin typeface="Aptos Display" panose="020B0004020202020204" pitchFamily="34" charset="0"/>
                <a:cs typeface="B Nazanin" panose="00000400000000000000" pitchFamily="2" charset="-78"/>
              </a:rPr>
              <a:t>چون </a:t>
            </a:r>
            <a:r>
              <a:rPr lang="fa-IR" b="0" i="0" u="none" strike="noStrike" kern="100" baseline="0" dirty="0">
                <a:solidFill>
                  <a:srgbClr val="FF0000"/>
                </a:solidFill>
                <a:latin typeface="Aptos Display" panose="020B0004020202020204" pitchFamily="34" charset="0"/>
                <a:cs typeface="B Nazanin" panose="00000400000000000000" pitchFamily="2" charset="-78"/>
              </a:rPr>
              <a:t>ملاک توقف گردش خون است </a:t>
            </a:r>
            <a:r>
              <a:rPr lang="fa-IR" b="0" i="0" u="none" strike="noStrike" kern="100" baseline="0" dirty="0">
                <a:latin typeface="Aptos Display" panose="020B0004020202020204" pitchFamily="34" charset="0"/>
                <a:cs typeface="B Nazanin" panose="00000400000000000000" pitchFamily="2" charset="-78"/>
              </a:rPr>
              <a:t>نه مرگ خود قلب.</a:t>
            </a:r>
          </a:p>
          <a:p>
            <a:pPr marR="0" lvl="0" rtl="1"/>
            <a:r>
              <a:rPr lang="fa-IR" b="0" i="0" u="none" strike="noStrike" kern="100" baseline="0" dirty="0">
                <a:cs typeface="B Nazanin" panose="00000400000000000000" pitchFamily="2" charset="-78"/>
              </a:rPr>
              <a:t>توقف دایم گردش خون و عملکرد تنفسی </a:t>
            </a:r>
            <a:r>
              <a:rPr lang="fa-IR" b="0" i="0" u="none" strike="noStrike" kern="100" baseline="0" dirty="0">
                <a:solidFill>
                  <a:srgbClr val="FF0000"/>
                </a:solidFill>
                <a:cs typeface="B Nazanin" panose="00000400000000000000" pitchFamily="2" charset="-78"/>
              </a:rPr>
              <a:t>معادل</a:t>
            </a:r>
            <a:r>
              <a:rPr lang="fa-IR" b="0" i="0" u="none" strike="noStrike" kern="100" baseline="0" dirty="0">
                <a:cs typeface="B Nazanin" panose="00000400000000000000" pitchFamily="2" charset="-78"/>
              </a:rPr>
              <a:t> از بین رفتن دایم عملکرد قلب و ریه  است.</a:t>
            </a:r>
          </a:p>
          <a:p>
            <a:pPr marR="0" lvl="1" rtl="1"/>
            <a:r>
              <a:rPr lang="fa-IR" b="1" i="0" u="none" strike="noStrike" kern="100" baseline="0" dirty="0">
                <a:solidFill>
                  <a:srgbClr val="FF0000"/>
                </a:solidFill>
                <a:cs typeface="B Compset" panose="00000400000000000000" pitchFamily="2" charset="-78"/>
              </a:rPr>
              <a:t>رد این نظر:</a:t>
            </a:r>
          </a:p>
          <a:p>
            <a:pPr marR="0" lvl="0" rtl="1"/>
            <a:r>
              <a:rPr lang="fa-IR" b="0" i="0" u="none" strike="noStrike" kern="100" baseline="0" dirty="0">
                <a:cs typeface="B Nazanin" panose="00000400000000000000" pitchFamily="2" charset="-78"/>
              </a:rPr>
              <a:t>توجیه حقوقی است که </a:t>
            </a:r>
            <a:r>
              <a:rPr lang="fa-IR" b="0" i="0" u="none" strike="noStrike" kern="100" baseline="0" dirty="0">
                <a:solidFill>
                  <a:srgbClr val="FF0000"/>
                </a:solidFill>
                <a:cs typeface="B Nazanin" panose="00000400000000000000" pitchFamily="2" charset="-78"/>
              </a:rPr>
              <a:t>سردرگمی</a:t>
            </a:r>
            <a:r>
              <a:rPr lang="fa-IR" b="0" i="0" u="none" strike="noStrike" kern="100" baseline="0" dirty="0">
                <a:cs typeface="B Nazanin" panose="00000400000000000000" pitchFamily="2" charset="-78"/>
              </a:rPr>
              <a:t> پزشک و پرستار و جامعه را منجر می شود.</a:t>
            </a:r>
          </a:p>
          <a:p>
            <a:pPr marR="0" lvl="0" rtl="1"/>
            <a:r>
              <a:rPr lang="fa-IR" b="0" i="0" u="none" strike="noStrike" kern="100" baseline="0" dirty="0">
                <a:solidFill>
                  <a:srgbClr val="FF0000"/>
                </a:solidFill>
                <a:cs typeface="B Nazanin" panose="00000400000000000000" pitchFamily="2" charset="-78"/>
              </a:rPr>
              <a:t>اعتماد عمومی </a:t>
            </a:r>
            <a:r>
              <a:rPr lang="fa-IR" b="0" i="0" u="none" strike="noStrike" kern="100" baseline="0" dirty="0">
                <a:cs typeface="B Nazanin" panose="00000400000000000000" pitchFamily="2" charset="-78"/>
              </a:rPr>
              <a:t>به موضوع پیوند را سبب می شود.</a:t>
            </a:r>
          </a:p>
          <a:p>
            <a:pPr marR="0" lvl="0" rtl="1"/>
            <a:r>
              <a:rPr lang="fa-IR" b="0" i="0" u="none" strike="noStrike" kern="100" baseline="0" dirty="0">
                <a:cs typeface="B Nazanin" panose="00000400000000000000" pitchFamily="2" charset="-78"/>
              </a:rPr>
              <a:t>از نظر این گروه  </a:t>
            </a:r>
            <a:r>
              <a:rPr lang="fa-IR" b="1" i="0" u="none" strike="noStrike" kern="100" baseline="0" dirty="0">
                <a:solidFill>
                  <a:srgbClr val="FF0000"/>
                </a:solidFill>
                <a:cs typeface="B Nazanin" panose="00000400000000000000" pitchFamily="2" charset="-78"/>
              </a:rPr>
              <a:t>قاعده" اهدا کننده فوت شده</a:t>
            </a:r>
            <a:r>
              <a:rPr lang="fa-IR" b="0" i="0" u="none" strike="noStrike" kern="100" baseline="0" dirty="0">
                <a:cs typeface="B Nazanin" panose="00000400000000000000" pitchFamily="2" charset="-78"/>
              </a:rPr>
              <a:t>" </a:t>
            </a:r>
            <a:r>
              <a:rPr lang="fa-IR" b="0" i="0" u="sng" strike="noStrike" kern="100" baseline="0" dirty="0">
                <a:cs typeface="B Nazanin" panose="00000400000000000000" pitchFamily="2" charset="-78"/>
              </a:rPr>
              <a:t>برچیده شود </a:t>
            </a:r>
            <a:r>
              <a:rPr lang="fa-IR" b="0" i="0" u="none" strike="noStrike" kern="100" baseline="0" dirty="0">
                <a:cs typeface="B Nazanin" panose="00000400000000000000" pitchFamily="2" charset="-78"/>
              </a:rPr>
              <a:t>زیر این افراد در واقع فوت نشده </a:t>
            </a:r>
            <a:r>
              <a:rPr lang="fa-IR" b="0" i="0" u="none" strike="noStrike" kern="100" baseline="0" dirty="0" err="1">
                <a:cs typeface="B Nazanin" panose="00000400000000000000" pitchFamily="2" charset="-78"/>
              </a:rPr>
              <a:t>اند</a:t>
            </a:r>
            <a:r>
              <a:rPr lang="fa-IR" b="0" i="0" u="none" strike="noStrike" kern="100" baseline="0" dirty="0">
                <a:cs typeface="B Nazanin" panose="00000400000000000000" pitchFamily="2" charset="-78"/>
              </a:rPr>
              <a:t> و لیکن خارج کردن عضو آنها ( که هنوز فوت نشده </a:t>
            </a:r>
            <a:r>
              <a:rPr lang="fa-IR" b="0" i="0" u="none" strike="noStrike" kern="100" baseline="0" dirty="0" err="1">
                <a:cs typeface="B Nazanin" panose="00000400000000000000" pitchFamily="2" charset="-78"/>
              </a:rPr>
              <a:t>اند</a:t>
            </a:r>
            <a:r>
              <a:rPr lang="fa-IR" b="0" i="0" u="none" strike="noStrike" kern="100" baseline="0" dirty="0">
                <a:cs typeface="B Nazanin" panose="00000400000000000000" pitchFamily="2" charset="-78"/>
              </a:rPr>
              <a:t>) برای پیوند اخلاقی است.</a:t>
            </a:r>
          </a:p>
          <a:p>
            <a:pPr marR="0" lvl="0" rtl="1"/>
            <a:r>
              <a:rPr lang="fa-IR" b="0" i="0" u="none" strike="noStrike" kern="100" baseline="0" dirty="0">
                <a:solidFill>
                  <a:srgbClr val="FF0000"/>
                </a:solidFill>
                <a:cs typeface="B Nazanin" panose="00000400000000000000" pitchFamily="2" charset="-78"/>
              </a:rPr>
              <a:t>طبق نظر مدافعان این قاعده</a:t>
            </a:r>
            <a:r>
              <a:rPr lang="fa-IR" b="0" i="0" u="none" strike="noStrike" kern="100" baseline="0" dirty="0">
                <a:cs typeface="B Nazanin" panose="00000400000000000000" pitchFamily="2" charset="-78"/>
              </a:rPr>
              <a:t>، نباید مرگ به علت اهدای عضو، اتفاق بیفتد یعنی اهدا از فردی که مرگ او اعلام شده، </a:t>
            </a:r>
            <a:r>
              <a:rPr lang="fa-IR" b="0" i="0" u="none" strike="noStrike" kern="100" baseline="0" dirty="0">
                <a:solidFill>
                  <a:srgbClr val="FF0000"/>
                </a:solidFill>
                <a:cs typeface="B Nazanin" panose="00000400000000000000" pitchFamily="2" charset="-78"/>
              </a:rPr>
              <a:t>مجاز است</a:t>
            </a:r>
            <a:r>
              <a:rPr lang="fa-IR" b="0" i="0" u="none" strike="noStrike" kern="100" baseline="0" dirty="0">
                <a:cs typeface="B Nazanin" panose="00000400000000000000" pitchFamily="2" charset="-78"/>
              </a:rPr>
              <a:t>.</a:t>
            </a:r>
          </a:p>
          <a:p>
            <a:pPr marR="0" lvl="0" rtl="1"/>
            <a:r>
              <a:rPr lang="fa-IR" b="0" i="0" u="none" strike="noStrike" kern="100" baseline="0" dirty="0">
                <a:cs typeface="B Nazanin" panose="00000400000000000000" pitchFamily="2" charset="-78"/>
              </a:rPr>
              <a:t> به همین دلیل در امریکا </a:t>
            </a:r>
            <a:r>
              <a:rPr lang="fa-IR" b="0" i="0" u="none" strike="noStrike" kern="100" baseline="0" dirty="0">
                <a:solidFill>
                  <a:srgbClr val="FF0000"/>
                </a:solidFill>
                <a:cs typeface="B Nazanin" panose="00000400000000000000" pitchFamily="2" charset="-78"/>
              </a:rPr>
              <a:t>مرگ مغزی معادل</a:t>
            </a:r>
            <a:r>
              <a:rPr lang="fa-IR" b="0" i="0" u="none" strike="noStrike" kern="100" baseline="0" dirty="0">
                <a:cs typeface="B Nazanin" panose="00000400000000000000" pitchFamily="2" charset="-78"/>
              </a:rPr>
              <a:t> مرگ دانسته شده و اگر فرد رضایت به اهدا عضو نداشته باشد </a:t>
            </a:r>
            <a:r>
              <a:rPr lang="fa-IR" b="0" i="0" u="none" strike="noStrike" kern="100" baseline="0" dirty="0">
                <a:solidFill>
                  <a:srgbClr val="FF0000"/>
                </a:solidFill>
                <a:cs typeface="B Nazanin" panose="00000400000000000000" pitchFamily="2" charset="-78"/>
              </a:rPr>
              <a:t>از دستگاه جدا </a:t>
            </a:r>
            <a:r>
              <a:rPr lang="fa-IR" b="0" i="0" u="none" strike="noStrike" kern="100" baseline="0" dirty="0">
                <a:cs typeface="B Nazanin" panose="00000400000000000000" pitchFamily="2" charset="-78"/>
              </a:rPr>
              <a:t>می شود.</a:t>
            </a:r>
          </a:p>
        </p:txBody>
      </p:sp>
      <p:sp>
        <p:nvSpPr>
          <p:cNvPr id="4" name="Footer Placeholder 3">
            <a:extLst>
              <a:ext uri="{FF2B5EF4-FFF2-40B4-BE49-F238E27FC236}">
                <a16:creationId xmlns:a16="http://schemas.microsoft.com/office/drawing/2014/main" id="{7462A787-B605-668B-CC8F-8F8CCAC04DB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9816809"/>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655FFB-1634-FEEB-17F7-8C7A5A49CC70}"/>
              </a:ext>
            </a:extLst>
          </p:cNvPr>
          <p:cNvSpPr>
            <a:spLocks noGrp="1"/>
          </p:cNvSpPr>
          <p:nvPr>
            <p:ph type="body" idx="1"/>
          </p:nvPr>
        </p:nvSpPr>
        <p:spPr>
          <a:xfrm>
            <a:off x="838200" y="2761487"/>
            <a:ext cx="10515600" cy="3415475"/>
          </a:xfrm>
        </p:spPr>
        <p:txBody>
          <a:bodyPr>
            <a:normAutofit/>
          </a:bodyPr>
          <a:lstStyle/>
          <a:p>
            <a:pPr marL="0" indent="0" algn="ctr">
              <a:buNone/>
            </a:pPr>
            <a:endParaRPr lang="fa-IR" sz="8000" dirty="0">
              <a:solidFill>
                <a:srgbClr val="FF0000"/>
              </a:solidFill>
              <a:cs typeface="B Titr" panose="00000700000000000000" pitchFamily="2" charset="-78"/>
            </a:endParaRPr>
          </a:p>
          <a:p>
            <a:pPr marL="0" indent="0" algn="ctr">
              <a:buNone/>
            </a:pPr>
            <a:r>
              <a:rPr lang="fa-IR" sz="6600" dirty="0">
                <a:solidFill>
                  <a:srgbClr val="FF0000"/>
                </a:solidFill>
                <a:cs typeface="B Titr" panose="00000700000000000000" pitchFamily="2" charset="-78"/>
              </a:rPr>
              <a:t>خسته نباشید</a:t>
            </a:r>
          </a:p>
        </p:txBody>
      </p:sp>
      <p:pic>
        <p:nvPicPr>
          <p:cNvPr id="4" name="Picture 3">
            <a:extLst>
              <a:ext uri="{FF2B5EF4-FFF2-40B4-BE49-F238E27FC236}">
                <a16:creationId xmlns:a16="http://schemas.microsoft.com/office/drawing/2014/main" id="{49E8525E-2569-FEF6-CCC9-B2783A43F473}"/>
              </a:ext>
            </a:extLst>
          </p:cNvPr>
          <p:cNvPicPr>
            <a:picLocks noChangeAspect="1"/>
          </p:cNvPicPr>
          <p:nvPr/>
        </p:nvPicPr>
        <p:blipFill>
          <a:blip r:embed="rId2"/>
          <a:stretch>
            <a:fillRect/>
          </a:stretch>
        </p:blipFill>
        <p:spPr>
          <a:xfrm>
            <a:off x="4621573" y="579438"/>
            <a:ext cx="2948853" cy="2948853"/>
          </a:xfrm>
          <a:prstGeom prst="rect">
            <a:avLst/>
          </a:prstGeom>
        </p:spPr>
      </p:pic>
      <p:sp>
        <p:nvSpPr>
          <p:cNvPr id="5" name="Footer Placeholder 4">
            <a:extLst>
              <a:ext uri="{FF2B5EF4-FFF2-40B4-BE49-F238E27FC236}">
                <a16:creationId xmlns:a16="http://schemas.microsoft.com/office/drawing/2014/main" id="{FC883556-5A33-B94A-9291-0727FDBA746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149828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BA42-280A-8496-5573-3504CE96E962}"/>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مرگ مغزی</a:t>
            </a:r>
            <a:br>
              <a:rPr lang="fa-IR" b="0" i="0" u="none" strike="noStrike" kern="100" baseline="0">
                <a:solidFill>
                  <a:srgbClr val="7030A0"/>
                </a:solidFill>
                <a:cs typeface="B Titr" panose="00000700000000000000" pitchFamily="2" charset="-78"/>
              </a:rPr>
            </a:br>
            <a:r>
              <a:rPr lang="fa-IR" b="0" i="0" u="none" strike="noStrike" kern="100" baseline="0">
                <a:solidFill>
                  <a:srgbClr val="7030A0"/>
                </a:solidFill>
                <a:cs typeface="B Titr" panose="00000700000000000000" pitchFamily="2" charset="-78"/>
              </a:rPr>
              <a:t> </a:t>
            </a:r>
            <a:r>
              <a:rPr lang="en-US" b="0" i="0" u="none" strike="noStrike" kern="100" baseline="0">
                <a:solidFill>
                  <a:srgbClr val="7030A0"/>
                </a:solidFill>
                <a:latin typeface="Aptos Display" panose="020B0004020202020204" pitchFamily="34" charset="0"/>
                <a:cs typeface="B Titr" panose="00000700000000000000" pitchFamily="2" charset="-78"/>
              </a:rPr>
              <a:t>Whole-Brain Criteria For Death</a:t>
            </a:r>
            <a:endParaRPr lang="en-US" b="0" i="0" u="none" strike="noStrike" kern="100" baseline="0" dirty="0">
              <a:solidFill>
                <a:srgbClr val="7030A0"/>
              </a:solidFill>
              <a:latin typeface="Aptos Display" panose="020B0004020202020204" pitchFamily="34" charset="0"/>
              <a:cs typeface="B Titr" panose="00000700000000000000" pitchFamily="2" charset="-78"/>
            </a:endParaRPr>
          </a:p>
        </p:txBody>
      </p:sp>
      <p:sp>
        <p:nvSpPr>
          <p:cNvPr id="3" name="Text Placeholder 2">
            <a:extLst>
              <a:ext uri="{FF2B5EF4-FFF2-40B4-BE49-F238E27FC236}">
                <a16:creationId xmlns:a16="http://schemas.microsoft.com/office/drawing/2014/main" id="{03625372-AD49-1D34-39E4-6E3E9703839F}"/>
              </a:ext>
            </a:extLst>
          </p:cNvPr>
          <p:cNvSpPr>
            <a:spLocks noGrp="1"/>
          </p:cNvSpPr>
          <p:nvPr>
            <p:ph type="body" idx="1"/>
          </p:nvPr>
        </p:nvSpPr>
        <p:spPr>
          <a:xfrm>
            <a:off x="5006108" y="1825625"/>
            <a:ext cx="6347691" cy="4351338"/>
          </a:xfrm>
        </p:spPr>
        <p:txBody>
          <a:bodyPr>
            <a:normAutofit fontScale="92500" lnSpcReduction="10000"/>
          </a:bodyPr>
          <a:lstStyle/>
          <a:p>
            <a:pPr marR="0" lvl="0" rtl="1"/>
            <a:r>
              <a:rPr lang="fa-IR" sz="2800" b="0" i="0" u="none" strike="noStrike" kern="100" baseline="0" dirty="0">
                <a:cs typeface="B Nazanin" panose="00000400000000000000" pitchFamily="2" charset="-78"/>
              </a:rPr>
              <a:t>بیماری که </a:t>
            </a:r>
            <a:r>
              <a:rPr lang="fa-IR" sz="2800" b="1" i="0" u="none" strike="noStrike" kern="100" baseline="0" dirty="0">
                <a:solidFill>
                  <a:srgbClr val="FF0000"/>
                </a:solidFill>
                <a:cs typeface="B Nazanin" panose="00000400000000000000" pitchFamily="2" charset="-78"/>
              </a:rPr>
              <a:t>تمام عملکرد مغزش </a:t>
            </a:r>
            <a:r>
              <a:rPr lang="fa-IR" sz="2800" b="0" i="0" u="none" strike="noStrike" kern="100" baseline="0" dirty="0">
                <a:cs typeface="B Nazanin" panose="00000400000000000000" pitchFamily="2" charset="-78"/>
              </a:rPr>
              <a:t>بطور </a:t>
            </a:r>
            <a:r>
              <a:rPr lang="fa-IR" sz="2800" b="0" i="0" u="none" strike="noStrike" kern="100" baseline="0" dirty="0">
                <a:solidFill>
                  <a:srgbClr val="FF0000"/>
                </a:solidFill>
                <a:cs typeface="B Nazanin" panose="00000400000000000000" pitchFamily="2" charset="-78"/>
              </a:rPr>
              <a:t>برگشت ناپذیر </a:t>
            </a:r>
            <a:r>
              <a:rPr lang="fa-IR" sz="2800" b="0" i="0" u="none" strike="noStrike" kern="100" baseline="0" dirty="0">
                <a:cs typeface="B Nazanin" panose="00000400000000000000" pitchFamily="2" charset="-78"/>
              </a:rPr>
              <a:t>از کار افتاده ، فوت شده محسوب می گردد. </a:t>
            </a:r>
          </a:p>
          <a:p>
            <a:pPr marR="0" lvl="0" rtl="1"/>
            <a:r>
              <a:rPr lang="fa-IR" sz="2800" b="0" i="0" u="none" strike="noStrike" kern="100" baseline="0" dirty="0">
                <a:solidFill>
                  <a:srgbClr val="FF0000"/>
                </a:solidFill>
                <a:cs typeface="B Nazanin" panose="00000400000000000000" pitchFamily="2" charset="-78"/>
              </a:rPr>
              <a:t>حتی اگر </a:t>
            </a:r>
            <a:r>
              <a:rPr lang="fa-IR" sz="2800" b="0" i="0" u="none" strike="noStrike" kern="100" baseline="0" dirty="0">
                <a:cs typeface="B Nazanin" panose="00000400000000000000" pitchFamily="2" charset="-78"/>
              </a:rPr>
              <a:t>با تکنولوژی گردش خون و تنفس حفظ شود.</a:t>
            </a:r>
          </a:p>
          <a:p>
            <a:pPr marR="0" lvl="0" rtl="1"/>
            <a:endParaRPr lang="fa-IR" sz="2800" b="0" i="0" u="none" strike="noStrike" kern="100" baseline="0" dirty="0">
              <a:cs typeface="B Nazanin" panose="00000400000000000000" pitchFamily="2" charset="-78"/>
            </a:endParaRPr>
          </a:p>
          <a:p>
            <a:pPr marR="0" lvl="0" rtl="1"/>
            <a:r>
              <a:rPr lang="fa-IR" sz="2800" b="0" i="0" u="none" strike="noStrike" kern="100" baseline="0" dirty="0">
                <a:cs typeface="B Nazanin" panose="00000400000000000000" pitchFamily="2" charset="-78"/>
              </a:rPr>
              <a:t>عدم عملکرد کل مغز یعنی قشر و ساقه  که برابر با مرگ مغزی کامل است.</a:t>
            </a:r>
          </a:p>
          <a:p>
            <a:pPr marR="0" lvl="0" rtl="1"/>
            <a:endParaRPr lang="fa-IR" sz="2800" b="0" i="0" u="none" strike="noStrike" kern="100" baseline="0" dirty="0">
              <a:cs typeface="B Nazanin" panose="00000400000000000000" pitchFamily="2" charset="-78"/>
            </a:endParaRPr>
          </a:p>
          <a:p>
            <a:pPr marR="0" lvl="1" rtl="1"/>
            <a:r>
              <a:rPr lang="fa-IR" sz="2800" b="0" i="0" u="none" strike="noStrike" kern="100" baseline="0" dirty="0">
                <a:solidFill>
                  <a:srgbClr val="FF0000"/>
                </a:solidFill>
                <a:cs typeface="B Compset" panose="00000400000000000000" pitchFamily="2" charset="-78"/>
              </a:rPr>
              <a:t>بررسی بالینی مرگ مغزی شامل وجود:</a:t>
            </a:r>
          </a:p>
          <a:p>
            <a:pPr marL="4171950" lvl="8" indent="-514350">
              <a:buFont typeface="+mj-lt"/>
              <a:buAutoNum type="arabicPeriod"/>
            </a:pPr>
            <a:r>
              <a:rPr lang="fa-IR" sz="2600" b="0" i="0" u="none" strike="noStrike" kern="100" baseline="0" dirty="0">
                <a:cs typeface="B Nazanin" panose="00000400000000000000" pitchFamily="2" charset="-78"/>
              </a:rPr>
              <a:t>کما</a:t>
            </a:r>
          </a:p>
          <a:p>
            <a:pPr marL="4171950" lvl="8" indent="-514350">
              <a:buFont typeface="+mj-lt"/>
              <a:buAutoNum type="arabicPeriod"/>
            </a:pPr>
            <a:r>
              <a:rPr lang="fa-IR" sz="2600" b="0" i="0" u="none" strike="noStrike" kern="100" baseline="0" dirty="0">
                <a:cs typeface="B Nazanin" panose="00000400000000000000" pitchFamily="2" charset="-78"/>
              </a:rPr>
              <a:t>عدم عملکرد ساقه</a:t>
            </a:r>
          </a:p>
          <a:p>
            <a:pPr marL="4171950" lvl="8" indent="-514350">
              <a:buFont typeface="+mj-lt"/>
              <a:buAutoNum type="arabicPeriod"/>
            </a:pPr>
            <a:r>
              <a:rPr lang="fa-IR" sz="2600" b="0" i="0" u="none" strike="noStrike" kern="100" baseline="0" dirty="0">
                <a:cs typeface="B Nazanin" panose="00000400000000000000" pitchFamily="2" charset="-78"/>
              </a:rPr>
              <a:t>آپنه</a:t>
            </a:r>
          </a:p>
        </p:txBody>
      </p:sp>
      <p:pic>
        <p:nvPicPr>
          <p:cNvPr id="4" name="Picture 3">
            <a:extLst>
              <a:ext uri="{FF2B5EF4-FFF2-40B4-BE49-F238E27FC236}">
                <a16:creationId xmlns:a16="http://schemas.microsoft.com/office/drawing/2014/main" id="{EF81FCC2-3437-A21C-C6AC-DB703A36799A}"/>
              </a:ext>
            </a:extLst>
          </p:cNvPr>
          <p:cNvPicPr>
            <a:picLocks noChangeAspect="1"/>
          </p:cNvPicPr>
          <p:nvPr/>
        </p:nvPicPr>
        <p:blipFill rotWithShape="1">
          <a:blip r:embed="rId2"/>
          <a:srcRect l="7283" t="5873" r="7868" b="5550"/>
          <a:stretch/>
        </p:blipFill>
        <p:spPr>
          <a:xfrm>
            <a:off x="1034010" y="2099945"/>
            <a:ext cx="3529574" cy="3706495"/>
          </a:xfrm>
          <a:prstGeom prst="rect">
            <a:avLst/>
          </a:prstGeom>
        </p:spPr>
      </p:pic>
      <p:sp>
        <p:nvSpPr>
          <p:cNvPr id="5" name="Footer Placeholder 4">
            <a:extLst>
              <a:ext uri="{FF2B5EF4-FFF2-40B4-BE49-F238E27FC236}">
                <a16:creationId xmlns:a16="http://schemas.microsoft.com/office/drawing/2014/main" id="{A9FF309E-CBD9-1F8A-F346-5A3B7C0FC1D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461164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D85E-2E73-BD8A-4315-B8EE61AA5938}"/>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مرگ مغزی</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Whole-Brain Criteria For Death</a:t>
            </a:r>
          </a:p>
        </p:txBody>
      </p:sp>
      <p:sp>
        <p:nvSpPr>
          <p:cNvPr id="3" name="Text Placeholder 2">
            <a:extLst>
              <a:ext uri="{FF2B5EF4-FFF2-40B4-BE49-F238E27FC236}">
                <a16:creationId xmlns:a16="http://schemas.microsoft.com/office/drawing/2014/main" id="{3F1E876C-5F40-A37C-E37B-672F13973E9D}"/>
              </a:ext>
            </a:extLst>
          </p:cNvPr>
          <p:cNvSpPr>
            <a:spLocks noGrp="1"/>
          </p:cNvSpPr>
          <p:nvPr>
            <p:ph type="body" idx="1"/>
          </p:nvPr>
        </p:nvSpPr>
        <p:spPr/>
        <p:txBody>
          <a:bodyPr>
            <a:normAutofit/>
          </a:bodyPr>
          <a:lstStyle/>
          <a:p>
            <a:pPr marR="0" lvl="0" rtl="1">
              <a:lnSpc>
                <a:spcPct val="150000"/>
              </a:lnSpc>
            </a:pPr>
            <a:r>
              <a:rPr lang="fa-IR" sz="2400" b="0" i="0" u="none" strike="noStrike" kern="100" baseline="0" dirty="0">
                <a:cs typeface="B Nazanin" panose="00000400000000000000" pitchFamily="2" charset="-78"/>
              </a:rPr>
              <a:t>برای تایید مرگ مغزی بایستی عوامل برگشت پذیر رد شود.</a:t>
            </a:r>
          </a:p>
          <a:p>
            <a:pPr marR="0" lvl="0" rtl="1">
              <a:lnSpc>
                <a:spcPct val="150000"/>
              </a:lnSpc>
            </a:pPr>
            <a:r>
              <a:rPr lang="fa-IR" sz="2400" b="0" i="0" u="none" strike="noStrike" kern="100" baseline="0" dirty="0">
                <a:cs typeface="B Nazanin" panose="00000400000000000000" pitchFamily="2" charset="-78"/>
              </a:rPr>
              <a:t>گردش خون و </a:t>
            </a:r>
            <a:r>
              <a:rPr lang="fa-IR" sz="2400" b="0" i="0" u="none" strike="noStrike" kern="100" baseline="0" dirty="0" err="1">
                <a:cs typeface="B Nazanin" panose="00000400000000000000" pitchFamily="2" charset="-78"/>
              </a:rPr>
              <a:t>رفلکس</a:t>
            </a:r>
            <a:r>
              <a:rPr lang="fa-IR" sz="2400" b="0" i="0" u="none" strike="noStrike" kern="100" baseline="0" dirty="0">
                <a:cs typeface="B Nazanin" panose="00000400000000000000" pitchFamily="2" charset="-78"/>
              </a:rPr>
              <a:t> نخاعی ممکن است حفظ شود.</a:t>
            </a:r>
          </a:p>
          <a:p>
            <a:pPr marR="0" lvl="1" rtl="1">
              <a:lnSpc>
                <a:spcPct val="150000"/>
              </a:lnSpc>
            </a:pPr>
            <a:r>
              <a:rPr lang="fa-IR" sz="2400" b="0" i="0" u="none" strike="noStrike" kern="100" baseline="0" dirty="0">
                <a:solidFill>
                  <a:srgbClr val="FF0000"/>
                </a:solidFill>
                <a:cs typeface="B Compset" panose="00000400000000000000" pitchFamily="2" charset="-78"/>
              </a:rPr>
              <a:t>آزمایش تاییدی:</a:t>
            </a:r>
          </a:p>
          <a:p>
            <a:pPr marL="457200" marR="0" lvl="0" indent="-457200" rtl="1">
              <a:lnSpc>
                <a:spcPct val="150000"/>
              </a:lnSpc>
              <a:buFont typeface="+mj-lt"/>
              <a:buAutoNum type="arabicPeriod"/>
            </a:pPr>
            <a:r>
              <a:rPr lang="en-US" sz="2400" b="0" i="0" u="none" strike="noStrike" kern="100" baseline="0" dirty="0">
                <a:latin typeface="Aptos Display" panose="020B0004020202020204" pitchFamily="34" charset="0"/>
                <a:cs typeface="B Nazanin" panose="00000400000000000000" pitchFamily="2" charset="-78"/>
              </a:rPr>
              <a:t>EEG</a:t>
            </a:r>
          </a:p>
          <a:p>
            <a:pPr marL="457200" marR="0" lvl="0" indent="-457200" rtl="1">
              <a:lnSpc>
                <a:spcPct val="150000"/>
              </a:lnSpc>
              <a:buFont typeface="+mj-lt"/>
              <a:buAutoNum type="arabicPeriod"/>
            </a:pPr>
            <a:r>
              <a:rPr lang="fa-IR" sz="2400" b="0" i="0" u="none" strike="noStrike" kern="100" baseline="0" dirty="0">
                <a:cs typeface="B Nazanin" panose="00000400000000000000" pitchFamily="2" charset="-78"/>
              </a:rPr>
              <a:t>تصویر برداری از جریان خون مغز (که </a:t>
            </a:r>
            <a:r>
              <a:rPr lang="fa-IR" sz="2400" b="0" i="0" u="none" strike="noStrike" kern="100" baseline="0" dirty="0">
                <a:solidFill>
                  <a:srgbClr val="FF0000"/>
                </a:solidFill>
                <a:cs typeface="B Nazanin" panose="00000400000000000000" pitchFamily="2" charset="-78"/>
              </a:rPr>
              <a:t>اجباری نیست)</a:t>
            </a:r>
            <a:r>
              <a:rPr lang="fa-IR" sz="2400" b="0" i="0" u="none" strike="noStrike" kern="100" baseline="0" dirty="0">
                <a:cs typeface="B Nazanin" panose="00000400000000000000" pitchFamily="2" charset="-78"/>
              </a:rPr>
              <a:t>.</a:t>
            </a:r>
          </a:p>
          <a:p>
            <a:pPr marR="0" lvl="0" rtl="1">
              <a:lnSpc>
                <a:spcPct val="150000"/>
              </a:lnSpc>
            </a:pPr>
            <a:r>
              <a:rPr lang="fa-IR" sz="2400" b="0" i="0" u="none" strike="noStrike" kern="100" baseline="0" dirty="0">
                <a:solidFill>
                  <a:srgbClr val="FF0000"/>
                </a:solidFill>
                <a:cs typeface="B Nazanin" panose="00000400000000000000" pitchFamily="2" charset="-78"/>
              </a:rPr>
              <a:t>در کودکان </a:t>
            </a:r>
            <a:r>
              <a:rPr lang="fa-IR" sz="2400" b="0" i="0" u="none" strike="noStrike" kern="100" baseline="0" dirty="0">
                <a:cs typeface="B Nazanin" panose="00000400000000000000" pitchFamily="2" charset="-78"/>
              </a:rPr>
              <a:t>تعیین مرگ مغز </a:t>
            </a:r>
            <a:r>
              <a:rPr lang="fa-IR" sz="2400" b="0" i="0" u="none" strike="noStrike" kern="100" baseline="0" dirty="0" err="1">
                <a:cs typeface="B Nazanin" panose="00000400000000000000" pitchFamily="2" charset="-78"/>
              </a:rPr>
              <a:t>راهنماها</a:t>
            </a:r>
            <a:r>
              <a:rPr lang="fa-IR" sz="2400" b="0" i="0" u="none" strike="noStrike" kern="100" baseline="0" dirty="0">
                <a:cs typeface="B Nazanin" panose="00000400000000000000" pitchFamily="2" charset="-78"/>
              </a:rPr>
              <a:t> و </a:t>
            </a:r>
            <a:r>
              <a:rPr lang="fa-IR" sz="2400" b="0" i="0" u="none" strike="noStrike" kern="100" baseline="0" dirty="0" err="1">
                <a:cs typeface="B Nazanin" panose="00000400000000000000" pitchFamily="2" charset="-78"/>
              </a:rPr>
              <a:t>پروسیجر</a:t>
            </a:r>
            <a:r>
              <a:rPr lang="fa-IR" sz="2400" b="0" i="0" u="none" strike="noStrike" kern="100" baseline="0" dirty="0">
                <a:cs typeface="B Nazanin" panose="00000400000000000000" pitchFamily="2" charset="-78"/>
              </a:rPr>
              <a:t> جدایی دارد.</a:t>
            </a:r>
          </a:p>
        </p:txBody>
      </p:sp>
      <p:pic>
        <p:nvPicPr>
          <p:cNvPr id="4" name="Picture 3">
            <a:extLst>
              <a:ext uri="{FF2B5EF4-FFF2-40B4-BE49-F238E27FC236}">
                <a16:creationId xmlns:a16="http://schemas.microsoft.com/office/drawing/2014/main" id="{BF8D8DE4-ECF8-60FB-3005-7586ABB5F3D4}"/>
              </a:ext>
            </a:extLst>
          </p:cNvPr>
          <p:cNvPicPr>
            <a:picLocks noChangeAspect="1"/>
          </p:cNvPicPr>
          <p:nvPr/>
        </p:nvPicPr>
        <p:blipFill rotWithShape="1">
          <a:blip r:embed="rId2"/>
          <a:srcRect r="4027" b="10817"/>
          <a:stretch/>
        </p:blipFill>
        <p:spPr>
          <a:xfrm>
            <a:off x="0" y="2034730"/>
            <a:ext cx="5349240" cy="3728055"/>
          </a:xfrm>
          <a:prstGeom prst="rect">
            <a:avLst/>
          </a:prstGeom>
        </p:spPr>
      </p:pic>
      <p:sp>
        <p:nvSpPr>
          <p:cNvPr id="5" name="Footer Placeholder 4">
            <a:extLst>
              <a:ext uri="{FF2B5EF4-FFF2-40B4-BE49-F238E27FC236}">
                <a16:creationId xmlns:a16="http://schemas.microsoft.com/office/drawing/2014/main" id="{6DB5AC8C-A21E-E013-1202-2CFFB5F86CE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1984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F1F0C-E8F2-A195-B44C-815F632F8906}"/>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ابهامات مرگ مغزی</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Whole-Brain Criteria For Death</a:t>
            </a:r>
          </a:p>
        </p:txBody>
      </p:sp>
      <p:sp>
        <p:nvSpPr>
          <p:cNvPr id="3" name="Text Placeholder 2">
            <a:extLst>
              <a:ext uri="{FF2B5EF4-FFF2-40B4-BE49-F238E27FC236}">
                <a16:creationId xmlns:a16="http://schemas.microsoft.com/office/drawing/2014/main" id="{19B3EB66-A13C-DAB1-0C80-EFD1DE5C7D37}"/>
              </a:ext>
            </a:extLst>
          </p:cNvPr>
          <p:cNvSpPr>
            <a:spLocks noGrp="1"/>
          </p:cNvSpPr>
          <p:nvPr>
            <p:ph type="body" idx="1"/>
          </p:nvPr>
        </p:nvSpPr>
        <p:spPr>
          <a:xfrm>
            <a:off x="838200" y="1825625"/>
            <a:ext cx="10515600" cy="4667250"/>
          </a:xfrm>
        </p:spPr>
        <p:txBody>
          <a:bodyPr>
            <a:normAutofit/>
          </a:bodyPr>
          <a:lstStyle/>
          <a:p>
            <a:pPr marL="0" marR="0" lvl="0" indent="0" rtl="1">
              <a:buNone/>
            </a:pPr>
            <a:r>
              <a:rPr lang="fa-IR" sz="2800" b="0" i="0" u="none" strike="noStrike" kern="100" baseline="0" dirty="0">
                <a:solidFill>
                  <a:srgbClr val="FF0000"/>
                </a:solidFill>
                <a:cs typeface="B Nazanin" panose="00000400000000000000" pitchFamily="2" charset="-78"/>
              </a:rPr>
              <a:t>ممکن است در فرد دارای معیار مرگ مغزی موارد زیر وجود داشته باشد:</a:t>
            </a:r>
          </a:p>
          <a:p>
            <a:pPr marL="1828800" lvl="3" indent="-457200">
              <a:buFont typeface="+mj-lt"/>
              <a:buAutoNum type="arabicPeriod"/>
            </a:pPr>
            <a:r>
              <a:rPr lang="fa-IR" sz="2400" b="0" i="0" u="none" strike="noStrike" kern="100" baseline="0" dirty="0">
                <a:cs typeface="B Nazanin" panose="00000400000000000000" pitchFamily="2" charset="-78"/>
              </a:rPr>
              <a:t>تداوم </a:t>
            </a:r>
            <a:r>
              <a:rPr lang="fa-IR" sz="2400" b="0" i="0" u="none" strike="noStrike" kern="100" baseline="0" dirty="0">
                <a:solidFill>
                  <a:srgbClr val="FF0000"/>
                </a:solidFill>
                <a:cs typeface="B Nazanin" panose="00000400000000000000" pitchFamily="2" charset="-78"/>
              </a:rPr>
              <a:t>برخی</a:t>
            </a:r>
            <a:r>
              <a:rPr lang="fa-IR" sz="2400" b="0" i="0" u="none" strike="noStrike" kern="100" baseline="0" dirty="0">
                <a:cs typeface="B Nazanin" panose="00000400000000000000" pitchFamily="2" charset="-78"/>
              </a:rPr>
              <a:t> جریانات خون مغزی</a:t>
            </a:r>
          </a:p>
          <a:p>
            <a:pPr marL="1828800" lvl="3" indent="-457200">
              <a:buFont typeface="+mj-lt"/>
              <a:buAutoNum type="arabicPeriod"/>
            </a:pPr>
            <a:r>
              <a:rPr lang="fa-IR" sz="2400" b="0" i="0" u="none" strike="noStrike" kern="100" baseline="0" dirty="0">
                <a:cs typeface="B Nazanin" panose="00000400000000000000" pitchFamily="2" charset="-78"/>
              </a:rPr>
              <a:t>تداوم </a:t>
            </a:r>
            <a:r>
              <a:rPr lang="fa-IR" sz="2400" b="0" i="0" u="none" strike="noStrike" kern="100" baseline="0" dirty="0">
                <a:solidFill>
                  <a:srgbClr val="FF0000"/>
                </a:solidFill>
                <a:cs typeface="B Nazanin" panose="00000400000000000000" pitchFamily="2" charset="-78"/>
              </a:rPr>
              <a:t>متابولیسم</a:t>
            </a:r>
            <a:r>
              <a:rPr lang="fa-IR" sz="2400" b="0" i="0" u="none" strike="noStrike" kern="100" baseline="0" dirty="0">
                <a:cs typeface="B Nazanin" panose="00000400000000000000" pitchFamily="2" charset="-78"/>
              </a:rPr>
              <a:t> اکسیژن  و گلوکز</a:t>
            </a:r>
          </a:p>
          <a:p>
            <a:pPr marL="1828800" lvl="3" indent="-457200">
              <a:buFont typeface="+mj-lt"/>
              <a:buAutoNum type="arabicPeriod"/>
            </a:pPr>
            <a:r>
              <a:rPr lang="fa-IR" sz="2400" b="0" i="0" u="none" strike="noStrike" kern="100" baseline="0" dirty="0">
                <a:cs typeface="B Nazanin" panose="00000400000000000000" pitchFamily="2" charset="-78"/>
              </a:rPr>
              <a:t>فعالیت</a:t>
            </a:r>
            <a:r>
              <a:rPr lang="en-US" sz="2400" b="0" i="0" u="none" strike="noStrike" kern="100" baseline="0" dirty="0">
                <a:latin typeface="Aptos Display" panose="020B0004020202020204" pitchFamily="34" charset="0"/>
                <a:cs typeface="B Nazanin" panose="00000400000000000000" pitchFamily="2" charset="-78"/>
              </a:rPr>
              <a:t> EEG</a:t>
            </a:r>
          </a:p>
          <a:p>
            <a:pPr marL="1828800" lvl="3" indent="-457200">
              <a:buFont typeface="+mj-lt"/>
              <a:buAutoNum type="arabicPeriod"/>
            </a:pPr>
            <a:r>
              <a:rPr lang="fa-IR" sz="2400" b="0" i="0" u="none" strike="noStrike" kern="100" baseline="0" dirty="0">
                <a:cs typeface="B Nazanin" panose="00000400000000000000" pitchFamily="2" charset="-78"/>
              </a:rPr>
              <a:t>وجود پتانسیل تحریک شده از ساقه مغز</a:t>
            </a:r>
          </a:p>
          <a:p>
            <a:pPr marL="1828800" lvl="3" indent="-457200">
              <a:buFont typeface="+mj-lt"/>
              <a:buAutoNum type="arabicPeriod"/>
            </a:pPr>
            <a:r>
              <a:rPr lang="fa-IR" sz="2400" b="0" i="0" u="none" strike="noStrike" kern="100" baseline="0" dirty="0">
                <a:cs typeface="B Nazanin" panose="00000400000000000000" pitchFamily="2" charset="-78"/>
              </a:rPr>
              <a:t>ترشح هورمون آنتی </a:t>
            </a:r>
            <a:r>
              <a:rPr lang="fa-IR" sz="2400" b="0" i="0" u="none" strike="noStrike" kern="100" baseline="0" dirty="0" err="1">
                <a:cs typeface="B Nazanin" panose="00000400000000000000" pitchFamily="2" charset="-78"/>
              </a:rPr>
              <a:t>دیورتیک</a:t>
            </a:r>
            <a:endParaRPr lang="fa-IR" sz="2400" b="0" i="0" u="none" strike="noStrike" kern="100" baseline="0" dirty="0">
              <a:cs typeface="B Nazanin" panose="00000400000000000000" pitchFamily="2" charset="-78"/>
            </a:endParaRPr>
          </a:p>
          <a:p>
            <a:pPr marL="1828800" lvl="3" indent="-457200">
              <a:buFont typeface="+mj-lt"/>
              <a:buAutoNum type="arabicPeriod"/>
            </a:pPr>
            <a:r>
              <a:rPr lang="fa-IR" sz="2400" b="0" i="0" u="none" strike="noStrike" kern="100" baseline="0" dirty="0">
                <a:cs typeface="B Nazanin" panose="00000400000000000000" pitchFamily="2" charset="-78"/>
              </a:rPr>
              <a:t>تنظیم درجه حرارت بدن</a:t>
            </a:r>
          </a:p>
          <a:p>
            <a:pPr marL="1828800" lvl="3" indent="-457200">
              <a:buFont typeface="+mj-lt"/>
              <a:buAutoNum type="arabicPeriod"/>
            </a:pPr>
            <a:r>
              <a:rPr lang="fa-IR" sz="2400" b="0" i="0" u="none" strike="noStrike" kern="100" baseline="0" dirty="0">
                <a:cs typeface="B Nazanin" panose="00000400000000000000" pitchFamily="2" charset="-78"/>
              </a:rPr>
              <a:t>تب کردن به علت عفونت</a:t>
            </a:r>
          </a:p>
          <a:p>
            <a:pPr marL="1828800" lvl="3" indent="-457200">
              <a:buFont typeface="+mj-lt"/>
              <a:buAutoNum type="arabicPeriod"/>
            </a:pPr>
            <a:r>
              <a:rPr lang="fa-IR" sz="2400" b="0" i="0" u="none" strike="noStrike" kern="100" baseline="0" dirty="0">
                <a:cs typeface="B Nazanin" panose="00000400000000000000" pitchFamily="2" charset="-78"/>
              </a:rPr>
              <a:t>استرس به علت برش پوست</a:t>
            </a:r>
          </a:p>
          <a:p>
            <a:pPr marL="1828800" lvl="3" indent="-457200">
              <a:buFont typeface="+mj-lt"/>
              <a:buAutoNum type="arabicPeriod"/>
            </a:pPr>
            <a:endParaRPr lang="fa-IR" sz="2400" b="0" i="0" u="none" strike="noStrike" kern="100" baseline="0" dirty="0">
              <a:cs typeface="B Nazanin" panose="00000400000000000000" pitchFamily="2" charset="-78"/>
            </a:endParaRPr>
          </a:p>
          <a:p>
            <a:pPr marR="0" lvl="0" rtl="1"/>
            <a:r>
              <a:rPr lang="fa-IR" b="0" i="0" u="none" strike="noStrike" kern="100" baseline="0" dirty="0">
                <a:cs typeface="B Nazanin" panose="00000400000000000000" pitchFamily="2" charset="-78"/>
              </a:rPr>
              <a:t>چندین زن باردار که معیار مرگ مغزی را داشته </a:t>
            </a:r>
            <a:r>
              <a:rPr lang="fa-IR" b="0" i="0" u="none" strike="noStrike" kern="100" baseline="0" dirty="0" err="1">
                <a:cs typeface="B Nazanin" panose="00000400000000000000" pitchFamily="2" charset="-78"/>
              </a:rPr>
              <a:t>اند</a:t>
            </a:r>
            <a:r>
              <a:rPr lang="fa-IR" b="0" i="0" u="none" strike="noStrike" kern="100" baseline="0" dirty="0">
                <a:cs typeface="B Nazanin" panose="00000400000000000000" pitchFamily="2" charset="-78"/>
              </a:rPr>
              <a:t> ماهها علایم حیاتی تا زمان خروج جنین تداوم داشت.</a:t>
            </a:r>
          </a:p>
        </p:txBody>
      </p:sp>
      <p:sp>
        <p:nvSpPr>
          <p:cNvPr id="4" name="Footer Placeholder 3">
            <a:extLst>
              <a:ext uri="{FF2B5EF4-FFF2-40B4-BE49-F238E27FC236}">
                <a16:creationId xmlns:a16="http://schemas.microsoft.com/office/drawing/2014/main" id="{9F98AF84-EA1D-5EBE-8865-34C0BC20586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206645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1312-F06D-E057-5D2B-E200D23852A3}"/>
              </a:ext>
            </a:extLst>
          </p:cNvPr>
          <p:cNvSpPr>
            <a:spLocks noGrp="1"/>
          </p:cNvSpPr>
          <p:nvPr>
            <p:ph type="title"/>
          </p:nvPr>
        </p:nvSpPr>
        <p:spPr>
          <a:xfrm>
            <a:off x="838200" y="346837"/>
            <a:ext cx="10515600" cy="1325563"/>
          </a:xfrm>
        </p:spPr>
        <p:txBody>
          <a:bodyPr/>
          <a:lstStyle/>
          <a:p>
            <a:pPr marR="0" rtl="1"/>
            <a:r>
              <a:rPr lang="fa-IR" b="0" i="0" u="none" strike="noStrike" kern="100" baseline="0">
                <a:solidFill>
                  <a:srgbClr val="7030A0"/>
                </a:solidFill>
                <a:cs typeface="B Titr" panose="00000700000000000000" pitchFamily="2" charset="-78"/>
              </a:rPr>
              <a:t>شورای اخلاق زیستی آمریکا و مرگ مغزی :</a:t>
            </a:r>
          </a:p>
        </p:txBody>
      </p:sp>
      <p:sp>
        <p:nvSpPr>
          <p:cNvPr id="3" name="Text Placeholder 2">
            <a:extLst>
              <a:ext uri="{FF2B5EF4-FFF2-40B4-BE49-F238E27FC236}">
                <a16:creationId xmlns:a16="http://schemas.microsoft.com/office/drawing/2014/main" id="{8D6877B3-05F4-07F4-F20B-F23485ADA538}"/>
              </a:ext>
            </a:extLst>
          </p:cNvPr>
          <p:cNvSpPr>
            <a:spLocks noGrp="1"/>
          </p:cNvSpPr>
          <p:nvPr>
            <p:ph type="body" idx="1"/>
          </p:nvPr>
        </p:nvSpPr>
        <p:spPr/>
        <p:txBody>
          <a:bodyPr/>
          <a:lstStyle/>
          <a:p>
            <a:pPr marR="0" lvl="0" rtl="1"/>
            <a:r>
              <a:rPr lang="fa-IR" sz="2800" b="0" i="0" u="none" strike="noStrike" kern="100" baseline="0" dirty="0">
                <a:cs typeface="B Nazanin" panose="00000400000000000000" pitchFamily="2" charset="-78"/>
              </a:rPr>
              <a:t>از آنجایی که "عملکرد منسجم" به عنوان مشخصه </a:t>
            </a:r>
            <a:r>
              <a:rPr lang="fa-IR" sz="2800" b="0" i="0" u="none" strike="noStrike" kern="100" baseline="0" dirty="0" err="1">
                <a:cs typeface="B Nazanin" panose="00000400000000000000" pitchFamily="2" charset="-78"/>
              </a:rPr>
              <a:t>ارگانسیم</a:t>
            </a:r>
            <a:r>
              <a:rPr lang="fa-IR" sz="2800" b="0" i="0" u="none" strike="noStrike" kern="100" baseline="0" dirty="0">
                <a:cs typeface="B Nazanin" panose="00000400000000000000" pitchFamily="2" charset="-78"/>
              </a:rPr>
              <a:t> زنده نیست.</a:t>
            </a:r>
          </a:p>
          <a:p>
            <a:pPr marR="0" lvl="0" rtl="1"/>
            <a:endParaRPr lang="fa-IR" sz="2800" b="0" i="0" u="none" strike="noStrike" kern="100" baseline="0" dirty="0">
              <a:cs typeface="B Nazanin" panose="00000400000000000000" pitchFamily="2" charset="-78"/>
            </a:endParaRPr>
          </a:p>
          <a:p>
            <a:pPr marR="0" lvl="1" rtl="1"/>
            <a:r>
              <a:rPr lang="fa-IR" sz="2800" b="0" i="0" u="none" strike="noStrike" kern="100" baseline="0" dirty="0">
                <a:solidFill>
                  <a:srgbClr val="FF0000"/>
                </a:solidFill>
                <a:cs typeface="B Compset" panose="00000400000000000000" pitchFamily="2" charset="-78"/>
              </a:rPr>
              <a:t>این شورا پیشنهاد داده که </a:t>
            </a:r>
            <a:r>
              <a:rPr lang="fa-IR" sz="2800" b="1" i="0" u="none" strike="noStrike" kern="100" baseline="0" dirty="0">
                <a:solidFill>
                  <a:srgbClr val="FF0000"/>
                </a:solidFill>
                <a:cs typeface="B Compset" panose="00000400000000000000" pitchFamily="2" charset="-78"/>
              </a:rPr>
              <a:t>ارگانیسم زنده</a:t>
            </a:r>
            <a:r>
              <a:rPr lang="fa-IR" sz="2800" b="0" i="0" u="none" strike="noStrike" kern="100" baseline="0" dirty="0">
                <a:solidFill>
                  <a:srgbClr val="FF0000"/>
                </a:solidFill>
                <a:cs typeface="B Compset" panose="00000400000000000000" pitchFamily="2" charset="-78"/>
              </a:rPr>
              <a:t>،  سه ویژگی دارد: </a:t>
            </a:r>
          </a:p>
          <a:p>
            <a:pPr marL="1885950" lvl="3" indent="-514350">
              <a:buFont typeface="+mj-lt"/>
              <a:buAutoNum type="arabicPeriod"/>
            </a:pPr>
            <a:r>
              <a:rPr lang="fa-IR" sz="2800" b="0" i="0" u="none" strike="noStrike" kern="100" baseline="0" dirty="0">
                <a:cs typeface="B Nazanin" panose="00000400000000000000" pitchFamily="2" charset="-78"/>
              </a:rPr>
              <a:t>پذیرای محیط خود باشد.(</a:t>
            </a:r>
            <a:r>
              <a:rPr lang="fa-IR" sz="2800" b="0" i="0" u="none" strike="noStrike" kern="100" baseline="0" dirty="0">
                <a:solidFill>
                  <a:srgbClr val="FF0000"/>
                </a:solidFill>
                <a:cs typeface="B Nazanin" panose="00000400000000000000" pitchFamily="2" charset="-78"/>
              </a:rPr>
              <a:t>ارتباط</a:t>
            </a:r>
            <a:r>
              <a:rPr lang="fa-IR" sz="2800" b="0" i="0" u="none" strike="noStrike" kern="100" baseline="0" dirty="0">
                <a:cs typeface="B Nazanin" panose="00000400000000000000" pitchFamily="2" charset="-78"/>
              </a:rPr>
              <a:t>)</a:t>
            </a:r>
          </a:p>
          <a:p>
            <a:pPr marL="1885950" lvl="3" indent="-514350">
              <a:buFont typeface="+mj-lt"/>
              <a:buAutoNum type="arabicPeriod"/>
            </a:pPr>
            <a:r>
              <a:rPr lang="fa-IR" sz="2800" b="0" i="0" u="none" strike="noStrike" kern="100" baseline="0" dirty="0">
                <a:cs typeface="B Nazanin" panose="00000400000000000000" pitchFamily="2" charset="-78"/>
              </a:rPr>
              <a:t>قادر باشد برای به برآوردن نیازهایی مثل هوا و مواد مغذی </a:t>
            </a:r>
            <a:r>
              <a:rPr lang="fa-IR" sz="2800" b="0" i="0" u="none" strike="noStrike" kern="100" baseline="0" dirty="0">
                <a:solidFill>
                  <a:srgbClr val="FF0000"/>
                </a:solidFill>
                <a:cs typeface="B Nazanin" panose="00000400000000000000" pitchFamily="2" charset="-78"/>
              </a:rPr>
              <a:t>تلاش</a:t>
            </a:r>
            <a:r>
              <a:rPr lang="fa-IR" sz="2800" b="0" i="0" u="none" strike="noStrike" kern="100" baseline="0" dirty="0">
                <a:cs typeface="B Nazanin" panose="00000400000000000000" pitchFamily="2" charset="-78"/>
              </a:rPr>
              <a:t> کند.</a:t>
            </a:r>
          </a:p>
          <a:p>
            <a:pPr marL="1885950" lvl="3" indent="-514350">
              <a:buFont typeface="+mj-lt"/>
              <a:buAutoNum type="arabicPeriod"/>
            </a:pPr>
            <a:r>
              <a:rPr lang="fa-IR" sz="2800" b="0" i="0" u="none" strike="noStrike" kern="100" baseline="0" dirty="0">
                <a:solidFill>
                  <a:srgbClr val="FF0000"/>
                </a:solidFill>
                <a:cs typeface="B Nazanin" panose="00000400000000000000" pitchFamily="2" charset="-78"/>
              </a:rPr>
              <a:t>انگیزه</a:t>
            </a:r>
            <a:r>
              <a:rPr lang="fa-IR" sz="2800" b="0" i="0" u="none" strike="noStrike" kern="100" baseline="0" dirty="0">
                <a:cs typeface="B Nazanin" panose="00000400000000000000" pitchFamily="2" charset="-78"/>
              </a:rPr>
              <a:t> چنین تلاشی هم داشته باشد</a:t>
            </a:r>
            <a:r>
              <a:rPr lang="fa-IR" sz="2800" b="0" i="0" u="none" strike="noStrike" kern="100" baseline="0" dirty="0">
                <a:solidFill>
                  <a:srgbClr val="FF0000"/>
                </a:solidFill>
                <a:cs typeface="B Nazanin" panose="00000400000000000000" pitchFamily="2" charset="-78"/>
              </a:rPr>
              <a:t>. </a:t>
            </a:r>
          </a:p>
          <a:p>
            <a:pPr lvl="3"/>
            <a:endParaRPr lang="fa-IR" sz="2800" b="0" i="0" u="none" strike="noStrike" kern="100" baseline="0" dirty="0">
              <a:solidFill>
                <a:srgbClr val="FF0000"/>
              </a:solidFill>
              <a:cs typeface="B Nazanin" panose="00000400000000000000" pitchFamily="2" charset="-78"/>
            </a:endParaRPr>
          </a:p>
          <a:p>
            <a:pPr marR="0" lvl="0" rtl="1"/>
            <a:r>
              <a:rPr lang="fa-IR" sz="2800" b="0" i="0" u="none" strike="noStrike" kern="100" baseline="0" dirty="0">
                <a:cs typeface="B Nazanin" panose="00000400000000000000" pitchFamily="2" charset="-78"/>
              </a:rPr>
              <a:t>طبق این دیدگاه شخصی که </a:t>
            </a:r>
            <a:r>
              <a:rPr lang="fa-IR" sz="2800" b="0" i="0" u="none" strike="noStrike" kern="100" baseline="0" dirty="0">
                <a:solidFill>
                  <a:srgbClr val="FF0000"/>
                </a:solidFill>
                <a:cs typeface="B Nazanin" panose="00000400000000000000" pitchFamily="2" charset="-78"/>
              </a:rPr>
              <a:t>هوشیاری و تنفس خودبخود </a:t>
            </a:r>
            <a:r>
              <a:rPr lang="fa-IR" sz="2800" b="0" i="0" u="none" strike="noStrike" kern="100" baseline="0" dirty="0">
                <a:cs typeface="B Nazanin" panose="00000400000000000000" pitchFamily="2" charset="-78"/>
              </a:rPr>
              <a:t>را بطور برگشت ناپذیری از دست داده است ، </a:t>
            </a:r>
            <a:r>
              <a:rPr lang="fa-IR" sz="2800" b="0" i="0" u="none" strike="noStrike" kern="100" baseline="0" dirty="0">
                <a:solidFill>
                  <a:srgbClr val="FF0000"/>
                </a:solidFill>
                <a:cs typeface="B Nazanin" panose="00000400000000000000" pitchFamily="2" charset="-78"/>
              </a:rPr>
              <a:t>مرده است</a:t>
            </a:r>
            <a:r>
              <a:rPr lang="fa-IR"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677201EF-4534-025F-3E3F-66F20201170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86306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CD98-6334-5702-49B0-2ACD7848D8E9}"/>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تفاوت مرگ مغزی با هوشیاری بدون واکنش</a:t>
            </a:r>
          </a:p>
        </p:txBody>
      </p:sp>
      <p:sp>
        <p:nvSpPr>
          <p:cNvPr id="3" name="Text Placeholder 2">
            <a:extLst>
              <a:ext uri="{FF2B5EF4-FFF2-40B4-BE49-F238E27FC236}">
                <a16:creationId xmlns:a16="http://schemas.microsoft.com/office/drawing/2014/main" id="{90260F9F-8E38-BB29-9B6F-26E5967D0758}"/>
              </a:ext>
            </a:extLst>
          </p:cNvPr>
          <p:cNvSpPr>
            <a:spLocks noGrp="1"/>
          </p:cNvSpPr>
          <p:nvPr>
            <p:ph type="body" idx="1"/>
          </p:nvPr>
        </p:nvSpPr>
        <p:spPr/>
        <p:txBody>
          <a:bodyPr>
            <a:normAutofit/>
          </a:bodyPr>
          <a:lstStyle/>
          <a:p>
            <a:pPr marR="0" lvl="0" rtl="1"/>
            <a:r>
              <a:rPr lang="fa-IR" sz="2800" b="1" i="0" u="none" strike="noStrike" kern="100" baseline="0" dirty="0">
                <a:solidFill>
                  <a:srgbClr val="FF0000"/>
                </a:solidFill>
                <a:cs typeface="B Nazanin" panose="00000400000000000000" pitchFamily="2" charset="-78"/>
              </a:rPr>
              <a:t>تفاوت مرگ مغزی با هوشیاری بدون واکنش (حالت نباتی) عبارت است از:</a:t>
            </a:r>
          </a:p>
          <a:p>
            <a:pPr marR="0" lvl="0" rtl="1"/>
            <a:endParaRPr lang="fa-IR" sz="2800" b="0" i="0" u="none" strike="noStrike" kern="100" baseline="0" dirty="0">
              <a:cs typeface="B Nazanin" panose="00000400000000000000" pitchFamily="2" charset="-78"/>
            </a:endParaRPr>
          </a:p>
          <a:p>
            <a:pPr marL="514350" marR="0" lvl="0" indent="-514350" rtl="1">
              <a:buFont typeface="+mj-lt"/>
              <a:buAutoNum type="arabicPeriod"/>
            </a:pPr>
            <a:r>
              <a:rPr lang="fa-IR" sz="2800" b="0" i="0" u="none" strike="noStrike" kern="100" baseline="0" dirty="0">
                <a:cs typeface="B Nazanin" panose="00000400000000000000" pitchFamily="2" charset="-78"/>
              </a:rPr>
              <a:t>در مرگ مغزی </a:t>
            </a:r>
            <a:r>
              <a:rPr lang="fa-IR" sz="2800" b="0" i="0" u="none" strike="noStrike" kern="100" baseline="0" dirty="0">
                <a:solidFill>
                  <a:srgbClr val="FF0000"/>
                </a:solidFill>
                <a:cs typeface="B Nazanin" panose="00000400000000000000" pitchFamily="2" charset="-78"/>
              </a:rPr>
              <a:t>هیچ عملکردی </a:t>
            </a:r>
            <a:r>
              <a:rPr lang="fa-IR" sz="2800" b="0" i="0" u="none" strike="noStrike" kern="100" baseline="0" dirty="0">
                <a:cs typeface="B Nazanin" panose="00000400000000000000" pitchFamily="2" charset="-78"/>
              </a:rPr>
              <a:t>در قشر و ساقه مغزی وجود ندارد.</a:t>
            </a:r>
          </a:p>
          <a:p>
            <a:pPr marL="514350" marR="0" lvl="0" indent="-514350" rtl="1">
              <a:buFont typeface="+mj-lt"/>
              <a:buAutoNum type="arabicPeriod"/>
            </a:pPr>
            <a:r>
              <a:rPr lang="fa-IR" sz="2800" b="0" i="0" u="none" strike="noStrike" kern="100" baseline="0" dirty="0">
                <a:cs typeface="B Nazanin" panose="00000400000000000000" pitchFamily="2" charset="-78"/>
              </a:rPr>
              <a:t>در هوشیاری بدون واکنش، </a:t>
            </a:r>
            <a:r>
              <a:rPr lang="fa-IR" sz="2800" b="0" i="0" u="none" strike="noStrike" kern="100" baseline="0" dirty="0">
                <a:solidFill>
                  <a:srgbClr val="FF0000"/>
                </a:solidFill>
                <a:cs typeface="B Nazanin" panose="00000400000000000000" pitchFamily="2" charset="-78"/>
              </a:rPr>
              <a:t>عملکرد ساقه مغز، گردش خون و تنفس </a:t>
            </a:r>
            <a:r>
              <a:rPr lang="fa-IR" sz="2800" b="0" i="0" u="none" strike="noStrike" kern="100" baseline="0" dirty="0">
                <a:cs typeface="B Nazanin" panose="00000400000000000000" pitchFamily="2" charset="-78"/>
              </a:rPr>
              <a:t>خودبخود وجود دارد.</a:t>
            </a:r>
          </a:p>
        </p:txBody>
      </p:sp>
      <p:sp>
        <p:nvSpPr>
          <p:cNvPr id="4" name="Footer Placeholder 3">
            <a:extLst>
              <a:ext uri="{FF2B5EF4-FFF2-40B4-BE49-F238E27FC236}">
                <a16:creationId xmlns:a16="http://schemas.microsoft.com/office/drawing/2014/main" id="{2A4859B5-6FB3-54BD-E891-7C988A96FEE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517385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0" i="0" u="none" strike="noStrike" kern="1400" baseline="0" dirty="0">
                <a:solidFill>
                  <a:srgbClr val="7030A0"/>
                </a:solidFill>
                <a:latin typeface="Times New Roman"/>
                <a:cs typeface="B Titr"/>
              </a:rPr>
              <a:t>وضعیت کنونی آمار اهدای عضو در ایران</a:t>
            </a:r>
            <a:endParaRPr lang="fa-IR" b="0" i="0" u="none" strike="noStrike" kern="1400" baseline="0" dirty="0">
              <a:solidFill>
                <a:srgbClr val="7030A0"/>
              </a:solidFill>
              <a:latin typeface="Vazir"/>
              <a:cs typeface="B Nazanin"/>
            </a:endParaRPr>
          </a:p>
        </p:txBody>
      </p:sp>
      <p:sp>
        <p:nvSpPr>
          <p:cNvPr id="3" name="Text Placeholder 2"/>
          <p:cNvSpPr>
            <a:spLocks noGrp="1"/>
          </p:cNvSpPr>
          <p:nvPr>
            <p:ph type="body" idx="1"/>
          </p:nvPr>
        </p:nvSpPr>
        <p:spPr/>
        <p:txBody>
          <a:bodyPr>
            <a:normAutofit/>
          </a:bodyPr>
          <a:lstStyle/>
          <a:p>
            <a:r>
              <a:rPr lang="fa-IR" b="1" i="0" u="none" strike="noStrike" baseline="0" dirty="0">
                <a:solidFill>
                  <a:srgbClr val="000000"/>
                </a:solidFill>
                <a:cs typeface="B Nazanin"/>
              </a:rPr>
              <a:t>جمعیت کشور در سال ۱۴۰۰ : حدود ۸۴.۰۰۰.۰۰۰ نفر</a:t>
            </a:r>
          </a:p>
          <a:p>
            <a:r>
              <a:rPr lang="fa-IR" b="1" i="0" u="none" strike="noStrike" baseline="0" dirty="0">
                <a:solidFill>
                  <a:srgbClr val="000000"/>
                </a:solidFill>
                <a:cs typeface="B Nazanin"/>
              </a:rPr>
              <a:t>مرگ و میر ناشی از تصادفات </a:t>
            </a:r>
            <a:r>
              <a:rPr lang="fa-IR" b="1" i="0" u="none" strike="noStrike" baseline="0" dirty="0" err="1">
                <a:solidFill>
                  <a:srgbClr val="000000"/>
                </a:solidFill>
                <a:cs typeface="B Nazanin"/>
              </a:rPr>
              <a:t>جاده‌ای</a:t>
            </a:r>
            <a:r>
              <a:rPr lang="fa-IR" b="1" i="0" u="none" strike="noStrike" baseline="0" dirty="0">
                <a:solidFill>
                  <a:srgbClr val="000000"/>
                </a:solidFill>
                <a:cs typeface="B Nazanin"/>
              </a:rPr>
              <a:t>: حدود ۱۶۰۰۰ نفر</a:t>
            </a:r>
          </a:p>
          <a:p>
            <a:r>
              <a:rPr lang="fa-IR" b="1" i="0" u="none" strike="noStrike" baseline="0" dirty="0">
                <a:solidFill>
                  <a:srgbClr val="000000"/>
                </a:solidFill>
                <a:cs typeface="B Nazanin"/>
              </a:rPr>
              <a:t>۵</a:t>
            </a:r>
            <a:r>
              <a:rPr lang="en-US" b="1" i="0" u="none" strike="noStrike" baseline="0" dirty="0">
                <a:solidFill>
                  <a:srgbClr val="000000"/>
                </a:solidFill>
                <a:cs typeface="B Nazanin"/>
              </a:rPr>
              <a:t> </a:t>
            </a:r>
            <a:r>
              <a:rPr lang="fa-IR" b="1" i="0" u="none" strike="noStrike" baseline="0" dirty="0">
                <a:solidFill>
                  <a:srgbClr val="000000"/>
                </a:solidFill>
                <a:cs typeface="B Nazanin"/>
              </a:rPr>
              <a:t>تا ۸ هزار مرگ مغزی در سال</a:t>
            </a:r>
          </a:p>
          <a:p>
            <a:r>
              <a:rPr lang="fa-IR" b="1" i="0" u="none" strike="noStrike" baseline="0" dirty="0">
                <a:solidFill>
                  <a:srgbClr val="000000"/>
                </a:solidFill>
                <a:cs typeface="B Nazanin"/>
              </a:rPr>
              <a:t>تعداد قابل اهدا: ۲۵۰۰ تا ۴۰۰۰ ( نصف مرگ مغزی ها )</a:t>
            </a:r>
          </a:p>
          <a:p>
            <a:r>
              <a:rPr lang="fa-IR" b="1" i="0" u="none" strike="noStrike" baseline="0" dirty="0">
                <a:solidFill>
                  <a:srgbClr val="000000"/>
                </a:solidFill>
                <a:cs typeface="B Nazanin"/>
              </a:rPr>
              <a:t>تعداد سالانه اهدای عضو: حدود ۱۰۰۰ مورد (سال ۱۴۰۱: ۱۰۶۱ مورد)</a:t>
            </a:r>
          </a:p>
          <a:p>
            <a:r>
              <a:rPr lang="fa-IR" b="1" i="0" u="none" strike="noStrike" baseline="0" dirty="0">
                <a:solidFill>
                  <a:srgbClr val="000000"/>
                </a:solidFill>
                <a:cs typeface="B Nazanin"/>
              </a:rPr>
              <a:t>آمار متوسط </a:t>
            </a:r>
            <a:r>
              <a:rPr lang="fa-IR" b="1" i="0" u="none" strike="noStrike" baseline="0" dirty="0" err="1">
                <a:solidFill>
                  <a:srgbClr val="000000"/>
                </a:solidFill>
                <a:cs typeface="B Nazanin"/>
              </a:rPr>
              <a:t>رضایت‌گیری</a:t>
            </a:r>
            <a:r>
              <a:rPr lang="fa-IR" b="1" i="0" u="none" strike="noStrike" baseline="0" dirty="0">
                <a:solidFill>
                  <a:srgbClr val="000000"/>
                </a:solidFill>
                <a:cs typeface="B Nazanin"/>
              </a:rPr>
              <a:t> از </a:t>
            </a:r>
            <a:r>
              <a:rPr lang="fa-IR" b="1" i="0" u="none" strike="noStrike" baseline="0" dirty="0" err="1">
                <a:solidFill>
                  <a:srgbClr val="000000"/>
                </a:solidFill>
                <a:cs typeface="B Nazanin"/>
              </a:rPr>
              <a:t>خانواده‌های</a:t>
            </a:r>
            <a:r>
              <a:rPr lang="fa-IR" b="1" i="0" u="none" strike="noStrike" baseline="0" dirty="0">
                <a:solidFill>
                  <a:srgbClr val="000000"/>
                </a:solidFill>
                <a:cs typeface="B Nazanin"/>
              </a:rPr>
              <a:t> افراد مرگ مغزی برای اهدای اعضای عزیزانشان: </a:t>
            </a:r>
            <a:r>
              <a:rPr lang="fa-IR" b="1" i="0" u="none" strike="noStrike" baseline="0" dirty="0">
                <a:solidFill>
                  <a:srgbClr val="000000"/>
                </a:solidFill>
                <a:latin typeface="Times New Roman"/>
                <a:cs typeface="B Titr"/>
              </a:rPr>
              <a:t>٪</a:t>
            </a:r>
            <a:r>
              <a:rPr lang="fa-IR" b="1" i="0" u="none" strike="noStrike" baseline="0" dirty="0">
                <a:solidFill>
                  <a:srgbClr val="000000"/>
                </a:solidFill>
                <a:latin typeface="Times New Roman"/>
                <a:cs typeface="B Nazanin"/>
              </a:rPr>
              <a:t>۷۰</a:t>
            </a:r>
          </a:p>
          <a:p>
            <a:r>
              <a:rPr lang="fa-IR" b="1" i="0" u="none" strike="noStrike" baseline="0" dirty="0">
                <a:solidFill>
                  <a:srgbClr val="000000"/>
                </a:solidFill>
                <a:cs typeface="B Nazanin"/>
              </a:rPr>
              <a:t>تعداد بیماران نیازمند به عضو پیوندی در کشور: بیش از ۲۵۰۰۰ نفر</a:t>
            </a:r>
          </a:p>
          <a:p>
            <a:r>
              <a:rPr lang="fa-IR" b="1" i="0" u="none" strike="noStrike" baseline="0" dirty="0">
                <a:solidFill>
                  <a:srgbClr val="000000"/>
                </a:solidFill>
                <a:cs typeface="B Nazanin"/>
              </a:rPr>
              <a:t>میزان فوت بیماران نیازمند پیوند: روزانه ۷ تا ۱۰ نفر</a:t>
            </a:r>
          </a:p>
          <a:p>
            <a:r>
              <a:rPr lang="fa-IR" b="1" i="0" u="none" strike="noStrike" baseline="0" dirty="0">
                <a:solidFill>
                  <a:srgbClr val="000000"/>
                </a:solidFill>
                <a:cs typeface="B Nazanin"/>
              </a:rPr>
              <a:t>شاخص اهدای عضو (تعداد اهدای عضو در سال به </a:t>
            </a:r>
            <a:r>
              <a:rPr lang="fa-IR" b="1" i="0" u="none" strike="noStrike" baseline="0" dirty="0" err="1">
                <a:solidFill>
                  <a:srgbClr val="000000"/>
                </a:solidFill>
                <a:cs typeface="B Nazanin"/>
              </a:rPr>
              <a:t>ازای</a:t>
            </a:r>
            <a:r>
              <a:rPr lang="fa-IR" b="1" i="0" u="none" strike="noStrike" baseline="0" dirty="0">
                <a:solidFill>
                  <a:srgbClr val="000000"/>
                </a:solidFill>
                <a:cs typeface="B Nazanin"/>
              </a:rPr>
              <a:t> هر یک میلیون نفر)</a:t>
            </a:r>
          </a:p>
          <a:p>
            <a:pPr lvl="1"/>
            <a:r>
              <a:rPr lang="fa-IR" b="1" i="0" u="none" strike="noStrike" baseline="0" dirty="0">
                <a:solidFill>
                  <a:srgbClr val="000000"/>
                </a:solidFill>
                <a:cs typeface="B Nazanin"/>
              </a:rPr>
              <a:t>شاخص اهدای عضو قابل قبول</a:t>
            </a:r>
            <a:r>
              <a:rPr lang="en-US" b="1" i="0" u="none" strike="noStrike" baseline="0" dirty="0">
                <a:solidFill>
                  <a:srgbClr val="000000"/>
                </a:solidFill>
                <a:cs typeface="B Nazanin"/>
              </a:rPr>
              <a:t>:  PMP = </a:t>
            </a:r>
            <a:r>
              <a:rPr lang="fa-IR" b="1" i="0" u="none" strike="noStrike" baseline="0" dirty="0">
                <a:solidFill>
                  <a:srgbClr val="000000"/>
                </a:solidFill>
                <a:cs typeface="B Nazanin"/>
              </a:rPr>
              <a:t>30.8</a:t>
            </a:r>
          </a:p>
          <a:p>
            <a:pPr lvl="1"/>
            <a:r>
              <a:rPr lang="fa-IR" b="1" i="0" u="none" strike="noStrike" baseline="0" dirty="0">
                <a:solidFill>
                  <a:srgbClr val="000000"/>
                </a:solidFill>
                <a:cs typeface="B Nazanin"/>
              </a:rPr>
              <a:t>شاخص اهدای عضو </a:t>
            </a:r>
            <a:r>
              <a:rPr lang="fa-IR" b="1" i="0" u="none" strike="noStrike" baseline="0" dirty="0" err="1">
                <a:solidFill>
                  <a:srgbClr val="000000"/>
                </a:solidFill>
                <a:cs typeface="B Nazanin"/>
              </a:rPr>
              <a:t>ایده‌آل</a:t>
            </a:r>
            <a:r>
              <a:rPr lang="fa-IR" b="1" i="0" u="none" strike="noStrike" baseline="0" dirty="0">
                <a:solidFill>
                  <a:srgbClr val="000000"/>
                </a:solidFill>
                <a:cs typeface="B Nazanin"/>
              </a:rPr>
              <a:t> </a:t>
            </a:r>
            <a:r>
              <a:rPr lang="en-US" b="1" i="0" u="none" strike="noStrike" baseline="0" dirty="0">
                <a:solidFill>
                  <a:srgbClr val="000000"/>
                </a:solidFill>
                <a:cs typeface="B Nazanin"/>
              </a:rPr>
              <a:t>PMP = </a:t>
            </a:r>
            <a:r>
              <a:rPr lang="fa-IR" b="1" i="0" u="none" strike="noStrike" baseline="0" dirty="0">
                <a:solidFill>
                  <a:srgbClr val="000000"/>
                </a:solidFill>
                <a:cs typeface="B Nazanin"/>
              </a:rPr>
              <a:t>48.7</a:t>
            </a:r>
          </a:p>
        </p:txBody>
      </p:sp>
      <p:sp>
        <p:nvSpPr>
          <p:cNvPr id="5" name="Rectangle 4">
            <a:extLst>
              <a:ext uri="{FF2B5EF4-FFF2-40B4-BE49-F238E27FC236}">
                <a16:creationId xmlns:a16="http://schemas.microsoft.com/office/drawing/2014/main" id="{E0CFB4C4-52B8-0B1A-7569-E174B580B1D6}"/>
              </a:ext>
            </a:extLst>
          </p:cNvPr>
          <p:cNvSpPr/>
          <p:nvPr/>
        </p:nvSpPr>
        <p:spPr>
          <a:xfrm>
            <a:off x="1197864" y="1984248"/>
            <a:ext cx="3584448" cy="9144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2800" dirty="0"/>
              <a:t>1061</a:t>
            </a:r>
            <a:r>
              <a:rPr lang="fa-IR" sz="2800" dirty="0"/>
              <a:t>÷</a:t>
            </a:r>
            <a:r>
              <a:rPr lang="en-US" sz="2800" dirty="0"/>
              <a:t> 84: 12.6 PMP</a:t>
            </a:r>
            <a:endParaRPr lang="fa-IR" sz="2800" dirty="0"/>
          </a:p>
        </p:txBody>
      </p:sp>
      <p:sp>
        <p:nvSpPr>
          <p:cNvPr id="6" name="Footer Placeholder 5">
            <a:extLst>
              <a:ext uri="{FF2B5EF4-FFF2-40B4-BE49-F238E27FC236}">
                <a16:creationId xmlns:a16="http://schemas.microsoft.com/office/drawing/2014/main" id="{9CA313AC-1899-DE55-6C20-34CB6834B8E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27851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B228A-D287-B008-8012-F47008A43D14}"/>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فهم نادرست از معیارهای مرگ مغزی</a:t>
            </a:r>
          </a:p>
        </p:txBody>
      </p:sp>
      <p:sp>
        <p:nvSpPr>
          <p:cNvPr id="3" name="Text Placeholder 2">
            <a:extLst>
              <a:ext uri="{FF2B5EF4-FFF2-40B4-BE49-F238E27FC236}">
                <a16:creationId xmlns:a16="http://schemas.microsoft.com/office/drawing/2014/main" id="{636AB829-A644-448D-95A6-F26EE6BE744F}"/>
              </a:ext>
            </a:extLst>
          </p:cNvPr>
          <p:cNvSpPr>
            <a:spLocks noGrp="1"/>
          </p:cNvSpPr>
          <p:nvPr>
            <p:ph type="body" idx="1"/>
          </p:nvPr>
        </p:nvSpPr>
        <p:spPr>
          <a:xfrm>
            <a:off x="838200" y="1690688"/>
            <a:ext cx="10515600" cy="4486275"/>
          </a:xfrm>
        </p:spPr>
        <p:txBody>
          <a:bodyPr>
            <a:normAutofit/>
          </a:bodyPr>
          <a:lstStyle/>
          <a:p>
            <a:pPr marR="0" lvl="0" rtl="1"/>
            <a:r>
              <a:rPr lang="fa-IR" sz="2400" b="0" i="0" u="none" strike="noStrike" kern="100" baseline="0" dirty="0">
                <a:cs typeface="B Nazanin" panose="00000400000000000000" pitchFamily="2" charset="-78"/>
              </a:rPr>
              <a:t>در یک مطالعه متخصصین مغز و اعصاب:</a:t>
            </a:r>
          </a:p>
          <a:p>
            <a:pPr marL="1371600" lvl="2" indent="-457200">
              <a:buFont typeface="+mj-lt"/>
              <a:buAutoNum type="arabicPeriod"/>
            </a:pPr>
            <a:r>
              <a:rPr lang="fa-IR" sz="2400" b="0" i="0" u="none" strike="noStrike" kern="100" baseline="0" dirty="0">
                <a:cs typeface="B Nazanin" panose="00000400000000000000" pitchFamily="2" charset="-78"/>
              </a:rPr>
              <a:t>برای پذیرش مرگ مغزی به عنوان مرگ، منطق استواری نداشتند.</a:t>
            </a:r>
          </a:p>
          <a:p>
            <a:pPr marL="1371600" lvl="2" indent="-457200">
              <a:buFont typeface="+mj-lt"/>
              <a:buAutoNum type="arabicPeriod"/>
            </a:pPr>
            <a:r>
              <a:rPr lang="fa-IR" sz="2400" b="0" i="0" u="none" strike="noStrike" kern="100" baseline="0" dirty="0">
                <a:cs typeface="B Nazanin" panose="00000400000000000000" pitchFamily="2" charset="-78"/>
              </a:rPr>
              <a:t>درک روشنی از آزمایشات تشخیصی، برای معیار مرگ مغزی ندارند.</a:t>
            </a:r>
          </a:p>
          <a:p>
            <a:pPr marR="0" lvl="0" rtl="1"/>
            <a:r>
              <a:rPr lang="fa-IR" sz="2400" b="0" i="0" u="none" strike="noStrike" kern="100" baseline="0" dirty="0">
                <a:cs typeface="B Nazanin" panose="00000400000000000000" pitchFamily="2" charset="-78"/>
              </a:rPr>
              <a:t> فقط 35% پزشکان مسئول اعلام مرگ بیماران، قادر بودند از کار افتادن غیر قابل برگشت کلیه عملکردهای مغزی را به عنوان معیار تعیین مرگ تشخیص دهند.</a:t>
            </a:r>
          </a:p>
          <a:p>
            <a:pPr lvl="0"/>
            <a:r>
              <a:rPr lang="fa-IR" sz="2400" b="0" i="0" u="none" strike="noStrike" kern="100" baseline="0" dirty="0">
                <a:cs typeface="B Nazanin" panose="00000400000000000000" pitchFamily="2" charset="-78"/>
              </a:rPr>
              <a:t>بیش از 70% کادر درمانی </a:t>
            </a:r>
            <a:r>
              <a:rPr lang="fa-IR" sz="2400" kern="100" dirty="0"/>
              <a:t>قادر نبودند </a:t>
            </a:r>
            <a:r>
              <a:rPr lang="fa-IR" sz="2400" b="0" i="0" u="none" strike="noStrike" kern="100" baseline="0" dirty="0">
                <a:cs typeface="B Nazanin" panose="00000400000000000000" pitchFamily="2" charset="-78"/>
              </a:rPr>
              <a:t>در فرد با مرگ مغزی، معیار های مرگ مغزی را تشخیص دهند.</a:t>
            </a:r>
          </a:p>
          <a:p>
            <a:pPr marR="0" lvl="0" rtl="1"/>
            <a:endParaRPr lang="fa-IR" sz="1200" b="0" i="0" u="none" strike="noStrike" kern="100" baseline="0" dirty="0">
              <a:cs typeface="B Nazanin" panose="00000400000000000000" pitchFamily="2" charset="-78"/>
            </a:endParaRPr>
          </a:p>
          <a:p>
            <a:pPr marR="0" lvl="1" rtl="1"/>
            <a:r>
              <a:rPr lang="fa-IR" sz="2400" b="1" i="0" u="none" strike="noStrike" kern="100" baseline="0" dirty="0">
                <a:solidFill>
                  <a:srgbClr val="FF0000"/>
                </a:solidFill>
                <a:cs typeface="B Compset" panose="00000400000000000000" pitchFamily="2" charset="-78"/>
              </a:rPr>
              <a:t>در یک </a:t>
            </a:r>
            <a:r>
              <a:rPr lang="fa-IR" sz="2400" b="1" i="0" u="none" strike="noStrike" kern="100" baseline="0" dirty="0" err="1">
                <a:solidFill>
                  <a:srgbClr val="FF0000"/>
                </a:solidFill>
                <a:cs typeface="B Compset" panose="00000400000000000000" pitchFamily="2" charset="-78"/>
              </a:rPr>
              <a:t>سناریو</a:t>
            </a:r>
            <a:r>
              <a:rPr lang="fa-IR" sz="2400" b="1" i="0" u="none" strike="noStrike" kern="100" baseline="0" dirty="0">
                <a:solidFill>
                  <a:srgbClr val="FF0000"/>
                </a:solidFill>
                <a:cs typeface="B Compset" panose="00000400000000000000" pitchFamily="2" charset="-78"/>
              </a:rPr>
              <a:t> </a:t>
            </a:r>
          </a:p>
          <a:p>
            <a:pPr marR="0" lvl="0" rtl="1"/>
            <a:r>
              <a:rPr lang="fa-IR" sz="2400" b="0" i="0" u="none" strike="noStrike" kern="100" baseline="0" dirty="0">
                <a:cs typeface="B Nazanin" panose="00000400000000000000" pitchFamily="2" charset="-78"/>
              </a:rPr>
              <a:t>58 درصد از مفهوم روشن و قابل درکی مرگ از استفاده نکردند.</a:t>
            </a:r>
          </a:p>
          <a:p>
            <a:pPr marR="0" lvl="0" rtl="1"/>
            <a:r>
              <a:rPr lang="fa-IR" sz="2400" b="0" i="0" u="none" strike="noStrike" kern="100" baseline="0" dirty="0">
                <a:cs typeface="B Nazanin" panose="00000400000000000000" pitchFamily="2" charset="-78"/>
              </a:rPr>
              <a:t>36 درصد معتقد بودند که </a:t>
            </a:r>
            <a:r>
              <a:rPr lang="fa-IR" sz="2400" b="0" i="0" u="none" strike="noStrike" kern="100" baseline="0" dirty="0">
                <a:solidFill>
                  <a:srgbClr val="FF0000"/>
                </a:solidFill>
                <a:cs typeface="B Nazanin" panose="00000400000000000000" pitchFamily="2" charset="-78"/>
              </a:rPr>
              <a:t>پیوند  از</a:t>
            </a:r>
            <a:r>
              <a:rPr lang="fa-IR" sz="2400" b="0" i="0" u="none" strike="noStrike" kern="100" baseline="0" dirty="0">
                <a:cs typeface="B Nazanin" panose="00000400000000000000" pitchFamily="2" charset="-78"/>
              </a:rPr>
              <a:t> اعضای بیماری که در </a:t>
            </a:r>
            <a:r>
              <a:rPr lang="fa-IR" sz="2400" b="1" i="0" u="none" strike="noStrike" kern="100" baseline="0" dirty="0">
                <a:solidFill>
                  <a:srgbClr val="FF0000"/>
                </a:solidFill>
                <a:cs typeface="B Nazanin" panose="00000400000000000000" pitchFamily="2" charset="-78"/>
              </a:rPr>
              <a:t>وضعیت نباتی</a:t>
            </a:r>
            <a:r>
              <a:rPr lang="fa-IR" sz="2400" b="0" i="0" u="none" strike="noStrike" kern="100" baseline="0" dirty="0">
                <a:solidFill>
                  <a:srgbClr val="FF0000"/>
                </a:solidFill>
                <a:cs typeface="B Nazanin" panose="00000400000000000000" pitchFamily="2" charset="-78"/>
              </a:rPr>
              <a:t> قرار دارد و از معیار مرگ مغزی کامل </a:t>
            </a:r>
            <a:r>
              <a:rPr lang="fa-IR" sz="2400" b="0" i="0" u="none" strike="noStrike" kern="100" baseline="0" dirty="0" err="1">
                <a:solidFill>
                  <a:srgbClr val="FF0000"/>
                </a:solidFill>
                <a:cs typeface="B Nazanin" panose="00000400000000000000" pitchFamily="2" charset="-78"/>
              </a:rPr>
              <a:t>برخوردارنیست</a:t>
            </a:r>
            <a:r>
              <a:rPr lang="fa-IR" sz="2400" b="0" i="0" u="none" strike="noStrike" kern="100" baseline="0" dirty="0">
                <a:solidFill>
                  <a:srgbClr val="FF0000"/>
                </a:solidFill>
                <a:cs typeface="B Nazanin" panose="00000400000000000000" pitchFamily="2" charset="-78"/>
              </a:rPr>
              <a:t>، صحیح است.</a:t>
            </a:r>
          </a:p>
        </p:txBody>
      </p:sp>
      <p:sp>
        <p:nvSpPr>
          <p:cNvPr id="4" name="Footer Placeholder 3">
            <a:extLst>
              <a:ext uri="{FF2B5EF4-FFF2-40B4-BE49-F238E27FC236}">
                <a16:creationId xmlns:a16="http://schemas.microsoft.com/office/drawing/2014/main" id="{1DA26630-ED14-0AA3-5D4C-2B48E67B16B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252084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8E59-387B-7728-06CA-F8136C3743B4}"/>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مرگ مراکز عالی مغز</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Higher Brain Criteria For Death</a:t>
            </a:r>
          </a:p>
        </p:txBody>
      </p:sp>
      <p:sp>
        <p:nvSpPr>
          <p:cNvPr id="3" name="Text Placeholder 2">
            <a:extLst>
              <a:ext uri="{FF2B5EF4-FFF2-40B4-BE49-F238E27FC236}">
                <a16:creationId xmlns:a16="http://schemas.microsoft.com/office/drawing/2014/main" id="{22E5C4AE-3461-DC8B-D53F-1F19D49719BF}"/>
              </a:ext>
            </a:extLst>
          </p:cNvPr>
          <p:cNvSpPr>
            <a:spLocks noGrp="1"/>
          </p:cNvSpPr>
          <p:nvPr>
            <p:ph type="body" idx="1"/>
          </p:nvPr>
        </p:nvSpPr>
        <p:spPr>
          <a:xfrm>
            <a:off x="621792" y="1825625"/>
            <a:ext cx="10732008" cy="4351338"/>
          </a:xfrm>
        </p:spPr>
        <p:txBody>
          <a:bodyPr>
            <a:normAutofit/>
          </a:bodyPr>
          <a:lstStyle/>
          <a:p>
            <a:pPr marR="0" lvl="0" rtl="1"/>
            <a:r>
              <a:rPr lang="fa-IR" sz="2800" b="0" i="0" u="none" strike="noStrike" kern="100" baseline="0" dirty="0">
                <a:cs typeface="B Nazanin" panose="00000400000000000000" pitchFamily="2" charset="-78"/>
              </a:rPr>
              <a:t>برخی معتقدند که بیماری که عملکرد مراکز عالی در </a:t>
            </a:r>
            <a:r>
              <a:rPr lang="fa-IR" sz="2800" b="1" i="0" u="none" strike="noStrike" kern="100" baseline="0" dirty="0">
                <a:solidFill>
                  <a:srgbClr val="FF0000"/>
                </a:solidFill>
                <a:cs typeface="B Nazanin" panose="00000400000000000000" pitchFamily="2" charset="-78"/>
              </a:rPr>
              <a:t>قشر مغز</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او بطور برگشت ناپذیر از کار افتاده است باید فوت شده به حساب آید نه بیماری که عملکرد </a:t>
            </a:r>
            <a:r>
              <a:rPr lang="fa-IR" sz="2800" b="1" i="0" u="none" strike="noStrike" kern="100" baseline="0" dirty="0">
                <a:solidFill>
                  <a:srgbClr val="FF0000"/>
                </a:solidFill>
                <a:cs typeface="B Nazanin" panose="00000400000000000000" pitchFamily="2" charset="-78"/>
              </a:rPr>
              <a:t>کل مغز</a:t>
            </a:r>
            <a:r>
              <a:rPr lang="fa-IR" sz="2800" b="0" i="0" u="none" strike="noStrike" kern="100" baseline="0" dirty="0">
                <a:solidFill>
                  <a:srgbClr val="FF0000"/>
                </a:solidFill>
                <a:cs typeface="B Nazanin" panose="00000400000000000000" pitchFamily="2" charset="-78"/>
              </a:rPr>
              <a:t> </a:t>
            </a:r>
            <a:r>
              <a:rPr lang="fa-IR" sz="2800" b="0" i="0" u="none" strike="noStrike" kern="100" baseline="0" dirty="0">
                <a:cs typeface="B Nazanin" panose="00000400000000000000" pitchFamily="2" charset="-78"/>
              </a:rPr>
              <a:t>او مختل شده باشد. </a:t>
            </a:r>
          </a:p>
          <a:p>
            <a:pPr marR="0" lvl="1" rtl="1"/>
            <a:r>
              <a:rPr lang="fa-IR" sz="2800" b="0" i="0" u="none" strike="noStrike" kern="100" baseline="0" dirty="0">
                <a:cs typeface="B Compset" panose="00000400000000000000" pitchFamily="2" charset="-78"/>
              </a:rPr>
              <a:t>زیرا</a:t>
            </a:r>
          </a:p>
          <a:p>
            <a:pPr marR="0" lvl="0" rtl="1"/>
            <a:r>
              <a:rPr lang="fa-IR" sz="2800" b="0" i="0" u="none" strike="noStrike" kern="100" baseline="0" dirty="0">
                <a:cs typeface="B Nazanin" panose="00000400000000000000" pitchFamily="2" charset="-78"/>
              </a:rPr>
              <a:t>هوشیاری، خودآگاهی، پتانسیل فکری و تعامل با دیگران به عنوان </a:t>
            </a:r>
            <a:r>
              <a:rPr lang="fa-IR" sz="2800" b="0" i="0" u="none" strike="noStrike" kern="100" baseline="0" dirty="0">
                <a:solidFill>
                  <a:srgbClr val="FF0000"/>
                </a:solidFill>
                <a:cs typeface="B Nazanin" panose="00000400000000000000" pitchFamily="2" charset="-78"/>
              </a:rPr>
              <a:t>یک شخص، </a:t>
            </a:r>
            <a:r>
              <a:rPr lang="fa-IR" sz="2800" b="0" i="0" u="none" strike="noStrike" kern="100" baseline="0" dirty="0">
                <a:cs typeface="B Nazanin" panose="00000400000000000000" pitchFamily="2" charset="-78"/>
              </a:rPr>
              <a:t>مهم است.</a:t>
            </a:r>
            <a:r>
              <a:rPr lang="fa-IR" sz="2800" kern="100" dirty="0"/>
              <a:t> (توجه کنید شخص با زنده فرق دارد.)</a:t>
            </a:r>
            <a:endParaRPr lang="fa-IR" sz="2800" b="0" i="0" u="none" strike="noStrike" kern="100" baseline="0" dirty="0">
              <a:cs typeface="B Nazanin" panose="00000400000000000000" pitchFamily="2" charset="-78"/>
            </a:endParaRPr>
          </a:p>
          <a:p>
            <a:pPr marR="0" lvl="0" rtl="1"/>
            <a:r>
              <a:rPr lang="fa-IR" sz="2800" b="0" i="0" u="none" strike="noStrike" kern="100" baseline="0" dirty="0">
                <a:cs typeface="B Nazanin" panose="00000400000000000000" pitchFamily="2" charset="-78"/>
              </a:rPr>
              <a:t>از این منظر افراد در وضعیت هوشیاری بدون واکنش ( نباتی)  مرده هستند.</a:t>
            </a:r>
          </a:p>
          <a:p>
            <a:pPr marR="0" lvl="0" rtl="1"/>
            <a:endParaRPr lang="fa-IR" sz="2800" kern="100" dirty="0"/>
          </a:p>
          <a:p>
            <a:pPr marR="0" lvl="0" rtl="1"/>
            <a:r>
              <a:rPr lang="fa-IR" sz="2800" b="0" i="0" u="none" strike="noStrike" kern="100" baseline="0" dirty="0">
                <a:cs typeface="B Nazanin" panose="00000400000000000000" pitchFamily="2" charset="-78"/>
              </a:rPr>
              <a:t>تعریف مرگ بر اساس مراکز عالی مغز یا نو قشر در امریکا رد شده است.</a:t>
            </a:r>
          </a:p>
        </p:txBody>
      </p:sp>
      <p:sp>
        <p:nvSpPr>
          <p:cNvPr id="4" name="Footer Placeholder 3">
            <a:extLst>
              <a:ext uri="{FF2B5EF4-FFF2-40B4-BE49-F238E27FC236}">
                <a16:creationId xmlns:a16="http://schemas.microsoft.com/office/drawing/2014/main" id="{CF58E358-12FD-15CC-B779-1024E8F2507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1733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9F75D-D35A-1376-9AF3-F4E6A3D078A0}"/>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مرگ مراکز عالی مغز</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a:t>
            </a:r>
            <a:r>
              <a:rPr lang="en-US" b="0" i="0" u="none" strike="noStrike" kern="100" baseline="0" dirty="0">
                <a:solidFill>
                  <a:srgbClr val="7030A0"/>
                </a:solidFill>
                <a:latin typeface="Aptos Display" panose="020B0004020202020204" pitchFamily="34" charset="0"/>
                <a:cs typeface="B Titr" panose="00000700000000000000" pitchFamily="2" charset="-78"/>
              </a:rPr>
              <a:t>Higher Brain Criteria For Death</a:t>
            </a:r>
            <a:endParaRPr lang="fa-IR" b="0" i="0" u="none" strike="noStrike" kern="100" baseline="0" dirty="0">
              <a:solidFill>
                <a:srgbClr val="7030A0"/>
              </a:solidFill>
              <a:latin typeface="Aptos Display" panose="020B0004020202020204" pitchFamily="34" charset="0"/>
              <a:cs typeface="B Titr" panose="00000700000000000000" pitchFamily="2" charset="-78"/>
            </a:endParaRPr>
          </a:p>
        </p:txBody>
      </p:sp>
      <p:sp>
        <p:nvSpPr>
          <p:cNvPr id="3" name="Text Placeholder 2">
            <a:extLst>
              <a:ext uri="{FF2B5EF4-FFF2-40B4-BE49-F238E27FC236}">
                <a16:creationId xmlns:a16="http://schemas.microsoft.com/office/drawing/2014/main" id="{7DFF219D-F36A-AF4B-F329-2C448EE13755}"/>
              </a:ext>
            </a:extLst>
          </p:cNvPr>
          <p:cNvSpPr>
            <a:spLocks noGrp="1"/>
          </p:cNvSpPr>
          <p:nvPr>
            <p:ph type="body" idx="1"/>
          </p:nvPr>
        </p:nvSpPr>
        <p:spPr/>
        <p:txBody>
          <a:bodyPr>
            <a:normAutofit/>
          </a:bodyPr>
          <a:lstStyle/>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مفهوم </a:t>
            </a:r>
            <a:r>
              <a:rPr lang="fa-IR" sz="2400" b="0" i="0" u="none" strike="noStrike" kern="100" baseline="0" dirty="0">
                <a:solidFill>
                  <a:srgbClr val="FF0000"/>
                </a:solidFill>
                <a:cs typeface="B Nazanin" panose="00000400000000000000" pitchFamily="2" charset="-78"/>
              </a:rPr>
              <a:t>شخص و زنده </a:t>
            </a:r>
            <a:r>
              <a:rPr lang="fa-IR" sz="2400" b="0" i="0" u="none" strike="noStrike" kern="100" baseline="0" dirty="0">
                <a:cs typeface="B Nazanin" panose="00000400000000000000" pitchFamily="2" charset="-78"/>
              </a:rPr>
              <a:t>اشتباه گرفته می شود.</a:t>
            </a:r>
          </a:p>
          <a:p>
            <a:pPr lvl="1"/>
            <a:r>
              <a:rPr lang="fa-IR" sz="2400" b="0" i="0" u="none" strike="noStrike" kern="100" baseline="0" dirty="0">
                <a:solidFill>
                  <a:srgbClr val="FF0000"/>
                </a:solidFill>
                <a:cs typeface="B Nazanin" panose="00000400000000000000" pitchFamily="2" charset="-78"/>
              </a:rPr>
              <a:t>به لحاظ فلسفی </a:t>
            </a:r>
            <a:r>
              <a:rPr lang="fa-IR" sz="2400" b="0" i="0" u="none" strike="noStrike" kern="100" baseline="0" dirty="0">
                <a:cs typeface="B Nazanin" panose="00000400000000000000" pitchFamily="2" charset="-78"/>
              </a:rPr>
              <a:t>طبق این تعریف فرد </a:t>
            </a:r>
            <a:r>
              <a:rPr lang="fa-IR" sz="2400" b="0" i="0" u="none" strike="noStrike" kern="100" baseline="0" dirty="0">
                <a:solidFill>
                  <a:srgbClr val="FF0000"/>
                </a:solidFill>
                <a:cs typeface="B Nazanin" panose="00000400000000000000" pitchFamily="2" charset="-78"/>
              </a:rPr>
              <a:t>شخص</a:t>
            </a:r>
            <a:r>
              <a:rPr lang="fa-IR" sz="2400" b="0" i="0" u="none" strike="noStrike" kern="100" baseline="0" dirty="0">
                <a:cs typeface="B Nazanin" panose="00000400000000000000" pitchFamily="2" charset="-78"/>
              </a:rPr>
              <a:t> نیست. ( چون حقوق و منافع را از دست داده، لیکن زنده است مثل یک گیاه)</a:t>
            </a:r>
          </a:p>
          <a:p>
            <a:pPr lvl="1"/>
            <a:r>
              <a:rPr lang="fa-IR" sz="2400" b="0" i="0" u="none" strike="noStrike" kern="100" baseline="0" dirty="0">
                <a:solidFill>
                  <a:srgbClr val="FF0000"/>
                </a:solidFill>
                <a:cs typeface="B Nazanin" panose="00000400000000000000" pitchFamily="2" charset="-78"/>
              </a:rPr>
              <a:t>به لحاظ منطقی </a:t>
            </a:r>
            <a:r>
              <a:rPr lang="fa-IR" sz="2400" b="0" i="0" u="none" strike="noStrike" kern="100" baseline="0" dirty="0">
                <a:cs typeface="B Nazanin" panose="00000400000000000000" pitchFamily="2" charset="-78"/>
              </a:rPr>
              <a:t>نباید این افراد را مرده دانست بلکه زنده هستند.</a:t>
            </a:r>
          </a:p>
          <a:p>
            <a:pPr lvl="1"/>
            <a:endParaRPr lang="fa-IR" sz="2400" b="0" i="0" u="none" strike="noStrike" kern="100" baseline="0" dirty="0">
              <a:cs typeface="B Nazanin" panose="00000400000000000000" pitchFamily="2" charset="-78"/>
            </a:endParaRPr>
          </a:p>
          <a:p>
            <a:pPr lvl="1"/>
            <a:r>
              <a:rPr lang="fa-IR" sz="2400" b="0" i="0" u="none" strike="noStrike" kern="100" baseline="0" dirty="0">
                <a:cs typeface="B Nazanin" panose="00000400000000000000" pitchFamily="2" charset="-78"/>
              </a:rPr>
              <a:t>بطور طبیعی، انجام خاکسپاری و سوزاندن افراد با وضعیت نباتی که تنفس و ضربان قلب دارند نادرست است.</a:t>
            </a:r>
          </a:p>
        </p:txBody>
      </p:sp>
      <p:sp>
        <p:nvSpPr>
          <p:cNvPr id="4" name="Footer Placeholder 3">
            <a:extLst>
              <a:ext uri="{FF2B5EF4-FFF2-40B4-BE49-F238E27FC236}">
                <a16:creationId xmlns:a16="http://schemas.microsoft.com/office/drawing/2014/main" id="{BFD936D2-CDD5-C825-9115-C89AFADBE35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041631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DF8C-CF60-C95E-3BCE-EBE26D41492F}"/>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اختلاف نظر در مورد معیار های مرگ مغزی </a:t>
            </a:r>
          </a:p>
        </p:txBody>
      </p:sp>
      <p:sp>
        <p:nvSpPr>
          <p:cNvPr id="3" name="Text Placeholder 2">
            <a:extLst>
              <a:ext uri="{FF2B5EF4-FFF2-40B4-BE49-F238E27FC236}">
                <a16:creationId xmlns:a16="http://schemas.microsoft.com/office/drawing/2014/main" id="{E4584053-9C25-7C6B-294A-ED23AD976099}"/>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برخی به دلایل </a:t>
            </a:r>
            <a:r>
              <a:rPr lang="fa-IR" sz="2400" b="0" i="0" u="none" strike="noStrike" kern="100" baseline="0" dirty="0">
                <a:solidFill>
                  <a:srgbClr val="FF0000"/>
                </a:solidFill>
                <a:cs typeface="B Nazanin" panose="00000400000000000000" pitchFamily="2" charset="-78"/>
              </a:rPr>
              <a:t>مذهبی یا فلسفی </a:t>
            </a:r>
            <a:r>
              <a:rPr lang="fa-IR" sz="2400" b="0" i="0" u="none" strike="noStrike" kern="100" baseline="0" dirty="0">
                <a:cs typeface="B Nazanin" panose="00000400000000000000" pitchFamily="2" charset="-78"/>
              </a:rPr>
              <a:t>مرگ مغزی را </a:t>
            </a:r>
            <a:r>
              <a:rPr lang="fa-IR" sz="2400" b="0" i="0" u="none" strike="noStrike" kern="100" baseline="0" dirty="0" err="1">
                <a:cs typeface="B Nazanin" panose="00000400000000000000" pitchFamily="2" charset="-78"/>
              </a:rPr>
              <a:t>نمی</a:t>
            </a:r>
            <a:r>
              <a:rPr lang="fa-IR" sz="2400" b="0" i="0" u="none" strike="noStrike" kern="100" baseline="0" dirty="0">
                <a:cs typeface="B Nazanin" panose="00000400000000000000" pitchFamily="2" charset="-78"/>
              </a:rPr>
              <a:t> پذیرند.</a:t>
            </a:r>
          </a:p>
          <a:p>
            <a:pPr marR="0" lvl="0" rtl="1"/>
            <a:r>
              <a:rPr lang="fa-IR" sz="2400" b="0" i="0" u="none" strike="noStrike" kern="100" baseline="0" dirty="0">
                <a:cs typeface="B Nazanin" panose="00000400000000000000" pitchFamily="2" charset="-78"/>
              </a:rPr>
              <a:t>یهودیان </a:t>
            </a:r>
            <a:r>
              <a:rPr lang="fa-IR" sz="2400" b="0" i="0" u="none" strike="noStrike" kern="100" baseline="0" dirty="0" err="1">
                <a:cs typeface="B Nazanin" panose="00000400000000000000" pitchFamily="2" charset="-78"/>
              </a:rPr>
              <a:t>ارتودوکس</a:t>
            </a:r>
            <a:r>
              <a:rPr lang="fa-IR" sz="2400" b="0" i="0" u="none" strike="noStrike" kern="100" baseline="0" dirty="0">
                <a:cs typeface="B Nazanin" panose="00000400000000000000" pitchFamily="2" charset="-78"/>
              </a:rPr>
              <a:t>، بومیان امریکا و ژاپنی ها  معتقدند که بیمار تا زمانی که به معنای واقعی</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err="1">
                <a:solidFill>
                  <a:srgbClr val="FF0000"/>
                </a:solidFill>
                <a:cs typeface="B Nazanin" panose="00000400000000000000" pitchFamily="2" charset="-78"/>
              </a:rPr>
              <a:t>تنفس‌اش</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متوقف نشده است زنده محسوب میشود. ( ملاک تنفس است)</a:t>
            </a:r>
          </a:p>
          <a:p>
            <a:pPr marR="0" lvl="0" rtl="1"/>
            <a:r>
              <a:rPr lang="fa-IR" sz="2400" b="0" i="0" u="none" strike="noStrike" kern="100" baseline="0" dirty="0">
                <a:cs typeface="B Nazanin" panose="00000400000000000000" pitchFamily="2" charset="-78"/>
              </a:rPr>
              <a:t> بین تنفس مصنوعی و خودبخود تفاوت هم قایل نیستند.</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solidFill>
                  <a:srgbClr val="FF0000"/>
                </a:solidFill>
                <a:cs typeface="B Nazanin" panose="00000400000000000000" pitchFamily="2" charset="-78"/>
              </a:rPr>
              <a:t>در ایران </a:t>
            </a:r>
            <a:r>
              <a:rPr lang="fa-IR" sz="2400" b="0" i="0" u="none" strike="noStrike" kern="100" baseline="0" dirty="0" err="1">
                <a:solidFill>
                  <a:srgbClr val="FF0000"/>
                </a:solidFill>
                <a:cs typeface="B Nazanin" panose="00000400000000000000" pitchFamily="2" charset="-78"/>
              </a:rPr>
              <a:t>فقه‌های</a:t>
            </a:r>
            <a:r>
              <a:rPr lang="fa-IR" sz="2400" b="0" i="0" u="none" strike="noStrike" kern="100" baseline="0" dirty="0">
                <a:solidFill>
                  <a:srgbClr val="FF0000"/>
                </a:solidFill>
                <a:cs typeface="B Nazanin" panose="00000400000000000000" pitchFamily="2" charset="-78"/>
              </a:rPr>
              <a:t> شیعه </a:t>
            </a:r>
            <a:r>
              <a:rPr lang="fa-IR" sz="2400" b="0" i="0" u="none" strike="noStrike" kern="100" baseline="0" dirty="0">
                <a:cs typeface="B Nazanin" panose="00000400000000000000" pitchFamily="2" charset="-78"/>
              </a:rPr>
              <a:t>قائل به </a:t>
            </a:r>
            <a:r>
              <a:rPr lang="fa-IR" sz="2400" b="0" i="0" u="none" strike="noStrike" kern="100" baseline="0" dirty="0">
                <a:solidFill>
                  <a:srgbClr val="FF0000"/>
                </a:solidFill>
                <a:cs typeface="B Nazanin" panose="00000400000000000000" pitchFamily="2" charset="-78"/>
              </a:rPr>
              <a:t>تعریف عرفی </a:t>
            </a:r>
            <a:r>
              <a:rPr lang="fa-IR" sz="2400" b="0" i="0" u="none" strike="noStrike" kern="100" baseline="0" dirty="0">
                <a:cs typeface="B Nazanin" panose="00000400000000000000" pitchFamily="2" charset="-78"/>
              </a:rPr>
              <a:t>از مرگ هستند. چون فرد با مرگ مغزی، </a:t>
            </a:r>
            <a:r>
              <a:rPr lang="fa-IR" sz="2400" b="0" i="0" u="none" strike="noStrike" kern="100" baseline="0" dirty="0">
                <a:solidFill>
                  <a:srgbClr val="FF0000"/>
                </a:solidFill>
                <a:cs typeface="B Nazanin" panose="00000400000000000000" pitchFamily="2" charset="-78"/>
              </a:rPr>
              <a:t>ضربان قلب </a:t>
            </a:r>
            <a:r>
              <a:rPr lang="fa-IR" sz="2400" b="0" i="0" u="none" strike="noStrike" kern="100" baseline="0" dirty="0">
                <a:cs typeface="B Nazanin" panose="00000400000000000000" pitchFamily="2" charset="-78"/>
              </a:rPr>
              <a:t>دارد پس مرده محسوب </a:t>
            </a:r>
            <a:r>
              <a:rPr lang="fa-IR" sz="2400" b="0" i="0" u="none" strike="noStrike" kern="100" baseline="0" dirty="0" err="1">
                <a:cs typeface="B Nazanin" panose="00000400000000000000" pitchFamily="2" charset="-78"/>
              </a:rPr>
              <a:t>نمی</a:t>
            </a:r>
            <a:r>
              <a:rPr lang="fa-IR" sz="2400" b="0" i="0" u="none" strike="noStrike" kern="100" baseline="0" dirty="0">
                <a:cs typeface="B Nazanin" panose="00000400000000000000" pitchFamily="2" charset="-78"/>
              </a:rPr>
              <a:t> شود.</a:t>
            </a:r>
          </a:p>
          <a:p>
            <a:pPr marR="0" lvl="0" rtl="1"/>
            <a:r>
              <a:rPr lang="fa-IR" sz="2400" b="0" i="0" u="none" strike="noStrike" kern="100" baseline="0" dirty="0">
                <a:cs typeface="B Nazanin" panose="00000400000000000000" pitchFamily="2" charset="-78"/>
              </a:rPr>
              <a:t>طبق قانون اهدا عضو در ایران اگر فرد دچار </a:t>
            </a:r>
            <a:r>
              <a:rPr lang="fa-IR" sz="2400" b="1" i="0" u="none" strike="noStrike" kern="100" baseline="0" dirty="0">
                <a:cs typeface="B Nazanin" panose="00000400000000000000" pitchFamily="2" charset="-78"/>
              </a:rPr>
              <a:t>مرگ مغزی </a:t>
            </a:r>
            <a:r>
              <a:rPr lang="fa-IR" sz="2400" kern="100" dirty="0"/>
              <a:t>( ولو اینکه دارای ضربان قلب باشد)،  </a:t>
            </a:r>
            <a:r>
              <a:rPr lang="fa-IR" sz="2400" b="1" i="0" u="none" strike="noStrike" kern="100" baseline="0" dirty="0" err="1">
                <a:solidFill>
                  <a:srgbClr val="FF0000"/>
                </a:solidFill>
                <a:cs typeface="B Nazanin" panose="00000400000000000000" pitchFamily="2" charset="-78"/>
              </a:rPr>
              <a:t>وصیت</a:t>
            </a:r>
            <a:r>
              <a:rPr lang="fa-IR" sz="2400" b="1" i="0" u="none" strike="noStrike" kern="100" baseline="0" dirty="0">
                <a:solidFill>
                  <a:srgbClr val="FF0000"/>
                </a:solidFill>
                <a:cs typeface="B Nazanin" panose="00000400000000000000" pitchFamily="2" charset="-78"/>
              </a:rPr>
              <a:t> کرده باشد یا وارث</a:t>
            </a:r>
            <a:r>
              <a:rPr lang="fa-IR" sz="2400" b="0" i="0" u="none" strike="noStrike" kern="100" baseline="0" dirty="0">
                <a:solidFill>
                  <a:srgbClr val="FF0000"/>
                </a:solidFill>
                <a:cs typeface="B Nazanin" panose="00000400000000000000" pitchFamily="2" charset="-78"/>
              </a:rPr>
              <a:t> اجازه دهد، امـــکان  برداشت عضو برای اهدا هست.</a:t>
            </a:r>
          </a:p>
          <a:p>
            <a:pPr marR="0" lvl="0" rtl="1"/>
            <a:r>
              <a:rPr lang="fa-IR" sz="2400" b="0" i="0" u="none" strike="noStrike" kern="100" baseline="0" dirty="0">
                <a:cs typeface="B Nazanin" panose="00000400000000000000" pitchFamily="2" charset="-78"/>
              </a:rPr>
              <a:t>یعنی مرگ، به علت اهدای عضو پذیرفته است.</a:t>
            </a:r>
          </a:p>
        </p:txBody>
      </p:sp>
      <p:sp>
        <p:nvSpPr>
          <p:cNvPr id="4" name="Footer Placeholder 3">
            <a:extLst>
              <a:ext uri="{FF2B5EF4-FFF2-40B4-BE49-F238E27FC236}">
                <a16:creationId xmlns:a16="http://schemas.microsoft.com/office/drawing/2014/main" id="{B4A28417-1E73-6F93-8491-40401B90D35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367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345B-05A6-443D-CA37-34C22A4F73AF}"/>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ملاحظات قانونی برای معیار های مرگ مغزی</a:t>
            </a:r>
          </a:p>
        </p:txBody>
      </p:sp>
      <p:sp>
        <p:nvSpPr>
          <p:cNvPr id="3" name="Text Placeholder 2">
            <a:extLst>
              <a:ext uri="{FF2B5EF4-FFF2-40B4-BE49-F238E27FC236}">
                <a16:creationId xmlns:a16="http://schemas.microsoft.com/office/drawing/2014/main" id="{C95FBCCB-788B-04B9-F0D3-66884B93656B}"/>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اغلب </a:t>
            </a:r>
            <a:r>
              <a:rPr lang="fa-IR" sz="2800" b="0" i="0" u="none" strike="noStrike" kern="100" baseline="0" dirty="0" err="1">
                <a:cs typeface="B Nazanin" panose="00000400000000000000" pitchFamily="2" charset="-78"/>
              </a:rPr>
              <a:t>ایالتهای</a:t>
            </a:r>
            <a:r>
              <a:rPr lang="fa-IR" sz="2800" b="0" i="0" u="none" strike="noStrike" kern="100" baseline="0" dirty="0">
                <a:cs typeface="B Nazanin" panose="00000400000000000000" pitchFamily="2" charset="-78"/>
              </a:rPr>
              <a:t> امریکا قانون "</a:t>
            </a:r>
            <a:r>
              <a:rPr lang="fa-IR" sz="2800" b="0" i="0" u="none" strike="noStrike" kern="100" baseline="0" dirty="0">
                <a:solidFill>
                  <a:srgbClr val="FF0000"/>
                </a:solidFill>
                <a:cs typeface="B Nazanin" panose="00000400000000000000" pitchFamily="2" charset="-78"/>
              </a:rPr>
              <a:t>متحد </a:t>
            </a:r>
            <a:r>
              <a:rPr lang="fa-IR" sz="2800" b="0" i="0" u="none" strike="noStrike" kern="100" baseline="0" dirty="0" err="1">
                <a:solidFill>
                  <a:srgbClr val="FF0000"/>
                </a:solidFill>
                <a:cs typeface="B Nazanin" panose="00000400000000000000" pitchFamily="2" charset="-78"/>
              </a:rPr>
              <a:t>الشکل</a:t>
            </a:r>
            <a:r>
              <a:rPr lang="fa-IR" sz="2800" b="0" i="0" u="none" strike="noStrike" kern="100" baseline="0" dirty="0">
                <a:solidFill>
                  <a:srgbClr val="FF0000"/>
                </a:solidFill>
                <a:cs typeface="B Nazanin" panose="00000400000000000000" pitchFamily="2" charset="-78"/>
              </a:rPr>
              <a:t> مرگ مغزی</a:t>
            </a:r>
            <a:r>
              <a:rPr lang="fa-IR" sz="2800" b="0" i="0" u="none" strike="noStrike" kern="100" baseline="0" dirty="0">
                <a:cs typeface="B Nazanin" panose="00000400000000000000" pitchFamily="2" charset="-78"/>
              </a:rPr>
              <a:t>" را پذیرفته </a:t>
            </a:r>
            <a:r>
              <a:rPr lang="fa-IR" sz="2800" b="0" i="0" u="none" strike="noStrike" kern="100" baseline="0" dirty="0" err="1">
                <a:cs typeface="B Nazanin" panose="00000400000000000000" pitchFamily="2" charset="-78"/>
              </a:rPr>
              <a:t>اند</a:t>
            </a:r>
            <a:r>
              <a:rPr lang="fa-IR" sz="2800" b="0" i="0" u="none" strike="noStrike" kern="100" baseline="0" dirty="0">
                <a:cs typeface="B Nazanin" panose="00000400000000000000" pitchFamily="2" charset="-78"/>
              </a:rPr>
              <a:t>.</a:t>
            </a:r>
          </a:p>
          <a:p>
            <a:pPr marR="0" lvl="0" rtl="1"/>
            <a:endParaRPr lang="fa-IR" sz="2800" b="0" i="0" u="none" strike="noStrike" kern="100" baseline="0" dirty="0">
              <a:cs typeface="B Nazanin" panose="00000400000000000000" pitchFamily="2" charset="-78"/>
            </a:endParaRPr>
          </a:p>
          <a:p>
            <a:pPr marL="0" marR="0" lvl="0" indent="0" rtl="1">
              <a:buNone/>
            </a:pPr>
            <a:r>
              <a:rPr lang="fa-IR" sz="2800" b="0" i="0" u="none" strike="noStrike" kern="100" baseline="0" dirty="0">
                <a:solidFill>
                  <a:srgbClr val="FF0000"/>
                </a:solidFill>
                <a:cs typeface="B Nazanin" panose="00000400000000000000" pitchFamily="2" charset="-78"/>
              </a:rPr>
              <a:t>طبق این قانون</a:t>
            </a:r>
            <a:r>
              <a:rPr lang="fa-IR" sz="2800" b="0" i="0" u="none" strike="noStrike" kern="100" baseline="0" dirty="0">
                <a:cs typeface="B Nazanin" panose="00000400000000000000" pitchFamily="2" charset="-78"/>
              </a:rPr>
              <a:t>: </a:t>
            </a:r>
          </a:p>
          <a:p>
            <a:pPr marR="0" lvl="0" rtl="1"/>
            <a:r>
              <a:rPr lang="fa-IR" sz="2800" b="0" i="0" u="none" strike="noStrike" kern="100" baseline="0" dirty="0">
                <a:cs typeface="B Nazanin" panose="00000400000000000000" pitchFamily="2" charset="-78"/>
              </a:rPr>
              <a:t>هر فردی که دچار یکی معیارهای زیر باشد مرده است:</a:t>
            </a:r>
          </a:p>
          <a:p>
            <a:pPr marL="914400" lvl="2" indent="0">
              <a:buNone/>
            </a:pPr>
            <a:r>
              <a:rPr lang="fa-IR" sz="2800" b="0" i="0" u="none" strike="noStrike" kern="100" baseline="0" dirty="0">
                <a:solidFill>
                  <a:srgbClr val="FF0000"/>
                </a:solidFill>
                <a:cs typeface="B Nazanin" panose="00000400000000000000" pitchFamily="2" charset="-78"/>
              </a:rPr>
              <a:t>اول) </a:t>
            </a:r>
            <a:r>
              <a:rPr lang="fa-IR" sz="2800" b="0" i="0" u="none" strike="noStrike" kern="100" baseline="0" dirty="0">
                <a:cs typeface="B Nazanin" panose="00000400000000000000" pitchFamily="2" charset="-78"/>
              </a:rPr>
              <a:t>توقف غیر قابل برگشت جریان خون و عملکرد های تنفسی</a:t>
            </a:r>
          </a:p>
          <a:p>
            <a:pPr marL="914400" lvl="2" indent="0">
              <a:buNone/>
            </a:pPr>
            <a:r>
              <a:rPr lang="fa-IR" sz="2800" b="0" i="0" u="none" strike="noStrike" kern="100" baseline="0" dirty="0">
                <a:solidFill>
                  <a:srgbClr val="FF0000"/>
                </a:solidFill>
                <a:cs typeface="B Nazanin" panose="00000400000000000000" pitchFamily="2" charset="-78"/>
              </a:rPr>
              <a:t>دوم) </a:t>
            </a:r>
            <a:r>
              <a:rPr lang="fa-IR" sz="2800" b="0" i="0" u="none" strike="noStrike" kern="100" baseline="0" dirty="0">
                <a:cs typeface="B Nazanin" panose="00000400000000000000" pitchFamily="2" charset="-78"/>
              </a:rPr>
              <a:t>توقف برگشت ناپذیر کلیه عملکردهای مغزی از جمله ساقه مغز</a:t>
            </a:r>
          </a:p>
          <a:p>
            <a:pPr marL="914400" lvl="2" indent="0">
              <a:buNone/>
            </a:pPr>
            <a:endParaRPr lang="fa-IR" sz="2800" b="0" i="0" u="none" strike="noStrike" kern="100" baseline="0" dirty="0">
              <a:cs typeface="B Nazanin" panose="00000400000000000000" pitchFamily="2" charset="-78"/>
            </a:endParaRPr>
          </a:p>
          <a:p>
            <a:pPr marR="0" lvl="0" rtl="1"/>
            <a:r>
              <a:rPr lang="fa-IR" sz="2800" b="0" i="0" u="none" strike="noStrike" kern="100" baseline="0" dirty="0">
                <a:cs typeface="B Nazanin" panose="00000400000000000000" pitchFamily="2" charset="-78"/>
              </a:rPr>
              <a:t>تعیین مرگ باید مطابق با معیارهای پزشکی پذیرفته شده صورت گیرد.</a:t>
            </a:r>
          </a:p>
        </p:txBody>
      </p:sp>
      <p:sp>
        <p:nvSpPr>
          <p:cNvPr id="4" name="Footer Placeholder 3">
            <a:extLst>
              <a:ext uri="{FF2B5EF4-FFF2-40B4-BE49-F238E27FC236}">
                <a16:creationId xmlns:a16="http://schemas.microsoft.com/office/drawing/2014/main" id="{F4FE327B-57B0-8DC6-DFA6-121127C6DE4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736767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23E022-E75D-5833-D2F5-F280EE8073CB}"/>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Footer Placeholder 1">
            <a:extLst>
              <a:ext uri="{FF2B5EF4-FFF2-40B4-BE49-F238E27FC236}">
                <a16:creationId xmlns:a16="http://schemas.microsoft.com/office/drawing/2014/main" id="{1CCD84AE-CD87-633A-50A3-C35523D6645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8074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BEC7-928C-54C3-5BB4-48E508EEA14C}"/>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ملاحظات قانونی برای معیار های مرگ مغزی</a:t>
            </a:r>
          </a:p>
        </p:txBody>
      </p:sp>
      <p:sp>
        <p:nvSpPr>
          <p:cNvPr id="3" name="Text Placeholder 2">
            <a:extLst>
              <a:ext uri="{FF2B5EF4-FFF2-40B4-BE49-F238E27FC236}">
                <a16:creationId xmlns:a16="http://schemas.microsoft.com/office/drawing/2014/main" id="{E05D14D8-8E33-97DC-44FD-ADD79061CC87}"/>
              </a:ext>
            </a:extLst>
          </p:cNvPr>
          <p:cNvSpPr>
            <a:spLocks noGrp="1"/>
          </p:cNvSpPr>
          <p:nvPr>
            <p:ph type="body" idx="1"/>
          </p:nvPr>
        </p:nvSpPr>
        <p:spPr>
          <a:xfrm>
            <a:off x="838200" y="2020825"/>
            <a:ext cx="10515600" cy="4174426"/>
          </a:xfrm>
        </p:spPr>
        <p:txBody>
          <a:bodyPr>
            <a:normAutofit/>
          </a:bodyPr>
          <a:lstStyle/>
          <a:p>
            <a:pPr marR="0" lvl="0" rtl="1"/>
            <a:r>
              <a:rPr lang="fa-IR" sz="2600" b="0" i="0" u="none" strike="noStrike" kern="100" baseline="0" dirty="0">
                <a:cs typeface="B Nazanin" panose="00000400000000000000" pitchFamily="2" charset="-78"/>
              </a:rPr>
              <a:t>در </a:t>
            </a:r>
            <a:r>
              <a:rPr lang="fa-IR" sz="2600" b="0" i="0" u="none" strike="noStrike" kern="100" baseline="0" dirty="0" err="1">
                <a:cs typeface="B Nazanin" panose="00000400000000000000" pitchFamily="2" charset="-78"/>
              </a:rPr>
              <a:t>ایالاتی</a:t>
            </a:r>
            <a:r>
              <a:rPr lang="fa-IR" sz="2600" b="0" i="0" u="none" strike="noStrike" kern="100" baseline="0" dirty="0">
                <a:cs typeface="B Nazanin" panose="00000400000000000000" pitchFamily="2" charset="-78"/>
              </a:rPr>
              <a:t> که مردم با مرگ مغزی موافق نیستند، بایست با </a:t>
            </a:r>
            <a:r>
              <a:rPr lang="fa-IR" sz="2600" b="0" i="0" u="none" strike="noStrike" kern="100" baseline="0" dirty="0">
                <a:solidFill>
                  <a:srgbClr val="FF0000"/>
                </a:solidFill>
                <a:cs typeface="B Nazanin" panose="00000400000000000000" pitchFamily="2" charset="-78"/>
              </a:rPr>
              <a:t>خانواده ها مدارا </a:t>
            </a:r>
            <a:r>
              <a:rPr lang="fa-IR" sz="2600" b="0" i="0" u="none" strike="noStrike" kern="100" baseline="0" dirty="0">
                <a:cs typeface="B Nazanin" panose="00000400000000000000" pitchFamily="2" charset="-78"/>
              </a:rPr>
              <a:t>کرد. (احترام)</a:t>
            </a:r>
          </a:p>
          <a:p>
            <a:pPr marR="0" lvl="0" rtl="1"/>
            <a:endParaRPr lang="fa-IR" sz="2600" b="0" i="0" u="none" strike="noStrike" kern="100" baseline="0" dirty="0">
              <a:cs typeface="B Nazanin" panose="00000400000000000000" pitchFamily="2" charset="-78"/>
            </a:endParaRPr>
          </a:p>
          <a:p>
            <a:pPr marR="0" lvl="0" rtl="1"/>
            <a:r>
              <a:rPr lang="fa-IR" sz="2600" b="0" i="0" u="none" strike="noStrike" kern="100" baseline="0" dirty="0">
                <a:cs typeface="B Nazanin" panose="00000400000000000000" pitchFamily="2" charset="-78"/>
              </a:rPr>
              <a:t>اگر </a:t>
            </a:r>
            <a:r>
              <a:rPr lang="fa-IR" sz="2600" b="1" i="0" u="none" strike="noStrike" kern="100" baseline="0" dirty="0">
                <a:cs typeface="B Nazanin" panose="00000400000000000000" pitchFamily="2" charset="-78"/>
              </a:rPr>
              <a:t>مرگ مغزی</a:t>
            </a:r>
            <a:r>
              <a:rPr lang="fa-IR" sz="2600" b="0" i="0" u="none" strike="noStrike" kern="100" baseline="0" dirty="0">
                <a:cs typeface="B Nazanin" panose="00000400000000000000" pitchFamily="2" charset="-78"/>
              </a:rPr>
              <a:t>، </a:t>
            </a:r>
            <a:r>
              <a:rPr lang="fa-IR" sz="2600" b="0" i="0" u="none" strike="noStrike" kern="100" baseline="0" dirty="0">
                <a:solidFill>
                  <a:srgbClr val="FF0000"/>
                </a:solidFill>
                <a:cs typeface="B Nazanin" panose="00000400000000000000" pitchFamily="2" charset="-78"/>
              </a:rPr>
              <a:t>مخالف باور مذهبی </a:t>
            </a:r>
            <a:r>
              <a:rPr lang="fa-IR" sz="2600" b="0" i="0" u="none" strike="noStrike" kern="100" baseline="0" dirty="0">
                <a:cs typeface="B Nazanin" panose="00000400000000000000" pitchFamily="2" charset="-78"/>
              </a:rPr>
              <a:t>بیمار باشد پزشک بایستی از </a:t>
            </a:r>
            <a:r>
              <a:rPr lang="fa-IR" sz="2600" b="0" i="0" u="none" strike="noStrike" kern="100" baseline="0" dirty="0">
                <a:solidFill>
                  <a:srgbClr val="FF0000"/>
                </a:solidFill>
                <a:cs typeface="B Nazanin" panose="00000400000000000000" pitchFamily="2" charset="-78"/>
              </a:rPr>
              <a:t>معیار سنتی </a:t>
            </a:r>
            <a:r>
              <a:rPr lang="fa-IR" sz="2600" b="0" i="0" u="none" strike="noStrike" kern="100" baseline="0" dirty="0">
                <a:cs typeface="B Nazanin" panose="00000400000000000000" pitchFamily="2" charset="-78"/>
              </a:rPr>
              <a:t>مرگ قلبی استفاده می کند.</a:t>
            </a:r>
          </a:p>
          <a:p>
            <a:pPr marR="0" lvl="0" rtl="1"/>
            <a:endParaRPr lang="fa-IR" sz="2600" b="0" i="0" u="none" strike="noStrike" kern="100" baseline="0" dirty="0">
              <a:cs typeface="B Nazanin" panose="00000400000000000000" pitchFamily="2" charset="-78"/>
            </a:endParaRPr>
          </a:p>
          <a:p>
            <a:pPr marR="0" lvl="0" rtl="1"/>
            <a:r>
              <a:rPr lang="fa-IR" sz="2600" b="0" i="0" u="none" strike="noStrike" kern="100" baseline="0" dirty="0">
                <a:cs typeface="B Nazanin" panose="00000400000000000000" pitchFamily="2" charset="-78"/>
              </a:rPr>
              <a:t>پزشک در این موارد </a:t>
            </a:r>
            <a:r>
              <a:rPr lang="fa-IR" sz="2600" b="1" kern="100" dirty="0">
                <a:solidFill>
                  <a:srgbClr val="FF0000"/>
                </a:solidFill>
              </a:rPr>
              <a:t>"محدودیت </a:t>
            </a:r>
            <a:r>
              <a:rPr lang="fa-IR" sz="2600" b="1" i="0" u="none" strike="noStrike" kern="100" baseline="0" dirty="0">
                <a:solidFill>
                  <a:srgbClr val="FF0000"/>
                </a:solidFill>
                <a:cs typeface="B Nazanin" panose="00000400000000000000" pitchFamily="2" charset="-78"/>
              </a:rPr>
              <a:t>مر</a:t>
            </a:r>
            <a:r>
              <a:rPr lang="fa-IR" sz="2600" b="1" kern="100" dirty="0">
                <a:solidFill>
                  <a:srgbClr val="FF0000"/>
                </a:solidFill>
              </a:rPr>
              <a:t>اق</a:t>
            </a:r>
            <a:r>
              <a:rPr lang="fa-IR" sz="2600" b="1" i="0" u="none" strike="noStrike" kern="100" baseline="0" dirty="0">
                <a:solidFill>
                  <a:srgbClr val="FF0000"/>
                </a:solidFill>
                <a:cs typeface="B Nazanin" panose="00000400000000000000" pitchFamily="2" charset="-78"/>
              </a:rPr>
              <a:t>بت" </a:t>
            </a:r>
            <a:r>
              <a:rPr lang="fa-IR" sz="2600" b="0" i="0" u="none" strike="noStrike" kern="100" baseline="0" dirty="0">
                <a:solidFill>
                  <a:srgbClr val="FF0000"/>
                </a:solidFill>
                <a:cs typeface="B Nazanin" panose="00000400000000000000" pitchFamily="2" charset="-78"/>
              </a:rPr>
              <a:t>اعمال می کند ت</a:t>
            </a:r>
            <a:r>
              <a:rPr lang="fa-IR" sz="2600" kern="100" dirty="0">
                <a:solidFill>
                  <a:srgbClr val="FF0000"/>
                </a:solidFill>
              </a:rPr>
              <a:t>ا</a:t>
            </a:r>
            <a:r>
              <a:rPr lang="fa-IR" sz="2600" b="0" i="0" u="none" strike="noStrike" kern="100" baseline="0" dirty="0">
                <a:solidFill>
                  <a:srgbClr val="FF0000"/>
                </a:solidFill>
                <a:cs typeface="B Nazanin" panose="00000400000000000000" pitchFamily="2" charset="-78"/>
              </a:rPr>
              <a:t> آسیستول زودتر رخ دهد</a:t>
            </a:r>
            <a:r>
              <a:rPr lang="fa-IR" sz="2600" b="0" i="0" u="none" strike="noStrike" kern="100" baseline="0" dirty="0">
                <a:cs typeface="B Nazanin" panose="00000400000000000000" pitchFamily="2" charset="-78"/>
              </a:rPr>
              <a:t>.(کاهش زمان احتضار)</a:t>
            </a:r>
          </a:p>
        </p:txBody>
      </p:sp>
      <p:sp>
        <p:nvSpPr>
          <p:cNvPr id="4" name="Footer Placeholder 3">
            <a:extLst>
              <a:ext uri="{FF2B5EF4-FFF2-40B4-BE49-F238E27FC236}">
                <a16:creationId xmlns:a16="http://schemas.microsoft.com/office/drawing/2014/main" id="{AD142B1D-5528-492D-AAEA-BD4D2E3E41DA}"/>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045299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D76DB-B0FC-0197-1988-A1CFC68ED4C3}"/>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توصیه های کاربردی در امریکا</a:t>
            </a:r>
          </a:p>
        </p:txBody>
      </p:sp>
      <p:sp>
        <p:nvSpPr>
          <p:cNvPr id="3" name="Text Placeholder 2">
            <a:extLst>
              <a:ext uri="{FF2B5EF4-FFF2-40B4-BE49-F238E27FC236}">
                <a16:creationId xmlns:a16="http://schemas.microsoft.com/office/drawing/2014/main" id="{B643FE72-106F-8DC3-9288-C97287F10D4A}"/>
              </a:ext>
            </a:extLst>
          </p:cNvPr>
          <p:cNvSpPr>
            <a:spLocks noGrp="1"/>
          </p:cNvSpPr>
          <p:nvPr>
            <p:ph type="body" idx="1"/>
          </p:nvPr>
        </p:nvSpPr>
        <p:spPr/>
        <p:txBody>
          <a:bodyPr>
            <a:normAutofit lnSpcReduction="10000"/>
          </a:bodyPr>
          <a:lstStyle/>
          <a:p>
            <a:pPr marL="457200" marR="0" lvl="0" indent="-457200" rtl="1">
              <a:buFont typeface="+mj-lt"/>
              <a:buAutoNum type="arabicPeriod"/>
            </a:pPr>
            <a:r>
              <a:rPr lang="fa-IR" sz="2800" b="0" i="0" u="none" strike="noStrike" kern="100" baseline="0" dirty="0">
                <a:cs typeface="B Nazanin" panose="00000400000000000000" pitchFamily="2" charset="-78"/>
              </a:rPr>
              <a:t>پیش از اعلام مرگ مغزی بیمار باید با یک </a:t>
            </a:r>
            <a:r>
              <a:rPr lang="fa-IR" sz="2800" b="0" i="0" u="none" strike="noStrike" kern="100" baseline="0" dirty="0" err="1">
                <a:cs typeface="B Nazanin" panose="00000400000000000000" pitchFamily="2" charset="-78"/>
              </a:rPr>
              <a:t>نرولوژیست</a:t>
            </a:r>
            <a:r>
              <a:rPr lang="fa-IR" sz="2800" b="0" i="0" u="none" strike="noStrike" kern="100" baseline="0" dirty="0">
                <a:cs typeface="B Nazanin" panose="00000400000000000000" pitchFamily="2" charset="-78"/>
              </a:rPr>
              <a:t> با تجربه </a:t>
            </a:r>
            <a:r>
              <a:rPr lang="fa-IR" sz="2800" b="0" i="0" u="none" strike="noStrike" kern="100" baseline="0" dirty="0">
                <a:solidFill>
                  <a:srgbClr val="FF0000"/>
                </a:solidFill>
                <a:cs typeface="B Nazanin" panose="00000400000000000000" pitchFamily="2" charset="-78"/>
              </a:rPr>
              <a:t>مشورت</a:t>
            </a:r>
            <a:r>
              <a:rPr lang="fa-IR" sz="2800" b="0" i="0" u="none" strike="noStrike" kern="100" baseline="0" dirty="0">
                <a:cs typeface="B Nazanin" panose="00000400000000000000" pitchFamily="2" charset="-78"/>
              </a:rPr>
              <a:t> شود.</a:t>
            </a:r>
          </a:p>
          <a:p>
            <a:pPr marL="457200" marR="0" lvl="0" indent="-457200" rtl="1">
              <a:buFont typeface="+mj-lt"/>
              <a:buAutoNum type="arabicPeriod"/>
            </a:pPr>
            <a:r>
              <a:rPr lang="fa-IR" sz="2800" b="0" i="0" u="none" strike="noStrike" kern="100" baseline="0" dirty="0">
                <a:solidFill>
                  <a:srgbClr val="FF0000"/>
                </a:solidFill>
                <a:cs typeface="B Nazanin" panose="00000400000000000000" pitchFamily="2" charset="-78"/>
              </a:rPr>
              <a:t>توضیح معیار مرگ مغزی </a:t>
            </a:r>
            <a:r>
              <a:rPr lang="fa-IR" sz="2800" b="0" i="0" u="none" strike="noStrike" kern="100" baseline="0" dirty="0">
                <a:cs typeface="B Nazanin" panose="00000400000000000000" pitchFamily="2" charset="-78"/>
              </a:rPr>
              <a:t>برای خانواده، </a:t>
            </a:r>
            <a:r>
              <a:rPr lang="fa-IR" sz="2800" b="0" i="0" u="none" strike="noStrike" kern="100" baseline="0" dirty="0">
                <a:solidFill>
                  <a:srgbClr val="FF0000"/>
                </a:solidFill>
                <a:cs typeface="B Nazanin" panose="00000400000000000000" pitchFamily="2" charset="-78"/>
              </a:rPr>
              <a:t>توام با همدلی و صبر </a:t>
            </a:r>
            <a:r>
              <a:rPr lang="fa-IR" sz="2800" b="0" i="0" u="none" strike="noStrike" kern="100" baseline="0" dirty="0">
                <a:cs typeface="B Nazanin" panose="00000400000000000000" pitchFamily="2" charset="-78"/>
              </a:rPr>
              <a:t>خصوصاً اگر بیمار ناگهانی هوشیاری را از دست داده باشد، این توضیحات سبب پذیرش مرگ توسط خانواده می شود.</a:t>
            </a:r>
          </a:p>
          <a:p>
            <a:pPr marL="457200" marR="0" lvl="0" indent="-457200" rtl="1">
              <a:buFont typeface="+mj-lt"/>
              <a:buAutoNum type="arabicPeriod"/>
            </a:pPr>
            <a:r>
              <a:rPr lang="fa-IR" sz="2800" b="0" i="0" u="none" strike="noStrike" kern="100" baseline="0" dirty="0">
                <a:solidFill>
                  <a:srgbClr val="FF0000"/>
                </a:solidFill>
                <a:cs typeface="B Nazanin" panose="00000400000000000000" pitchFamily="2" charset="-78"/>
              </a:rPr>
              <a:t>اگر پیوند عضو </a:t>
            </a:r>
            <a:r>
              <a:rPr lang="fa-IR" sz="2800" b="0" i="0" u="none" strike="noStrike" kern="100" baseline="0" dirty="0">
                <a:cs typeface="B Nazanin" panose="00000400000000000000" pitchFamily="2" charset="-78"/>
              </a:rPr>
              <a:t>مطرح باشد، پزشک خارج از تیم پیوند مرگ را اعلام کند.</a:t>
            </a:r>
          </a:p>
          <a:p>
            <a:pPr marL="457200" marR="0" lvl="0" indent="-457200" rtl="1">
              <a:buFont typeface="+mj-lt"/>
              <a:buAutoNum type="arabicPeriod"/>
            </a:pPr>
            <a:endParaRPr lang="fa-IR" sz="2800" b="0" i="0" u="none" strike="noStrike" kern="100" baseline="0" dirty="0">
              <a:cs typeface="B Nazanin" panose="00000400000000000000" pitchFamily="2" charset="-78"/>
            </a:endParaRPr>
          </a:p>
          <a:p>
            <a:pPr marL="457200" marR="0" lvl="0" indent="-457200" rtl="1">
              <a:buFont typeface="+mj-lt"/>
              <a:buAutoNum type="arabicPeriod"/>
            </a:pPr>
            <a:r>
              <a:rPr lang="fa-IR" sz="2800" b="0" i="0" u="none" strike="noStrike" kern="100" baseline="0" dirty="0">
                <a:cs typeface="B Nazanin" panose="00000400000000000000" pitchFamily="2" charset="-78"/>
              </a:rPr>
              <a:t>پس از </a:t>
            </a:r>
            <a:r>
              <a:rPr lang="fa-IR" sz="2800" b="0" i="0" u="none" strike="noStrike" kern="100" baseline="0" dirty="0">
                <a:solidFill>
                  <a:srgbClr val="FF0000"/>
                </a:solidFill>
                <a:cs typeface="B Nazanin" panose="00000400000000000000" pitchFamily="2" charset="-78"/>
              </a:rPr>
              <a:t>اعلام مرگ </a:t>
            </a:r>
            <a:r>
              <a:rPr lang="fa-IR" sz="2800" b="0" i="0" u="none" strike="noStrike" kern="100" baseline="0" dirty="0">
                <a:cs typeface="B Nazanin" panose="00000400000000000000" pitchFamily="2" charset="-78"/>
              </a:rPr>
              <a:t>از طریق معیار مرگ مغزی، </a:t>
            </a:r>
            <a:r>
              <a:rPr lang="fa-IR" sz="2800" b="0" i="0" u="none" strike="noStrike" kern="100" baseline="0" dirty="0">
                <a:solidFill>
                  <a:srgbClr val="FF0000"/>
                </a:solidFill>
                <a:cs typeface="B Nazanin" panose="00000400000000000000" pitchFamily="2" charset="-78"/>
              </a:rPr>
              <a:t>مداخلات حفظ حیات</a:t>
            </a:r>
            <a:r>
              <a:rPr lang="fa-IR" sz="2800" b="0" i="0" u="none" strike="noStrike" kern="100" baseline="0" dirty="0">
                <a:cs typeface="B Nazanin" panose="00000400000000000000" pitchFamily="2" charset="-78"/>
              </a:rPr>
              <a:t> تا زمان زیر ادامه </a:t>
            </a:r>
            <a:r>
              <a:rPr lang="fa-IR" sz="2800" b="0" i="0" u="none" strike="noStrike" kern="100" baseline="0" dirty="0" err="1">
                <a:cs typeface="B Nazanin" panose="00000400000000000000" pitchFamily="2" charset="-78"/>
              </a:rPr>
              <a:t>می‌یابد</a:t>
            </a:r>
            <a:r>
              <a:rPr lang="fa-IR" sz="2800" b="0" i="0" u="none" strike="noStrike" kern="100" baseline="0" dirty="0">
                <a:cs typeface="B Nazanin" panose="00000400000000000000" pitchFamily="2" charset="-78"/>
              </a:rPr>
              <a:t>:</a:t>
            </a:r>
          </a:p>
          <a:p>
            <a:pPr marL="2286000" lvl="4" indent="-457200">
              <a:buFont typeface="+mj-lt"/>
              <a:buAutoNum type="arabicPeriod"/>
            </a:pPr>
            <a:r>
              <a:rPr lang="fa-IR" sz="2800" b="0" i="0" u="none" strike="noStrike" kern="100" baseline="0" dirty="0">
                <a:cs typeface="B Nazanin" panose="00000400000000000000" pitchFamily="2" charset="-78"/>
              </a:rPr>
              <a:t>تا رسیدن اعضای خانواده به بیمارستان </a:t>
            </a:r>
          </a:p>
          <a:p>
            <a:pPr marL="2286000" lvl="4" indent="-457200">
              <a:buFont typeface="+mj-lt"/>
              <a:buAutoNum type="arabicPeriod"/>
            </a:pPr>
            <a:r>
              <a:rPr lang="fa-IR" sz="2800" b="0" i="0" u="none" strike="noStrike" kern="100" baseline="0" dirty="0">
                <a:cs typeface="B Nazanin" panose="00000400000000000000" pitchFamily="2" charset="-78"/>
              </a:rPr>
              <a:t>قابل پیوند بودن اعضا</a:t>
            </a:r>
          </a:p>
          <a:p>
            <a:pPr marL="2286000" lvl="4" indent="-457200">
              <a:buFont typeface="+mj-lt"/>
              <a:buAutoNum type="arabicPeriod"/>
            </a:pPr>
            <a:r>
              <a:rPr lang="fa-IR" sz="2800" b="0" i="0" u="none" strike="noStrike" kern="100" baseline="0" dirty="0">
                <a:cs typeface="B Nazanin" panose="00000400000000000000" pitchFamily="2" charset="-78"/>
              </a:rPr>
              <a:t>خروج جنین از بدن بیمار</a:t>
            </a:r>
          </a:p>
        </p:txBody>
      </p:sp>
      <p:sp>
        <p:nvSpPr>
          <p:cNvPr id="4" name="Footer Placeholder 3">
            <a:extLst>
              <a:ext uri="{FF2B5EF4-FFF2-40B4-BE49-F238E27FC236}">
                <a16:creationId xmlns:a16="http://schemas.microsoft.com/office/drawing/2014/main" id="{51681DB9-EED9-617B-047E-7CE2CF404AB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840855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FE23-C120-6AA8-513B-2C1E34BF62C9}"/>
              </a:ext>
            </a:extLst>
          </p:cNvPr>
          <p:cNvSpPr>
            <a:spLocks noGrp="1"/>
          </p:cNvSpPr>
          <p:nvPr>
            <p:ph type="title"/>
          </p:nvPr>
        </p:nvSpPr>
        <p:spPr>
          <a:xfrm>
            <a:off x="838200" y="365125"/>
            <a:ext cx="10326624" cy="5733923"/>
          </a:xfrm>
          <a:solidFill>
            <a:schemeClr val="accent5">
              <a:lumMod val="20000"/>
              <a:lumOff val="80000"/>
            </a:schemeClr>
          </a:solidFill>
        </p:spPr>
        <p:txBody>
          <a:bodyPr>
            <a:normAutofit/>
          </a:bodyPr>
          <a:lstStyle/>
          <a:p>
            <a:pPr marR="0" rtl="1"/>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بخش دوم</a:t>
            </a: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sz="4400" b="0" i="0" u="none" strike="noStrike" kern="100" baseline="0" dirty="0">
                <a:solidFill>
                  <a:srgbClr val="7030A0"/>
                </a:solidFill>
                <a:cs typeface="B Titr" panose="00000700000000000000" pitchFamily="2" charset="-78"/>
              </a:rPr>
              <a:t>ملاحظات اخلاقی در پیوند اعضا</a:t>
            </a:r>
            <a:br>
              <a:rPr lang="fa-IR" b="0" i="0" u="none" strike="noStrike" kern="100" baseline="0" dirty="0">
                <a:solidFill>
                  <a:srgbClr val="7030A0"/>
                </a:solidFill>
                <a:cs typeface="B Titr" panose="00000700000000000000" pitchFamily="2" charset="-78"/>
              </a:rPr>
            </a:br>
            <a:br>
              <a:rPr lang="fa-IR" b="0" i="0" u="none" strike="noStrike" kern="100" baseline="0" dirty="0">
                <a:solidFill>
                  <a:srgbClr val="7030A0"/>
                </a:solidFill>
                <a:cs typeface="B Titr" panose="00000700000000000000" pitchFamily="2" charset="-78"/>
              </a:rPr>
            </a:br>
            <a:r>
              <a:rPr lang="fa-IR" sz="2400" b="0" i="0" u="none" strike="noStrike" kern="100" baseline="0" dirty="0">
                <a:solidFill>
                  <a:srgbClr val="7030A0"/>
                </a:solidFill>
                <a:cs typeface="B Titr" panose="00000700000000000000" pitchFamily="2" charset="-78"/>
              </a:rPr>
              <a:t>کتاب راهنمای بالینی حل </a:t>
            </a:r>
            <a:r>
              <a:rPr lang="fa-IR" sz="2400" b="0" i="0" u="none" strike="noStrike" kern="100" baseline="0" dirty="0" err="1">
                <a:solidFill>
                  <a:srgbClr val="7030A0"/>
                </a:solidFill>
                <a:cs typeface="B Titr" panose="00000700000000000000" pitchFamily="2" charset="-78"/>
              </a:rPr>
              <a:t>مسئل</a:t>
            </a:r>
            <a:r>
              <a:rPr lang="fa-IR" sz="2400" b="0" i="0" u="none" strike="noStrike" kern="100" baseline="0" dirty="0">
                <a:solidFill>
                  <a:srgbClr val="7030A0"/>
                </a:solidFill>
                <a:cs typeface="B Titr" panose="00000700000000000000" pitchFamily="2" charset="-78"/>
              </a:rPr>
              <a:t> اخلاق پزشکی</a:t>
            </a:r>
            <a:br>
              <a:rPr lang="fa-IR" sz="2400" b="0" i="0" u="none" strike="noStrike" kern="100" baseline="0" dirty="0">
                <a:solidFill>
                  <a:srgbClr val="7030A0"/>
                </a:solidFill>
                <a:cs typeface="B Titr" panose="00000700000000000000" pitchFamily="2" charset="-78"/>
              </a:rPr>
            </a:br>
            <a:br>
              <a:rPr lang="fa-IR" sz="2400" b="0" i="0" u="none" strike="noStrike" kern="100" baseline="0" dirty="0">
                <a:solidFill>
                  <a:srgbClr val="7030A0"/>
                </a:solidFill>
                <a:cs typeface="B Titr" panose="00000700000000000000" pitchFamily="2" charset="-78"/>
              </a:rPr>
            </a:br>
            <a:r>
              <a:rPr lang="fa-IR" sz="2400" b="0" i="0" u="none" strike="noStrike" kern="100" baseline="0" dirty="0">
                <a:solidFill>
                  <a:srgbClr val="7030A0"/>
                </a:solidFill>
                <a:cs typeface="B Titr" panose="00000700000000000000" pitchFamily="2" charset="-78"/>
              </a:rPr>
              <a:t>فصل 41</a:t>
            </a:r>
            <a:endParaRPr lang="fa-IR" b="0" i="0" u="none" strike="noStrike" kern="100" baseline="0" dirty="0">
              <a:solidFill>
                <a:srgbClr val="7030A0"/>
              </a:solidFill>
              <a:cs typeface="B Titr" panose="00000700000000000000" pitchFamily="2" charset="-78"/>
            </a:endParaRPr>
          </a:p>
        </p:txBody>
      </p:sp>
      <p:sp>
        <p:nvSpPr>
          <p:cNvPr id="3" name="Footer Placeholder 2">
            <a:extLst>
              <a:ext uri="{FF2B5EF4-FFF2-40B4-BE49-F238E27FC236}">
                <a16:creationId xmlns:a16="http://schemas.microsoft.com/office/drawing/2014/main" id="{EF7E82BC-2CE1-30EA-225E-9292C40F0901}"/>
              </a:ext>
            </a:extLst>
          </p:cNvPr>
          <p:cNvSpPr>
            <a:spLocks noGrp="1"/>
          </p:cNvSpPr>
          <p:nvPr>
            <p:ph type="ftr" sz="quarter" idx="11"/>
          </p:nvPr>
        </p:nvSpPr>
        <p:spPr/>
        <p:txBody>
          <a:bodyPr/>
          <a:lstStyle/>
          <a:p>
            <a:r>
              <a:rPr lang="fa-IR"/>
              <a:t>دانشگاه علوم پزشکی همدان</a:t>
            </a:r>
          </a:p>
        </p:txBody>
      </p:sp>
      <p:pic>
        <p:nvPicPr>
          <p:cNvPr id="4" name="Picture 3">
            <a:extLst>
              <a:ext uri="{FF2B5EF4-FFF2-40B4-BE49-F238E27FC236}">
                <a16:creationId xmlns:a16="http://schemas.microsoft.com/office/drawing/2014/main" id="{1E92AAAF-67C9-598A-4418-DF95FEAB088A}"/>
              </a:ext>
            </a:extLst>
          </p:cNvPr>
          <p:cNvPicPr>
            <a:picLocks noChangeAspect="1"/>
          </p:cNvPicPr>
          <p:nvPr/>
        </p:nvPicPr>
        <p:blipFill>
          <a:blip r:embed="rId2"/>
          <a:stretch>
            <a:fillRect/>
          </a:stretch>
        </p:blipFill>
        <p:spPr>
          <a:xfrm>
            <a:off x="5013874" y="382863"/>
            <a:ext cx="1975275" cy="1975275"/>
          </a:xfrm>
          <a:prstGeom prst="rect">
            <a:avLst/>
          </a:prstGeom>
        </p:spPr>
      </p:pic>
    </p:spTree>
    <p:extLst>
      <p:ext uri="{BB962C8B-B14F-4D97-AF65-F5344CB8AC3E}">
        <p14:creationId xmlns:p14="http://schemas.microsoft.com/office/powerpoint/2010/main" val="1268632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231C-86A9-44DE-8E59-E36FB1BE2080}"/>
              </a:ext>
            </a:extLst>
          </p:cNvPr>
          <p:cNvSpPr>
            <a:spLocks noGrp="1"/>
          </p:cNvSpPr>
          <p:nvPr>
            <p:ph type="title"/>
          </p:nvPr>
        </p:nvSpPr>
        <p:spPr/>
        <p:txBody>
          <a:bodyPr>
            <a:normAutofit/>
          </a:bodyPr>
          <a:lstStyle/>
          <a:p>
            <a:r>
              <a:rPr lang="fa-IR" b="0" i="0" u="none" strike="noStrike" kern="100" baseline="0" dirty="0">
                <a:solidFill>
                  <a:srgbClr val="7030A0"/>
                </a:solidFill>
                <a:cs typeface="B Titr" panose="00000700000000000000" pitchFamily="2" charset="-78"/>
              </a:rPr>
              <a:t>ملاحظات اخلاقی در پیوند اعضا</a:t>
            </a:r>
            <a:br>
              <a:rPr lang="fa-IR" b="0" i="0" u="none" strike="noStrike" kern="100" baseline="0" dirty="0">
                <a:solidFill>
                  <a:srgbClr val="7030A0"/>
                </a:solidFill>
                <a:cs typeface="B Titr" panose="00000700000000000000" pitchFamily="2" charset="-78"/>
              </a:rPr>
            </a:br>
            <a:r>
              <a:rPr lang="fa-IR" kern="100" dirty="0">
                <a:solidFill>
                  <a:srgbClr val="7030A0"/>
                </a:solidFill>
              </a:rPr>
              <a:t>مقدمه</a:t>
            </a:r>
          </a:p>
        </p:txBody>
      </p:sp>
      <p:sp>
        <p:nvSpPr>
          <p:cNvPr id="3" name="Text Placeholder 2">
            <a:extLst>
              <a:ext uri="{FF2B5EF4-FFF2-40B4-BE49-F238E27FC236}">
                <a16:creationId xmlns:a16="http://schemas.microsoft.com/office/drawing/2014/main" id="{3EF2D6BF-7D8B-3D99-05D3-EDC865260B1C}"/>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اهمیت پیوند اعضا:</a:t>
            </a:r>
          </a:p>
          <a:p>
            <a:pPr marL="1828800" lvl="3" indent="-457200">
              <a:buFont typeface="+mj-lt"/>
              <a:buAutoNum type="arabicPeriod"/>
            </a:pPr>
            <a:r>
              <a:rPr lang="fa-IR" sz="2400" b="0" i="0" u="none" strike="noStrike" kern="100" baseline="0" dirty="0">
                <a:cs typeface="B Nazanin" panose="00000400000000000000" pitchFamily="2" charset="-78"/>
              </a:rPr>
              <a:t>نجات زندگی</a:t>
            </a:r>
          </a:p>
          <a:p>
            <a:pPr marL="1828800" lvl="3" indent="-457200">
              <a:buFont typeface="+mj-lt"/>
              <a:buAutoNum type="arabicPeriod"/>
            </a:pPr>
            <a:r>
              <a:rPr lang="fa-IR" sz="2400" b="0" i="0" u="none" strike="noStrike" kern="100" baseline="0" dirty="0">
                <a:cs typeface="B Nazanin" panose="00000400000000000000" pitchFamily="2" charset="-78"/>
              </a:rPr>
              <a:t>بازگشت به زندگی فعال</a:t>
            </a:r>
          </a:p>
          <a:p>
            <a:pPr marL="1828800" lvl="3" indent="-457200">
              <a:buFont typeface="+mj-lt"/>
              <a:buAutoNum type="arabicPeriod"/>
            </a:pPr>
            <a:r>
              <a:rPr lang="fa-IR" sz="2400" b="0" i="0" u="none" strike="noStrike" kern="100" baseline="0" dirty="0">
                <a:cs typeface="B Nazanin" panose="00000400000000000000" pitchFamily="2" charset="-78"/>
              </a:rPr>
              <a:t>نوع دوستی</a:t>
            </a:r>
          </a:p>
          <a:p>
            <a:pPr marL="1828800" lvl="3" indent="-457200">
              <a:buFont typeface="+mj-lt"/>
              <a:buAutoNum type="arabicPeriod"/>
            </a:pPr>
            <a:r>
              <a:rPr lang="fa-IR" sz="2400" b="0" i="0" u="none" strike="noStrike" kern="100" baseline="0" dirty="0">
                <a:cs typeface="B Nazanin" panose="00000400000000000000" pitchFamily="2" charset="-78"/>
              </a:rPr>
              <a:t>توجه به خطرات برای اهدا کننده</a:t>
            </a:r>
          </a:p>
          <a:p>
            <a:pPr marL="1828800" lvl="3" indent="-457200">
              <a:buFont typeface="+mj-lt"/>
              <a:buAutoNum type="arabicPeriod"/>
            </a:pPr>
            <a:r>
              <a:rPr lang="fa-IR" sz="2400" b="0" i="0" u="none" strike="noStrike" kern="100" baseline="0" dirty="0">
                <a:cs typeface="B Nazanin" panose="00000400000000000000" pitchFamily="2" charset="-78"/>
              </a:rPr>
              <a:t>ضرورت رضایت آگاهانه</a:t>
            </a:r>
          </a:p>
          <a:p>
            <a:pPr marL="1828800" lvl="3" indent="-457200">
              <a:buFont typeface="+mj-lt"/>
              <a:buAutoNum type="arabicPeriod"/>
            </a:pPr>
            <a:r>
              <a:rPr lang="fa-IR" sz="2400" b="0" i="0" u="none" strike="noStrike" kern="100" baseline="0" dirty="0">
                <a:cs typeface="B Nazanin" panose="00000400000000000000" pitchFamily="2" charset="-78"/>
              </a:rPr>
              <a:t>کاهش خطرات برای حفظ اعتماد عمومی</a:t>
            </a:r>
            <a:r>
              <a:rPr lang="fa-IR" sz="2400" kern="100" dirty="0"/>
              <a:t> نسبت به پیوند </a:t>
            </a:r>
            <a:r>
              <a:rPr lang="fa-IR" sz="2400"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CC00012D-0A1B-437E-5C33-FE320BF2A830}"/>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537379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روند شاخص اهدای عضو در طول سال‌های گذشته"/>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7908" y="470916"/>
            <a:ext cx="10616184" cy="5916168"/>
          </a:xfrm>
          <a:prstGeom prst="rect">
            <a:avLst/>
          </a:prstGeom>
          <a:noFill/>
          <a:ln>
            <a:noFill/>
          </a:ln>
        </p:spPr>
      </p:pic>
      <p:sp>
        <p:nvSpPr>
          <p:cNvPr id="4" name="Footer Placeholder 3">
            <a:extLst>
              <a:ext uri="{FF2B5EF4-FFF2-40B4-BE49-F238E27FC236}">
                <a16:creationId xmlns:a16="http://schemas.microsoft.com/office/drawing/2014/main" id="{C4AD04CC-7832-EC92-AD61-4606441EF1C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037238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231C-86A9-44DE-8E59-E36FB1BE2080}"/>
              </a:ext>
            </a:extLst>
          </p:cNvPr>
          <p:cNvSpPr>
            <a:spLocks noGrp="1"/>
          </p:cNvSpPr>
          <p:nvPr>
            <p:ph type="title"/>
          </p:nvPr>
        </p:nvSpPr>
        <p:spPr/>
        <p:txBody>
          <a:bodyPr>
            <a:normAutofit/>
          </a:bodyPr>
          <a:lstStyle/>
          <a:p>
            <a:r>
              <a:rPr lang="fa-IR" b="0" i="0" u="none" strike="noStrike" kern="100" baseline="0" dirty="0">
                <a:solidFill>
                  <a:srgbClr val="7030A0"/>
                </a:solidFill>
                <a:cs typeface="B Titr" panose="00000700000000000000" pitchFamily="2" charset="-78"/>
              </a:rPr>
              <a:t>ملاحظات اخلاقی در پیوند اعضا</a:t>
            </a:r>
            <a:br>
              <a:rPr lang="fa-IR" b="0" i="0" u="none" strike="noStrike" kern="100" baseline="0" dirty="0">
                <a:solidFill>
                  <a:srgbClr val="7030A0"/>
                </a:solidFill>
                <a:cs typeface="B Titr" panose="00000700000000000000" pitchFamily="2" charset="-78"/>
              </a:rPr>
            </a:br>
            <a:r>
              <a:rPr lang="fa-IR" kern="100" dirty="0">
                <a:solidFill>
                  <a:srgbClr val="7030A0"/>
                </a:solidFill>
              </a:rPr>
              <a:t>مقدمه</a:t>
            </a:r>
          </a:p>
        </p:txBody>
      </p:sp>
      <p:sp>
        <p:nvSpPr>
          <p:cNvPr id="3" name="Text Placeholder 2">
            <a:extLst>
              <a:ext uri="{FF2B5EF4-FFF2-40B4-BE49-F238E27FC236}">
                <a16:creationId xmlns:a16="http://schemas.microsoft.com/office/drawing/2014/main" id="{3EF2D6BF-7D8B-3D99-05D3-EDC865260B1C}"/>
              </a:ext>
            </a:extLst>
          </p:cNvPr>
          <p:cNvSpPr>
            <a:spLocks noGrp="1"/>
          </p:cNvSpPr>
          <p:nvPr>
            <p:ph type="body" idx="1"/>
          </p:nvPr>
        </p:nvSpPr>
        <p:spPr/>
        <p:txBody>
          <a:bodyPr>
            <a:normAutofit/>
          </a:bodyPr>
          <a:lstStyle/>
          <a:p>
            <a:pPr marR="0" lvl="0" rtl="1"/>
            <a:r>
              <a:rPr lang="fa-IR" sz="2800" b="1" i="0" u="none" strike="noStrike" kern="100" baseline="0" dirty="0">
                <a:solidFill>
                  <a:srgbClr val="FF0000"/>
                </a:solidFill>
              </a:rPr>
              <a:t>نیاز به پیوند:</a:t>
            </a:r>
          </a:p>
          <a:p>
            <a:pPr marL="1828800" lvl="3" indent="-457200">
              <a:buFont typeface="+mj-lt"/>
              <a:buAutoNum type="arabicPeriod"/>
            </a:pPr>
            <a:r>
              <a:rPr lang="fa-IR" sz="2800" b="0" i="0" u="none" strike="noStrike" kern="100" baseline="0" dirty="0"/>
              <a:t>برتری تقاضا به عرضه</a:t>
            </a:r>
          </a:p>
          <a:p>
            <a:pPr marL="1828800" lvl="3" indent="-457200">
              <a:buFont typeface="+mj-lt"/>
              <a:buAutoNum type="arabicPeriod"/>
            </a:pPr>
            <a:r>
              <a:rPr lang="fa-IR" sz="2800" b="0" i="0" u="none" strike="noStrike" kern="100" baseline="0" dirty="0"/>
              <a:t>در سال 2018  تعداد 75 هزار در صف انتظار</a:t>
            </a:r>
          </a:p>
          <a:p>
            <a:pPr marL="1828800" lvl="3" indent="-457200">
              <a:buFont typeface="+mj-lt"/>
              <a:buAutoNum type="arabicPeriod"/>
            </a:pPr>
            <a:r>
              <a:rPr lang="fa-IR" sz="2800" b="0" i="0" u="none" strike="noStrike" kern="100" baseline="0" dirty="0"/>
              <a:t>در سال 2017 تعداد 25 هزار پیوند</a:t>
            </a:r>
          </a:p>
          <a:p>
            <a:pPr marL="1828800" lvl="3" indent="-457200">
              <a:buFont typeface="+mj-lt"/>
              <a:buAutoNum type="arabicPeriod"/>
            </a:pPr>
            <a:r>
              <a:rPr lang="fa-IR" sz="2800" b="0" i="0" u="none" strike="noStrike" kern="100" baseline="0" dirty="0"/>
              <a:t>مرگ روزانه 20 نفر به علت عدم پیوند</a:t>
            </a:r>
            <a:endParaRPr lang="fa-IR" sz="2800" kern="100" dirty="0"/>
          </a:p>
          <a:p>
            <a:pPr marL="1828800" lvl="3" indent="-457200">
              <a:buFont typeface="+mj-lt"/>
              <a:buAutoNum type="arabicPeriod"/>
            </a:pPr>
            <a:endParaRPr lang="fa-IR" sz="2800" b="0" i="0" u="none" strike="noStrike" kern="100" baseline="0" dirty="0"/>
          </a:p>
          <a:p>
            <a:pPr marL="0" indent="0">
              <a:buNone/>
            </a:pPr>
            <a:r>
              <a:rPr lang="fa-IR" sz="2800" b="1" i="0" u="none" strike="noStrike" kern="100" baseline="0" dirty="0"/>
              <a:t>بیمار و اهدا کننده باید</a:t>
            </a:r>
            <a:r>
              <a:rPr lang="fa-IR" sz="2800" b="1" i="0" u="none" strike="noStrike" kern="100" baseline="0" dirty="0">
                <a:solidFill>
                  <a:srgbClr val="FF0000"/>
                </a:solidFill>
              </a:rPr>
              <a:t> باور </a:t>
            </a:r>
            <a:r>
              <a:rPr lang="fa-IR" sz="2800" b="1" i="0" u="none" strike="noStrike" kern="100" baseline="0" dirty="0"/>
              <a:t>داشته باشند </a:t>
            </a:r>
            <a:r>
              <a:rPr lang="fa-IR" sz="2800" b="1" i="0" u="none" strike="noStrike" kern="100" baseline="0" dirty="0">
                <a:solidFill>
                  <a:srgbClr val="FF0000"/>
                </a:solidFill>
              </a:rPr>
              <a:t>روند توزیع </a:t>
            </a:r>
            <a:r>
              <a:rPr lang="fa-IR" sz="2800" b="1" i="0" u="none" strike="noStrike" kern="100" baseline="0" dirty="0"/>
              <a:t>از دو ا</a:t>
            </a:r>
            <a:r>
              <a:rPr lang="fa-IR" sz="2800" b="1" kern="100" dirty="0"/>
              <a:t>برخوردار است</a:t>
            </a:r>
            <a:r>
              <a:rPr lang="fa-IR" sz="2800" b="1" i="0" u="none" strike="noStrike" kern="100" baseline="0" dirty="0"/>
              <a:t>صل زیر :</a:t>
            </a:r>
          </a:p>
          <a:p>
            <a:pPr marL="1828800" lvl="3" indent="-457200">
              <a:buFont typeface="+mj-lt"/>
              <a:buAutoNum type="arabicPeriod"/>
            </a:pPr>
            <a:r>
              <a:rPr lang="fa-IR" sz="2800" b="0" i="0" u="none" strike="noStrike" kern="100" baseline="0" dirty="0"/>
              <a:t>عادلانه </a:t>
            </a:r>
          </a:p>
          <a:p>
            <a:pPr marL="1828800" lvl="3" indent="-457200">
              <a:buFont typeface="+mj-lt"/>
              <a:buAutoNum type="arabicPeriod"/>
            </a:pPr>
            <a:r>
              <a:rPr lang="fa-IR" sz="2800" b="0" i="0" u="none" strike="noStrike" kern="100" baseline="0" dirty="0"/>
              <a:t> قابل اعتماد</a:t>
            </a:r>
          </a:p>
        </p:txBody>
      </p:sp>
      <p:sp>
        <p:nvSpPr>
          <p:cNvPr id="4" name="Footer Placeholder 3">
            <a:extLst>
              <a:ext uri="{FF2B5EF4-FFF2-40B4-BE49-F238E27FC236}">
                <a16:creationId xmlns:a16="http://schemas.microsoft.com/office/drawing/2014/main" id="{DB1E033B-7EAE-096B-D77A-03D77DC11AE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105136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8569-A36E-69E8-194A-91E1E8F99BB7}"/>
              </a:ext>
            </a:extLst>
          </p:cNvPr>
          <p:cNvSpPr>
            <a:spLocks noGrp="1"/>
          </p:cNvSpPr>
          <p:nvPr>
            <p:ph type="title"/>
          </p:nvPr>
        </p:nvSpPr>
        <p:spPr/>
        <p:txBody>
          <a:bodyPr/>
          <a:lstStyle/>
          <a:p>
            <a:pPr marR="0" rtl="1"/>
            <a:r>
              <a:rPr lang="fa-IR" b="0" i="0" u="none" strike="noStrike" kern="100" baseline="0" dirty="0" err="1">
                <a:solidFill>
                  <a:srgbClr val="7030A0"/>
                </a:solidFill>
                <a:cs typeface="B Titr" panose="00000700000000000000" pitchFamily="2" charset="-78"/>
              </a:rPr>
              <a:t>راهنماهای</a:t>
            </a:r>
            <a:r>
              <a:rPr lang="fa-IR" b="0" i="0" u="none" strike="noStrike" kern="100" baseline="0" dirty="0">
                <a:solidFill>
                  <a:srgbClr val="7030A0"/>
                </a:solidFill>
                <a:cs typeface="B Titr" panose="00000700000000000000" pitchFamily="2" charset="-78"/>
              </a:rPr>
              <a:t> اخلاقی در مورد پیوند اعضا</a:t>
            </a:r>
          </a:p>
        </p:txBody>
      </p:sp>
      <p:sp>
        <p:nvSpPr>
          <p:cNvPr id="3" name="Text Placeholder 2">
            <a:extLst>
              <a:ext uri="{FF2B5EF4-FFF2-40B4-BE49-F238E27FC236}">
                <a16:creationId xmlns:a16="http://schemas.microsoft.com/office/drawing/2014/main" id="{A15B7AC0-38EA-71DE-272F-14CDD9940DF2}"/>
              </a:ext>
            </a:extLst>
          </p:cNvPr>
          <p:cNvSpPr>
            <a:spLocks noGrp="1"/>
          </p:cNvSpPr>
          <p:nvPr>
            <p:ph type="body" idx="1"/>
          </p:nvPr>
        </p:nvSpPr>
        <p:spPr/>
        <p:txBody>
          <a:bodyPr>
            <a:normAutofit/>
          </a:bodyPr>
          <a:lstStyle/>
          <a:p>
            <a:pPr marR="0" lvl="0" rtl="1"/>
            <a:r>
              <a:rPr lang="fa-IR" sz="2800" kern="100" dirty="0">
                <a:solidFill>
                  <a:srgbClr val="FF0000"/>
                </a:solidFill>
              </a:rPr>
              <a:t>راهنماهای اخلاقی در مورد پیوند اعضا به موضوعات زیر مورد توجه ویژه دارند:</a:t>
            </a:r>
          </a:p>
          <a:p>
            <a:pPr marR="0" lvl="0" rtl="1"/>
            <a:endParaRPr lang="fa-IR" sz="2800" kern="100" dirty="0">
              <a:solidFill>
                <a:srgbClr val="FF0000"/>
              </a:solidFill>
            </a:endParaRPr>
          </a:p>
          <a:p>
            <a:pPr marL="1885950" lvl="3" indent="-514350">
              <a:buFont typeface="+mj-lt"/>
              <a:buAutoNum type="arabicPeriod"/>
            </a:pPr>
            <a:r>
              <a:rPr lang="fa-IR" sz="2800" b="0" i="0" u="none" strike="noStrike" kern="100" baseline="0" dirty="0">
                <a:cs typeface="B Nazanin" panose="00000400000000000000" pitchFamily="2" charset="-78"/>
              </a:rPr>
              <a:t>آسیب به اهداکنندگان ( ضرر)</a:t>
            </a:r>
          </a:p>
          <a:p>
            <a:pPr marL="1885950" lvl="3" indent="-514350">
              <a:buFont typeface="+mj-lt"/>
              <a:buAutoNum type="arabicPeriod"/>
            </a:pPr>
            <a:r>
              <a:rPr lang="fa-IR" sz="2800" b="0" i="0" u="none" strike="noStrike" kern="100" baseline="0" dirty="0">
                <a:cs typeface="B Nazanin" panose="00000400000000000000" pitchFamily="2" charset="-78"/>
              </a:rPr>
              <a:t>احترام به اهداکنندگان عضو ( احترام)</a:t>
            </a:r>
          </a:p>
          <a:p>
            <a:pPr marL="1885950" lvl="3" indent="-514350">
              <a:buFont typeface="+mj-lt"/>
              <a:buAutoNum type="arabicPeriod"/>
            </a:pPr>
            <a:r>
              <a:rPr lang="fa-IR" sz="2800" b="0" i="0" u="none" strike="noStrike" kern="100" baseline="0" dirty="0">
                <a:cs typeface="B Nazanin" panose="00000400000000000000" pitchFamily="2" charset="-78"/>
              </a:rPr>
              <a:t>رفع یا مدیریت تعارض منافع ( تعارض منافع)</a:t>
            </a:r>
          </a:p>
          <a:p>
            <a:pPr marL="1885950" lvl="3" indent="-514350">
              <a:buFont typeface="+mj-lt"/>
              <a:buAutoNum type="arabicPeriod"/>
            </a:pPr>
            <a:r>
              <a:rPr lang="fa-IR" sz="2800" b="0" i="0" u="none" strike="noStrike" kern="100" baseline="0" dirty="0">
                <a:cs typeface="B Nazanin" panose="00000400000000000000" pitchFamily="2" charset="-78"/>
              </a:rPr>
              <a:t>عدالت در</a:t>
            </a:r>
            <a:r>
              <a:rPr lang="fa-IR" sz="2800" b="0" i="0" u="none" strike="noStrike" kern="100" dirty="0">
                <a:cs typeface="B Nazanin" panose="00000400000000000000" pitchFamily="2" charset="-78"/>
              </a:rPr>
              <a:t> انتخاب گیرنده </a:t>
            </a:r>
            <a:r>
              <a:rPr lang="fa-IR" sz="2800" b="0" i="0" u="none" strike="noStrike" kern="100" baseline="0" dirty="0">
                <a:cs typeface="B Nazanin" panose="00000400000000000000" pitchFamily="2" charset="-78"/>
              </a:rPr>
              <a:t>(عدالت)</a:t>
            </a:r>
          </a:p>
          <a:p>
            <a:pPr marL="1885950" lvl="3" indent="-514350">
              <a:buFont typeface="+mj-lt"/>
              <a:buAutoNum type="arabicPeriod"/>
            </a:pPr>
            <a:endParaRPr lang="fa-IR" sz="2800" kern="100" dirty="0"/>
          </a:p>
          <a:p>
            <a:pPr marL="1371600" lvl="3" indent="0" algn="l">
              <a:buNone/>
            </a:pPr>
            <a:r>
              <a:rPr lang="fa-IR" sz="2800" kern="100" dirty="0"/>
              <a:t>که در ادامه هر یک را توضیح می دهیم</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D3442B12-5F60-16A6-DDFA-DBABBF31692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883819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1AE6-2D26-2C8F-1931-3F1F42BD93D2}"/>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راهنماهای اخلاقی در مورد پیوند اعضا</a:t>
            </a:r>
          </a:p>
        </p:txBody>
      </p:sp>
      <p:sp>
        <p:nvSpPr>
          <p:cNvPr id="3" name="Text Placeholder 2">
            <a:extLst>
              <a:ext uri="{FF2B5EF4-FFF2-40B4-BE49-F238E27FC236}">
                <a16:creationId xmlns:a16="http://schemas.microsoft.com/office/drawing/2014/main" id="{F209DADB-92B8-CEEB-C2C5-BA24F1BDB2EC}"/>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800" b="1" i="0" u="none" strike="noStrike" kern="100" baseline="0" dirty="0">
                <a:solidFill>
                  <a:srgbClr val="FF0000"/>
                </a:solidFill>
                <a:cs typeface="B Compset" panose="00000400000000000000" pitchFamily="2" charset="-78"/>
              </a:rPr>
              <a:t> آسیب به اهداکنندگان</a:t>
            </a:r>
          </a:p>
          <a:p>
            <a:pPr marL="457200" marR="0" lvl="0" indent="-457200" rtl="1">
              <a:buFont typeface="+mj-lt"/>
              <a:buAutoNum type="arabicPeriod"/>
            </a:pPr>
            <a:r>
              <a:rPr lang="fa-IR" sz="2800" b="0" i="0" u="none" strike="noStrike" kern="100" baseline="0" dirty="0"/>
              <a:t>قبلاً این نگرانی و  تصور وجود داشت که با پیوند، مرگ بیماران دچار مرگ مغزی، </a:t>
            </a:r>
            <a:r>
              <a:rPr lang="fa-IR" sz="2800" b="0" i="0" u="none" strike="noStrike" kern="100" baseline="0" dirty="0">
                <a:solidFill>
                  <a:srgbClr val="FF0000"/>
                </a:solidFill>
              </a:rPr>
              <a:t>تسریع</a:t>
            </a:r>
            <a:r>
              <a:rPr lang="fa-IR" sz="2800" b="0" i="0" u="none" strike="noStrike" kern="100" baseline="0" dirty="0"/>
              <a:t> می شود.</a:t>
            </a:r>
          </a:p>
          <a:p>
            <a:pPr marL="457200" marR="0" lvl="0" indent="-457200" rtl="1">
              <a:buFont typeface="+mj-lt"/>
              <a:buAutoNum type="arabicPeriod"/>
            </a:pPr>
            <a:r>
              <a:rPr lang="fa-IR" sz="2800" b="0" i="0" u="none" strike="noStrike" kern="100" baseline="0" dirty="0"/>
              <a:t> نگرش و برنامه ریزی طبی بایست به گونه</a:t>
            </a:r>
            <a:r>
              <a:rPr lang="fa-IR" sz="2800" b="0" i="0" u="none" strike="noStrike" kern="100" dirty="0"/>
              <a:t> ای باشد که </a:t>
            </a:r>
            <a:r>
              <a:rPr lang="fa-IR" sz="2800" b="0" i="0" u="none" strike="noStrike" kern="100" baseline="0" dirty="0"/>
              <a:t> بهترین </a:t>
            </a:r>
            <a:r>
              <a:rPr lang="fa-IR" sz="2800" b="0" i="0" u="none" strike="noStrike" kern="100" baseline="0" dirty="0">
                <a:solidFill>
                  <a:srgbClr val="FF0000"/>
                </a:solidFill>
              </a:rPr>
              <a:t>صلاح </a:t>
            </a:r>
            <a:r>
              <a:rPr lang="fa-IR" sz="2800" b="0" i="0" u="none" strike="noStrike" kern="100" baseline="0" dirty="0"/>
              <a:t>اهداکنندگان به خطر نیافتد.</a:t>
            </a:r>
          </a:p>
          <a:p>
            <a:pPr marL="457200" marR="0" lvl="0" indent="-457200" rtl="1">
              <a:buFont typeface="+mj-lt"/>
              <a:buAutoNum type="arabicPeriod"/>
            </a:pPr>
            <a:r>
              <a:rPr lang="fa-IR" sz="2800" b="0" i="0" u="none" strike="noStrike" kern="100" baseline="0" dirty="0"/>
              <a:t>نگرانی اخلاقی در اهدا کنند زنده:  </a:t>
            </a:r>
          </a:p>
          <a:p>
            <a:pPr marL="2800350" lvl="5" indent="-514350">
              <a:buFont typeface="+mj-lt"/>
              <a:buAutoNum type="arabicPeriod"/>
            </a:pPr>
            <a:r>
              <a:rPr lang="fa-IR" sz="2800" kern="100" dirty="0">
                <a:cs typeface="B Nazanin" panose="00000400000000000000" pitchFamily="2" charset="-78"/>
              </a:rPr>
              <a:t>ریسک جراحی</a:t>
            </a:r>
          </a:p>
          <a:p>
            <a:pPr marL="2800350" lvl="5" indent="-514350">
              <a:buFont typeface="+mj-lt"/>
              <a:buAutoNum type="arabicPeriod"/>
            </a:pPr>
            <a:r>
              <a:rPr lang="fa-IR" sz="2800" kern="100" dirty="0">
                <a:cs typeface="B Nazanin" panose="00000400000000000000" pitchFamily="2" charset="-78"/>
              </a:rPr>
              <a:t>عدم سودپزشکی برای اهدا کننده</a:t>
            </a:r>
          </a:p>
        </p:txBody>
      </p:sp>
      <p:sp>
        <p:nvSpPr>
          <p:cNvPr id="4" name="Footer Placeholder 3">
            <a:extLst>
              <a:ext uri="{FF2B5EF4-FFF2-40B4-BE49-F238E27FC236}">
                <a16:creationId xmlns:a16="http://schemas.microsoft.com/office/drawing/2014/main" id="{842C5B10-8C17-8F9C-F644-B0EB9513401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564056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8CA4-747B-BABD-029E-B4A0A2A06C83}"/>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راهنماهای اخلاقی در مورد پیوند اعضا</a:t>
            </a:r>
          </a:p>
        </p:txBody>
      </p:sp>
      <p:sp>
        <p:nvSpPr>
          <p:cNvPr id="3" name="Text Placeholder 2">
            <a:extLst>
              <a:ext uri="{FF2B5EF4-FFF2-40B4-BE49-F238E27FC236}">
                <a16:creationId xmlns:a16="http://schemas.microsoft.com/office/drawing/2014/main" id="{501EFD55-D155-70D2-0566-39BD31934541}"/>
              </a:ext>
            </a:extLst>
          </p:cNvPr>
          <p:cNvSpPr>
            <a:spLocks noGrp="1"/>
          </p:cNvSpPr>
          <p:nvPr>
            <p:ph type="body" idx="1"/>
          </p:nvPr>
        </p:nvSpPr>
        <p:spPr/>
        <p:txBody>
          <a:bodyPr>
            <a:normAutofit lnSpcReduction="10000"/>
          </a:bodyPr>
          <a:lstStyle/>
          <a:p>
            <a:pPr lvl="1">
              <a:buFont typeface="Wingdings" panose="05000000000000000000" pitchFamily="2" charset="2"/>
              <a:buChar char="q"/>
            </a:pPr>
            <a:r>
              <a:rPr lang="fa-IR" sz="2400" b="1" i="0" u="none" strike="noStrike" kern="100" baseline="0" dirty="0">
                <a:solidFill>
                  <a:srgbClr val="FF0000"/>
                </a:solidFill>
                <a:cs typeface="B Compset" panose="00000400000000000000" pitchFamily="2" charset="-78"/>
              </a:rPr>
              <a:t>   احترام به اهداکنندگان عضو:</a:t>
            </a:r>
          </a:p>
          <a:p>
            <a:pPr marL="1371600" lvl="2" indent="-457200">
              <a:buFont typeface="+mj-lt"/>
              <a:buAutoNum type="arabicPeriod"/>
            </a:pPr>
            <a:r>
              <a:rPr lang="fa-IR" sz="2400" b="0" i="0" u="none" strike="noStrike" kern="100" baseline="0" dirty="0">
                <a:cs typeface="B Nazanin" panose="00000400000000000000" pitchFamily="2" charset="-78"/>
              </a:rPr>
              <a:t>احترام به اهدا کننده از طریق </a:t>
            </a:r>
            <a:r>
              <a:rPr lang="fa-IR" sz="2400" b="0" i="0" u="none" strike="noStrike" kern="100" baseline="0" dirty="0">
                <a:solidFill>
                  <a:srgbClr val="FF0000"/>
                </a:solidFill>
                <a:cs typeface="B Nazanin" panose="00000400000000000000" pitchFamily="2" charset="-78"/>
              </a:rPr>
              <a:t>اخذ رضایت </a:t>
            </a:r>
            <a:r>
              <a:rPr lang="fa-IR" sz="2400" b="0" i="0" u="none" strike="noStrike" kern="100" baseline="0" dirty="0">
                <a:cs typeface="B Nazanin" panose="00000400000000000000" pitchFamily="2" charset="-78"/>
              </a:rPr>
              <a:t>آگاهانه و داوطلبانه ( رضایت)</a:t>
            </a:r>
          </a:p>
          <a:p>
            <a:pPr marL="1371600" lvl="2" indent="-457200">
              <a:buFont typeface="+mj-lt"/>
              <a:buAutoNum type="arabicPeriod"/>
            </a:pPr>
            <a:r>
              <a:rPr lang="fa-IR" sz="2400" b="0" i="0" u="none" strike="noStrike" kern="100" baseline="0" dirty="0">
                <a:cs typeface="B Nazanin" panose="00000400000000000000" pitchFamily="2" charset="-78"/>
              </a:rPr>
              <a:t>احترام به درخواست عدم اهدا ( امتناع)</a:t>
            </a:r>
          </a:p>
          <a:p>
            <a:pPr marL="1371600" lvl="2" indent="-457200">
              <a:buFont typeface="+mj-lt"/>
              <a:buAutoNum type="arabicPeriod"/>
            </a:pPr>
            <a:r>
              <a:rPr lang="fa-IR" sz="2400" b="0" i="0" u="none" strike="noStrike" kern="100" baseline="0" dirty="0">
                <a:cs typeface="B Nazanin" panose="00000400000000000000" pitchFamily="2" charset="-78"/>
              </a:rPr>
              <a:t>اهدا کننده فوت شده آسیب نمی بینند و ولی احترامشان ضروری است.( احترام به</a:t>
            </a:r>
            <a:r>
              <a:rPr lang="fa-IR" sz="2400" b="0" i="0" u="none" strike="noStrike" kern="100" dirty="0">
                <a:cs typeface="B Nazanin" panose="00000400000000000000" pitchFamily="2" charset="-78"/>
              </a:rPr>
              <a:t> جسد)</a:t>
            </a:r>
            <a:endParaRPr lang="fa-IR" sz="2400" b="0" i="0" u="none" strike="noStrike" kern="100" baseline="0" dirty="0">
              <a:cs typeface="B Nazanin"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توجه به خواسته فرد فوت </a:t>
            </a:r>
            <a:r>
              <a:rPr lang="fa-IR" sz="2400" kern="100" dirty="0"/>
              <a:t>شده ( اتونومی)</a:t>
            </a:r>
          </a:p>
          <a:p>
            <a:pPr marL="1371600" lvl="2" indent="-457200">
              <a:buFont typeface="+mj-lt"/>
              <a:buAutoNum type="arabicPeriod"/>
            </a:pPr>
            <a:r>
              <a:rPr lang="fa-IR" sz="2400" kern="100" dirty="0"/>
              <a:t>احترام به حساسیت بازماندگان ( فرهنگی-اجتماعی-دینی)</a:t>
            </a:r>
          </a:p>
          <a:p>
            <a:pPr marL="1371600" lvl="2" indent="-457200">
              <a:buFont typeface="+mj-lt"/>
              <a:buAutoNum type="arabicPeriod"/>
            </a:pPr>
            <a:endParaRPr lang="fa-IR" sz="2400" kern="100" dirty="0"/>
          </a:p>
          <a:p>
            <a:pPr marL="914400" lvl="2" indent="0">
              <a:buNone/>
            </a:pPr>
            <a:endParaRPr lang="fa-IR" sz="2400" kern="100" dirty="0"/>
          </a:p>
          <a:p>
            <a:pPr marL="914400" lvl="2" indent="0">
              <a:buNone/>
            </a:pPr>
            <a:endParaRPr lang="fa-IR" sz="2400" kern="100" dirty="0"/>
          </a:p>
          <a:p>
            <a:pPr marL="0" indent="0">
              <a:buNone/>
            </a:pPr>
            <a:r>
              <a:rPr lang="fa-IR" sz="2400" kern="100" dirty="0"/>
              <a:t>برخی نگران از </a:t>
            </a:r>
            <a:r>
              <a:rPr lang="fa-IR" sz="2400" kern="100" dirty="0">
                <a:solidFill>
                  <a:srgbClr val="FF0000"/>
                </a:solidFill>
              </a:rPr>
              <a:t>آسیب یا بی حرمتی </a:t>
            </a:r>
            <a:r>
              <a:rPr lang="fa-IR" sz="2400" kern="100" dirty="0"/>
              <a:t>به اهدا کننده فوت شده به علت اعمال تهاجمی برای افزایش قابلیت حیات عضو پیوندی هستند.</a:t>
            </a:r>
          </a:p>
        </p:txBody>
      </p:sp>
      <p:sp>
        <p:nvSpPr>
          <p:cNvPr id="4" name="Footer Placeholder 3">
            <a:extLst>
              <a:ext uri="{FF2B5EF4-FFF2-40B4-BE49-F238E27FC236}">
                <a16:creationId xmlns:a16="http://schemas.microsoft.com/office/drawing/2014/main" id="{0A3FED0A-8EC8-3009-42F2-D1C7BF0391B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861835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FB180-8DEB-7FB4-430E-84601D83FD5D}"/>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راهنماهای اخلاقی در مورد پیوند اعضا</a:t>
            </a:r>
          </a:p>
        </p:txBody>
      </p:sp>
      <p:sp>
        <p:nvSpPr>
          <p:cNvPr id="3" name="Text Placeholder 2">
            <a:extLst>
              <a:ext uri="{FF2B5EF4-FFF2-40B4-BE49-F238E27FC236}">
                <a16:creationId xmlns:a16="http://schemas.microsoft.com/office/drawing/2014/main" id="{05609DB2-AD87-E984-9B10-A67BFBF27F29}"/>
              </a:ext>
            </a:extLst>
          </p:cNvPr>
          <p:cNvSpPr>
            <a:spLocks noGrp="1"/>
          </p:cNvSpPr>
          <p:nvPr>
            <p:ph type="body" idx="1"/>
          </p:nvPr>
        </p:nvSpPr>
        <p:spPr/>
        <p:txBody>
          <a:bodyPr/>
          <a:lstStyle/>
          <a:p>
            <a:pPr lvl="1">
              <a:buFont typeface="Wingdings" panose="05000000000000000000" pitchFamily="2" charset="2"/>
              <a:buChar char="q"/>
            </a:pPr>
            <a:r>
              <a:rPr lang="fa-IR" sz="2800" b="1" i="0" u="none" strike="noStrike" kern="100" baseline="0" dirty="0">
                <a:solidFill>
                  <a:srgbClr val="FF0000"/>
                </a:solidFill>
                <a:cs typeface="B Compset" panose="00000400000000000000" pitchFamily="2" charset="-78"/>
              </a:rPr>
              <a:t>  رفع یا مدیریت تعارض منافع:</a:t>
            </a:r>
          </a:p>
          <a:p>
            <a:pPr marR="0" lvl="1" rtl="1"/>
            <a:endParaRPr lang="fa-IR" sz="2800" b="1" i="0" u="none" strike="noStrike" kern="100" baseline="0" dirty="0">
              <a:solidFill>
                <a:srgbClr val="FF0000"/>
              </a:solidFill>
              <a:cs typeface="B Compset" panose="00000400000000000000" pitchFamily="2" charset="-78"/>
            </a:endParaRPr>
          </a:p>
          <a:p>
            <a:pPr marL="1885950" lvl="3" indent="-514350">
              <a:buFont typeface="+mj-lt"/>
              <a:buAutoNum type="arabicPeriod"/>
            </a:pPr>
            <a:r>
              <a:rPr lang="fa-IR" sz="2800" b="0" i="0" u="none" strike="noStrike" kern="100" baseline="0" dirty="0">
                <a:cs typeface="B Nazanin" panose="00000400000000000000" pitchFamily="2" charset="-78"/>
              </a:rPr>
              <a:t>پزشکان اهداکنندگان بالقوه نمی توانند عضو تیم پیوند باشند. ( </a:t>
            </a:r>
            <a:r>
              <a:rPr lang="fa-IR" sz="2800" b="0" i="0" u="none" strike="noStrike" kern="100" baseline="0" dirty="0">
                <a:solidFill>
                  <a:srgbClr val="FF0000"/>
                </a:solidFill>
                <a:cs typeface="B Nazanin" panose="00000400000000000000" pitchFamily="2" charset="-78"/>
              </a:rPr>
              <a:t>عدم مشارکت </a:t>
            </a:r>
            <a:r>
              <a:rPr lang="fa-IR" sz="2800" b="0" i="0" u="none" strike="noStrike" kern="100" baseline="0" dirty="0">
                <a:cs typeface="B Nazanin" panose="00000400000000000000" pitchFamily="2" charset="-78"/>
              </a:rPr>
              <a:t>در دو تیم)</a:t>
            </a:r>
          </a:p>
          <a:p>
            <a:pPr marL="1885950" lvl="3" indent="-514350">
              <a:buFont typeface="+mj-lt"/>
              <a:buAutoNum type="arabicPeriod"/>
            </a:pPr>
            <a:r>
              <a:rPr lang="fa-IR" sz="2800" b="0" i="0" u="none" strike="noStrike" kern="100" baseline="0" dirty="0">
                <a:solidFill>
                  <a:srgbClr val="FF0000"/>
                </a:solidFill>
                <a:cs typeface="B Nazanin" panose="00000400000000000000" pitchFamily="2" charset="-78"/>
              </a:rPr>
              <a:t>نفع  اعتباری </a:t>
            </a:r>
            <a:r>
              <a:rPr lang="fa-IR" sz="2800" b="0" i="0" u="none" strike="noStrike" kern="100" baseline="0" dirty="0">
                <a:cs typeface="B Nazanin" panose="00000400000000000000" pitchFamily="2" charset="-78"/>
              </a:rPr>
              <a:t>جراح و بیمارستان از پیوند.</a:t>
            </a:r>
          </a:p>
          <a:p>
            <a:pPr lvl="5"/>
            <a:r>
              <a:rPr lang="fa-IR" sz="2600" b="0" i="0" u="none" strike="noStrike" kern="100" baseline="0" dirty="0">
                <a:cs typeface="B Nazanin" panose="00000400000000000000" pitchFamily="2" charset="-78"/>
              </a:rPr>
              <a:t>البته آنجا که پیوند بیشتر است موفقیت نتیجه پیوند بیشتر است</a:t>
            </a:r>
            <a:r>
              <a:rPr lang="fa-IR"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A7343630-0584-4BF2-6C6C-7D41536D702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551636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08A6-B59D-20CA-CC98-6FD84F50DFC7}"/>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راهنماهای اخلاقی در مورد پیوند اعضا</a:t>
            </a:r>
          </a:p>
        </p:txBody>
      </p:sp>
      <p:sp>
        <p:nvSpPr>
          <p:cNvPr id="3" name="Text Placeholder 2">
            <a:extLst>
              <a:ext uri="{FF2B5EF4-FFF2-40B4-BE49-F238E27FC236}">
                <a16:creationId xmlns:a16="http://schemas.microsoft.com/office/drawing/2014/main" id="{2A9472DC-6046-0221-308F-D1C148C123C5}"/>
              </a:ext>
            </a:extLst>
          </p:cNvPr>
          <p:cNvSpPr>
            <a:spLocks noGrp="1"/>
          </p:cNvSpPr>
          <p:nvPr>
            <p:ph type="body" idx="1"/>
          </p:nvPr>
        </p:nvSpPr>
        <p:spPr/>
        <p:txBody>
          <a:bodyPr>
            <a:normAutofit/>
          </a:bodyPr>
          <a:lstStyle/>
          <a:p>
            <a:pPr>
              <a:buFont typeface="Wingdings" panose="05000000000000000000" pitchFamily="2" charset="2"/>
              <a:buChar char="q"/>
            </a:pPr>
            <a:r>
              <a:rPr lang="fa-IR" sz="2800" b="1" i="0" u="none" strike="noStrike" kern="100" baseline="0" dirty="0">
                <a:solidFill>
                  <a:srgbClr val="FF0000"/>
                </a:solidFill>
                <a:cs typeface="B Compset" panose="00000400000000000000" pitchFamily="2" charset="-78"/>
              </a:rPr>
              <a:t>  عدالت</a:t>
            </a:r>
          </a:p>
          <a:p>
            <a:pPr>
              <a:buFont typeface="Wingdings" panose="05000000000000000000" pitchFamily="2" charset="2"/>
              <a:buChar char="q"/>
            </a:pPr>
            <a:endParaRPr lang="fa-IR" sz="1600" b="1" i="0" u="none" strike="noStrike" kern="100" baseline="0" dirty="0">
              <a:solidFill>
                <a:srgbClr val="FF0000"/>
              </a:solidFill>
              <a:cs typeface="B Compset" panose="00000400000000000000" pitchFamily="2" charset="-78"/>
            </a:endParaRPr>
          </a:p>
          <a:p>
            <a:pPr marL="457200" marR="0" lvl="1" indent="0" rtl="1">
              <a:buNone/>
            </a:pPr>
            <a:r>
              <a:rPr lang="fa-IR" sz="2400" b="1" i="0" u="none" strike="noStrike" kern="100" baseline="0" dirty="0">
                <a:solidFill>
                  <a:srgbClr val="FF0000"/>
                </a:solidFill>
                <a:cs typeface="B Compset" panose="00000400000000000000" pitchFamily="2" charset="-78"/>
              </a:rPr>
              <a:t>1) هزینه:</a:t>
            </a:r>
          </a:p>
          <a:p>
            <a:pPr marL="1828800" lvl="3" indent="-457200">
              <a:buFont typeface="+mj-lt"/>
              <a:buAutoNum type="arabicPeriod"/>
            </a:pPr>
            <a:r>
              <a:rPr lang="fa-IR" sz="2400" b="1" i="0" u="none" strike="noStrike" kern="100" baseline="0" dirty="0"/>
              <a:t>برای جلو گیری از سو استفاده </a:t>
            </a:r>
            <a:r>
              <a:rPr lang="fa-IR" sz="2400" b="0" i="0" u="none" strike="noStrike" kern="100" baseline="0" dirty="0"/>
              <a:t>از اهدا </a:t>
            </a:r>
            <a:r>
              <a:rPr lang="fa-IR" sz="2400" b="0" i="0" u="none" strike="noStrike" kern="100" baseline="0" dirty="0" err="1"/>
              <a:t>کنندگان</a:t>
            </a:r>
            <a:r>
              <a:rPr lang="fa-IR" sz="2400" b="0" i="0" u="none" strike="noStrike" kern="100" baseline="0" dirty="0"/>
              <a:t> بالقوه و استثمار آنها  </a:t>
            </a:r>
            <a:r>
              <a:rPr lang="fa-IR" sz="2400" b="0" i="0" u="none" strike="noStrike" kern="100" baseline="0" dirty="0">
                <a:solidFill>
                  <a:srgbClr val="FF0000"/>
                </a:solidFill>
              </a:rPr>
              <a:t>پرداخت هزینه </a:t>
            </a:r>
            <a:r>
              <a:rPr lang="fa-IR" sz="2400" b="0" i="0" u="none" strike="noStrike" kern="100" baseline="0" dirty="0"/>
              <a:t>برای اهدا عضو</a:t>
            </a:r>
            <a:r>
              <a:rPr lang="fa-IR" sz="2400" b="0" i="0" u="none" strike="noStrike" kern="100" baseline="0" dirty="0">
                <a:solidFill>
                  <a:srgbClr val="FF0000"/>
                </a:solidFill>
              </a:rPr>
              <a:t> ممنوع </a:t>
            </a:r>
            <a:r>
              <a:rPr lang="fa-IR" sz="2400" b="0" i="0" u="none" strike="noStrike" kern="100" baseline="0" dirty="0"/>
              <a:t>است.</a:t>
            </a:r>
          </a:p>
          <a:p>
            <a:pPr marL="1828800" lvl="3" indent="-457200">
              <a:buFont typeface="+mj-lt"/>
              <a:buAutoNum type="arabicPeriod"/>
            </a:pPr>
            <a:r>
              <a:rPr lang="fa-IR" sz="2400" b="0" i="0" u="none" strike="noStrike" kern="100" baseline="0" dirty="0"/>
              <a:t>برخی از </a:t>
            </a:r>
            <a:r>
              <a:rPr lang="fa-IR" sz="2400" b="0" i="0" u="none" strike="noStrike" kern="100" baseline="0" dirty="0">
                <a:solidFill>
                  <a:srgbClr val="FF0000"/>
                </a:solidFill>
              </a:rPr>
              <a:t>بازار نظارت شده حمایت </a:t>
            </a:r>
            <a:r>
              <a:rPr lang="fa-IR" sz="2400" b="0" i="0" u="none" strike="noStrike" kern="100" baseline="0" dirty="0"/>
              <a:t>می کنند.</a:t>
            </a:r>
          </a:p>
          <a:p>
            <a:pPr marL="1828800" lvl="3" indent="-457200">
              <a:buFont typeface="+mj-lt"/>
              <a:buAutoNum type="arabicPeriod"/>
            </a:pPr>
            <a:r>
              <a:rPr lang="fa-IR" sz="2400" b="0" i="0" u="none" strike="noStrike" kern="100" baseline="0" dirty="0"/>
              <a:t>سو استفاده و استثمار </a:t>
            </a:r>
            <a:r>
              <a:rPr lang="fa-IR" sz="2400" b="0" i="0" u="none" strike="noStrike" kern="100" baseline="0" dirty="0" err="1"/>
              <a:t>اهدکنندگان</a:t>
            </a:r>
            <a:r>
              <a:rPr lang="fa-IR" sz="2400" b="0" i="0" u="none" strike="noStrike" kern="100" baseline="0" dirty="0"/>
              <a:t> </a:t>
            </a:r>
            <a:r>
              <a:rPr lang="fa-IR" sz="2400" b="0" i="0" u="none" strike="noStrike" kern="100" baseline="0" dirty="0">
                <a:solidFill>
                  <a:srgbClr val="FF0000"/>
                </a:solidFill>
              </a:rPr>
              <a:t>محروم</a:t>
            </a:r>
            <a:r>
              <a:rPr lang="fa-IR" sz="2400" kern="100" dirty="0">
                <a:solidFill>
                  <a:srgbClr val="FF0000"/>
                </a:solidFill>
              </a:rPr>
              <a:t> و </a:t>
            </a:r>
            <a:r>
              <a:rPr lang="fa-IR" sz="2400" b="0" i="0" u="none" strike="noStrike" kern="100" baseline="0" dirty="0">
                <a:solidFill>
                  <a:srgbClr val="FF0000"/>
                </a:solidFill>
              </a:rPr>
              <a:t>کم درآمد </a:t>
            </a:r>
          </a:p>
          <a:p>
            <a:pPr marL="1828800" lvl="3" indent="-457200">
              <a:buFont typeface="+mj-lt"/>
              <a:buAutoNum type="arabicPeriod"/>
            </a:pPr>
            <a:r>
              <a:rPr lang="fa-IR" sz="2400" b="0" i="0" u="none" strike="noStrike" kern="100" baseline="0" dirty="0">
                <a:solidFill>
                  <a:srgbClr val="FF0000"/>
                </a:solidFill>
              </a:rPr>
              <a:t>پرداخت برای اهدا  </a:t>
            </a:r>
            <a:r>
              <a:rPr lang="fa-IR" sz="2400" b="0" i="0" u="none" strike="noStrike" kern="100" baseline="0" dirty="0"/>
              <a:t>با </a:t>
            </a:r>
            <a:r>
              <a:rPr lang="fa-IR" sz="2400" b="0" i="0" u="none" strike="noStrike" kern="100" baseline="0" dirty="0">
                <a:solidFill>
                  <a:srgbClr val="FF0000"/>
                </a:solidFill>
              </a:rPr>
              <a:t>پرداخت برای هزینه‌های </a:t>
            </a:r>
            <a:r>
              <a:rPr lang="fa-IR" sz="2400" b="0" i="0" u="none" strike="noStrike" kern="100" baseline="0" dirty="0"/>
              <a:t>ناشی از اهدا فرق دارد.</a:t>
            </a:r>
          </a:p>
          <a:p>
            <a:pPr marL="1828800" lvl="3" indent="-457200">
              <a:buFont typeface="+mj-lt"/>
              <a:buAutoNum type="arabicPeriod"/>
            </a:pPr>
            <a:r>
              <a:rPr lang="fa-IR" sz="2400" b="0" i="0" u="none" strike="noStrike" kern="100" baseline="0" dirty="0">
                <a:solidFill>
                  <a:srgbClr val="FF0000"/>
                </a:solidFill>
              </a:rPr>
              <a:t>جبران هزینه </a:t>
            </a:r>
            <a:r>
              <a:rPr lang="fa-IR" sz="2400" b="0" i="0" u="none" strike="noStrike" kern="100" baseline="0" dirty="0"/>
              <a:t>مورد حمایت است: مثل سرکار نرفتن و دارد و خرج بیمارستان و عوارض...</a:t>
            </a:r>
          </a:p>
          <a:p>
            <a:pPr marL="457200" lvl="1" indent="0">
              <a:buNone/>
            </a:pPr>
            <a:r>
              <a:rPr lang="fa-IR" sz="2400" b="1" kern="100" dirty="0">
                <a:solidFill>
                  <a:srgbClr val="FF0000"/>
                </a:solidFill>
                <a:cs typeface="B Compset" panose="00000400000000000000" pitchFamily="2" charset="-78"/>
              </a:rPr>
              <a:t>2) اولویت </a:t>
            </a:r>
          </a:p>
          <a:p>
            <a:pPr marL="1371600" lvl="3" indent="0">
              <a:buNone/>
            </a:pPr>
            <a:r>
              <a:rPr lang="fa-IR" sz="2400" b="0" i="0" u="none" strike="noStrike" kern="100" baseline="0" dirty="0">
                <a:solidFill>
                  <a:srgbClr val="FF0000"/>
                </a:solidFill>
              </a:rPr>
              <a:t>توزیع عادلانه </a:t>
            </a:r>
            <a:r>
              <a:rPr lang="fa-IR" sz="2400" b="0" i="0" u="none" strike="noStrike" kern="100" baseline="0" dirty="0"/>
              <a:t>و بر اساس سیستم رتبه دهی رایانه ای برای حفظ اعتماد عمومی</a:t>
            </a:r>
          </a:p>
        </p:txBody>
      </p:sp>
      <p:sp>
        <p:nvSpPr>
          <p:cNvPr id="4" name="Footer Placeholder 3">
            <a:extLst>
              <a:ext uri="{FF2B5EF4-FFF2-40B4-BE49-F238E27FC236}">
                <a16:creationId xmlns:a16="http://schemas.microsoft.com/office/drawing/2014/main" id="{E2933761-BDC3-6586-E640-89402D7A28CA}"/>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967638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DCAE-EEB3-4CA0-D3B3-8BE0347A0B38}"/>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اهدا از اهدا کنندگان فوت شده</a:t>
            </a:r>
          </a:p>
        </p:txBody>
      </p:sp>
      <p:sp>
        <p:nvSpPr>
          <p:cNvPr id="3" name="Text Placeholder 2">
            <a:extLst>
              <a:ext uri="{FF2B5EF4-FFF2-40B4-BE49-F238E27FC236}">
                <a16:creationId xmlns:a16="http://schemas.microsoft.com/office/drawing/2014/main" id="{0FA419CE-F208-5E9B-1816-CB1EC4FD7FCD}"/>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موضوعات مطرح در اهدا</a:t>
            </a:r>
            <a:r>
              <a:rPr lang="fa-IR" sz="2400" b="1" i="0" u="none" strike="noStrike" kern="100" dirty="0">
                <a:solidFill>
                  <a:srgbClr val="FF0000"/>
                </a:solidFill>
                <a:cs typeface="B Nazanin" panose="00000400000000000000" pitchFamily="2" charset="-78"/>
              </a:rPr>
              <a:t> کنندگان فوت شده:</a:t>
            </a:r>
          </a:p>
          <a:p>
            <a:pPr marR="0" lvl="0" rtl="1"/>
            <a:endParaRPr lang="fa-IR" sz="2400" b="1" i="0" u="none" strike="noStrike" kern="100" baseline="0" dirty="0">
              <a:solidFill>
                <a:srgbClr val="FF0000"/>
              </a:solidFill>
              <a:cs typeface="B Nazanin" panose="00000400000000000000" pitchFamily="2" charset="-78"/>
            </a:endParaRPr>
          </a:p>
          <a:p>
            <a:pPr marL="1371600" lvl="2" indent="-457200">
              <a:buFont typeface="+mj-lt"/>
              <a:buAutoNum type="arabicPeriod"/>
            </a:pPr>
            <a:r>
              <a:rPr lang="fa-IR" sz="2400" b="0" i="0" u="none" strike="noStrike" kern="100" baseline="0" dirty="0">
                <a:solidFill>
                  <a:srgbClr val="FF0000"/>
                </a:solidFill>
                <a:cs typeface="B Nazanin" panose="00000400000000000000" pitchFamily="2" charset="-78"/>
              </a:rPr>
              <a:t>سیستم </a:t>
            </a:r>
            <a:r>
              <a:rPr lang="fa-IR" sz="2400" b="0" i="0" u="none" strike="noStrike" kern="100" baseline="0" dirty="0">
                <a:cs typeface="B Nazanin" panose="00000400000000000000" pitchFamily="2" charset="-78"/>
              </a:rPr>
              <a:t>رایج اهدای اعضای بیمار فوت شده ( ایران گزارش )</a:t>
            </a:r>
          </a:p>
          <a:p>
            <a:pPr marL="1371600" lvl="2" indent="-457200">
              <a:buFont typeface="+mj-lt"/>
              <a:buAutoNum type="arabicPeriod"/>
            </a:pPr>
            <a:r>
              <a:rPr lang="fa-IR" sz="2400" b="0" i="0" u="none" strike="noStrike" kern="100" baseline="0" dirty="0">
                <a:cs typeface="B Nazanin" panose="00000400000000000000" pitchFamily="2" charset="-78"/>
              </a:rPr>
              <a:t>اهدا بر اساس معیار</a:t>
            </a:r>
            <a:r>
              <a:rPr lang="fa-IR" sz="2400" b="0" i="0" u="none" strike="noStrike" kern="10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مرگ مغزی</a:t>
            </a:r>
          </a:p>
          <a:p>
            <a:pPr marL="1371600" lvl="2" indent="-457200">
              <a:buFont typeface="+mj-lt"/>
              <a:buAutoNum type="arabicPeriod"/>
            </a:pPr>
            <a:r>
              <a:rPr lang="fa-IR" sz="2400" kern="100" dirty="0"/>
              <a:t>اهدا عضو بر اساس معیار گردش خون</a:t>
            </a:r>
          </a:p>
          <a:p>
            <a:pPr marL="1371600" lvl="2" indent="-457200">
              <a:buFont typeface="+mj-lt"/>
              <a:buAutoNum type="arabicPeriod"/>
            </a:pPr>
            <a:r>
              <a:rPr lang="fa-IR" sz="2400" b="0" i="0" u="none" strike="noStrike" kern="100" baseline="0" dirty="0">
                <a:solidFill>
                  <a:srgbClr val="FF0000"/>
                </a:solidFill>
                <a:cs typeface="B Nazanin" panose="00000400000000000000" pitchFamily="2" charset="-78"/>
              </a:rPr>
              <a:t>رضایت</a:t>
            </a:r>
            <a:r>
              <a:rPr lang="fa-IR" sz="2400" b="0" i="0" u="none" strike="noStrike" kern="100" baseline="0" dirty="0">
                <a:cs typeface="B Nazanin" panose="00000400000000000000" pitchFamily="2" charset="-78"/>
              </a:rPr>
              <a:t> فرضی </a:t>
            </a:r>
          </a:p>
          <a:p>
            <a:pPr marL="1371600" lvl="2" indent="-457200">
              <a:buFont typeface="+mj-lt"/>
              <a:buAutoNum type="arabicPeriod"/>
            </a:pPr>
            <a:r>
              <a:rPr lang="fa-IR" sz="2400" b="0" i="0" u="none" strike="noStrike" kern="100" baseline="0" dirty="0">
                <a:cs typeface="B Nazanin" panose="00000400000000000000" pitchFamily="2" charset="-78"/>
              </a:rPr>
              <a:t>اهدا کنندگانی که از لحاظ </a:t>
            </a:r>
            <a:r>
              <a:rPr lang="fa-IR" sz="2400" b="0" i="0" u="none" strike="noStrike" kern="100" baseline="0" dirty="0">
                <a:solidFill>
                  <a:srgbClr val="FF0000"/>
                </a:solidFill>
                <a:cs typeface="B Nazanin" panose="00000400000000000000" pitchFamily="2" charset="-78"/>
              </a:rPr>
              <a:t>فیزیولوژیکی</a:t>
            </a:r>
            <a:r>
              <a:rPr lang="fa-IR" sz="2400" b="0" i="0" u="none" strike="noStrike" kern="100" baseline="0" dirty="0">
                <a:cs typeface="B Nazanin" panose="00000400000000000000" pitchFamily="2" charset="-78"/>
              </a:rPr>
              <a:t> در حاشیه هستند.</a:t>
            </a:r>
          </a:p>
        </p:txBody>
      </p:sp>
      <p:sp>
        <p:nvSpPr>
          <p:cNvPr id="4" name="Footer Placeholder 3">
            <a:extLst>
              <a:ext uri="{FF2B5EF4-FFF2-40B4-BE49-F238E27FC236}">
                <a16:creationId xmlns:a16="http://schemas.microsoft.com/office/drawing/2014/main" id="{DD9EB0C1-E131-95D3-D64B-752DE4CD292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480346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9EEB-2ECA-94AF-E083-77600A0CD777}"/>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اهدا از اهدا کنندگان فوت شده</a:t>
            </a:r>
          </a:p>
        </p:txBody>
      </p:sp>
      <p:sp>
        <p:nvSpPr>
          <p:cNvPr id="3" name="Text Placeholder 2">
            <a:extLst>
              <a:ext uri="{FF2B5EF4-FFF2-40B4-BE49-F238E27FC236}">
                <a16:creationId xmlns:a16="http://schemas.microsoft.com/office/drawing/2014/main" id="{C8E9EB9D-EA28-8852-D3F4-F5DBD8D09878}"/>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800" b="1" i="0" u="none" strike="noStrike" kern="100" baseline="0" dirty="0">
                <a:solidFill>
                  <a:srgbClr val="FF0000"/>
                </a:solidFill>
                <a:cs typeface="B Compset" panose="00000400000000000000" pitchFamily="2" charset="-78"/>
              </a:rPr>
              <a:t> سیستم رایج اهدای اعضای بیمار فوت شده:</a:t>
            </a:r>
          </a:p>
          <a:p>
            <a:pPr marR="0" lvl="1" rtl="1"/>
            <a:endParaRPr lang="fa-IR" sz="2800" b="1" i="0" u="none" strike="noStrike" kern="100" baseline="0" dirty="0">
              <a:solidFill>
                <a:srgbClr val="FF0000"/>
              </a:solidFill>
              <a:cs typeface="B Compset" panose="00000400000000000000" pitchFamily="2" charset="-78"/>
            </a:endParaRPr>
          </a:p>
          <a:p>
            <a:pPr marL="457200" marR="0" lvl="0" indent="-457200" rtl="1">
              <a:buFont typeface="+mj-lt"/>
              <a:buAutoNum type="arabicPeriod"/>
            </a:pPr>
            <a:r>
              <a:rPr lang="fa-IR" sz="2400" b="0" i="0" u="none" strike="noStrike" kern="100" baseline="0" dirty="0">
                <a:cs typeface="B Nazanin" panose="00000400000000000000" pitchFamily="2" charset="-78"/>
              </a:rPr>
              <a:t>در امریکا اهدا داوطلبانه است.</a:t>
            </a:r>
          </a:p>
          <a:p>
            <a:pPr marL="457200" marR="0" lvl="0" indent="-457200" rtl="1">
              <a:buFont typeface="+mj-lt"/>
              <a:buAutoNum type="arabicPeriod"/>
            </a:pPr>
            <a:r>
              <a:rPr lang="fa-IR" sz="2400" b="0" i="0" u="none" strike="noStrike" kern="100" baseline="0" dirty="0">
                <a:cs typeface="B Nazanin" panose="00000400000000000000" pitchFamily="2" charset="-78"/>
              </a:rPr>
              <a:t> قانون اهدای آناتومیک متحدالشکل </a:t>
            </a:r>
            <a:r>
              <a:rPr lang="en-US" sz="2400" b="0" i="0" u="none" strike="noStrike" kern="100" baseline="0" dirty="0">
                <a:latin typeface="Aptos Display" panose="020B0004020202020204" pitchFamily="34" charset="0"/>
                <a:cs typeface="B Nazanin" panose="00000400000000000000" pitchFamily="2" charset="-78"/>
              </a:rPr>
              <a:t>The Uniform Anatomical Gift Act</a:t>
            </a:r>
            <a:r>
              <a:rPr lang="fa-IR" sz="2400" b="0" i="0" u="none" strike="noStrike" kern="100" baseline="0" dirty="0">
                <a:latin typeface="Aptos Display" panose="020B0004020202020204" pitchFamily="34" charset="0"/>
                <a:cs typeface="B Nazanin" panose="00000400000000000000" pitchFamily="2" charset="-78"/>
              </a:rPr>
              <a:t> وجود دارد که  افراد داوطلب، </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کارت اهدا </a:t>
            </a:r>
            <a:r>
              <a:rPr lang="fa-IR" sz="2400" b="0" i="0" u="none" strike="noStrike" kern="100" baseline="0" dirty="0">
                <a:latin typeface="Aptos Display" panose="020B0004020202020204" pitchFamily="34" charset="0"/>
                <a:cs typeface="B Nazanin" panose="00000400000000000000" pitchFamily="2" charset="-78"/>
              </a:rPr>
              <a:t>عضو می گیرند.</a:t>
            </a:r>
          </a:p>
          <a:p>
            <a:pPr marL="457200" lvl="0" indent="-457200">
              <a:buFont typeface="+mj-lt"/>
              <a:buAutoNum type="arabicPeriod"/>
            </a:pPr>
            <a:r>
              <a:rPr lang="fa-IR" sz="2400" b="0" i="0" u="none" strike="noStrike" kern="100" baseline="0" dirty="0">
                <a:cs typeface="B Nazanin" panose="00000400000000000000" pitchFamily="2" charset="-78"/>
              </a:rPr>
              <a:t>برخی کارت ندارند </a:t>
            </a:r>
            <a:r>
              <a:rPr lang="fa-IR" sz="2400" b="0" i="0" u="none" strike="noStrike" kern="100" baseline="0" dirty="0">
                <a:solidFill>
                  <a:srgbClr val="FF0000"/>
                </a:solidFill>
                <a:cs typeface="B Nazanin" panose="00000400000000000000" pitchFamily="2" charset="-78"/>
              </a:rPr>
              <a:t>ولی حامی </a:t>
            </a:r>
            <a:r>
              <a:rPr lang="fa-IR" sz="2400" b="0" i="0" u="none" strike="noStrike" kern="100" baseline="0" dirty="0">
                <a:cs typeface="B Nazanin" panose="00000400000000000000" pitchFamily="2" charset="-78"/>
              </a:rPr>
              <a:t>اهدا عضو پس از مرگ هستند.</a:t>
            </a:r>
          </a:p>
          <a:p>
            <a:pPr lvl="2"/>
            <a:r>
              <a:rPr lang="fa-IR" sz="2400" kern="100" dirty="0"/>
              <a:t>در ایران تمایل  به اهدا 85 درصد بود اما 11 درصد کارت اهدا داشتند.</a:t>
            </a:r>
            <a:endParaRPr lang="fa-IR" sz="2400" b="0" i="0" u="none" strike="noStrike" kern="100" baseline="0" dirty="0">
              <a:cs typeface="B Nazanin" panose="00000400000000000000" pitchFamily="2" charset="-78"/>
            </a:endParaRPr>
          </a:p>
          <a:p>
            <a:pPr marL="457200" marR="0" lvl="0" indent="-457200" rtl="1">
              <a:buFont typeface="+mj-lt"/>
              <a:buAutoNum type="arabicPeriod"/>
            </a:pPr>
            <a:r>
              <a:rPr lang="fa-IR" sz="2400" b="0" i="0" u="none" strike="noStrike" kern="100" baseline="0" dirty="0">
                <a:cs typeface="B Nazanin" panose="00000400000000000000" pitchFamily="2" charset="-78"/>
              </a:rPr>
              <a:t>برخی می ترسند با داشتن کارت </a:t>
            </a:r>
            <a:r>
              <a:rPr lang="fa-IR" sz="2400" b="0" i="0" u="none" strike="noStrike" kern="100" baseline="0" dirty="0">
                <a:solidFill>
                  <a:srgbClr val="FF0000"/>
                </a:solidFill>
                <a:cs typeface="B Nazanin" panose="00000400000000000000" pitchFamily="2" charset="-78"/>
              </a:rPr>
              <a:t>مراقبت استاندارد </a:t>
            </a:r>
            <a:r>
              <a:rPr lang="fa-IR" sz="2400" b="0" i="0" u="none" strike="noStrike" kern="100" baseline="0" dirty="0">
                <a:cs typeface="B Nazanin" panose="00000400000000000000" pitchFamily="2" charset="-78"/>
              </a:rPr>
              <a:t>برایشان انجام نشود.</a:t>
            </a:r>
          </a:p>
          <a:p>
            <a:pPr marL="457200" marR="0" lvl="0" indent="-457200" rtl="1">
              <a:buFont typeface="+mj-lt"/>
              <a:buAutoNum type="arabicPeriod"/>
            </a:pPr>
            <a:r>
              <a:rPr lang="fa-IR" sz="2400" b="0" i="0" u="none" strike="noStrike" kern="100" baseline="0" dirty="0">
                <a:cs typeface="B Nazanin" panose="00000400000000000000" pitchFamily="2" charset="-78"/>
              </a:rPr>
              <a:t>تمام موارد مرگ بیمار بستری باید </a:t>
            </a:r>
            <a:r>
              <a:rPr lang="fa-IR" sz="2400" b="0" i="0" u="none" strike="noStrike" kern="100" baseline="0" dirty="0">
                <a:solidFill>
                  <a:srgbClr val="FF0000"/>
                </a:solidFill>
                <a:cs typeface="B Nazanin" panose="00000400000000000000" pitchFamily="2" charset="-78"/>
              </a:rPr>
              <a:t>گزارش شود </a:t>
            </a:r>
            <a:r>
              <a:rPr lang="fa-IR" sz="2400" b="0" i="0" u="none" strike="noStrike" kern="100" baseline="0" dirty="0">
                <a:cs typeface="B Nazanin" panose="00000400000000000000" pitchFamily="2" charset="-78"/>
              </a:rPr>
              <a:t>تا با خانواده افراد واجد شرایط برای پیوند </a:t>
            </a:r>
            <a:r>
              <a:rPr lang="fa-IR" sz="2400" b="0" i="0" u="none" strike="noStrike" kern="100" baseline="0" dirty="0">
                <a:solidFill>
                  <a:srgbClr val="FF0000"/>
                </a:solidFill>
                <a:cs typeface="B Nazanin" panose="00000400000000000000" pitchFamily="2" charset="-78"/>
              </a:rPr>
              <a:t>صحبت شود</a:t>
            </a:r>
            <a:r>
              <a:rPr lang="fa-IR" sz="2400" b="0" i="0" u="none" strike="noStrike" kern="100" baseline="0" dirty="0">
                <a:cs typeface="B Nazanin" panose="00000400000000000000" pitchFamily="2" charset="-78"/>
              </a:rPr>
              <a:t>. </a:t>
            </a:r>
          </a:p>
        </p:txBody>
      </p:sp>
      <p:sp>
        <p:nvSpPr>
          <p:cNvPr id="4" name="Footer Placeholder 3">
            <a:extLst>
              <a:ext uri="{FF2B5EF4-FFF2-40B4-BE49-F238E27FC236}">
                <a16:creationId xmlns:a16="http://schemas.microsoft.com/office/drawing/2014/main" id="{76AE229E-B44D-DF8E-A549-190A03E45DB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13524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4308-70C6-E120-EE0F-1DB9DB0E151F}"/>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اهدا از اهدا کنندگان فوت شده</a:t>
            </a:r>
          </a:p>
        </p:txBody>
      </p:sp>
      <p:sp>
        <p:nvSpPr>
          <p:cNvPr id="3" name="Text Placeholder 2">
            <a:extLst>
              <a:ext uri="{FF2B5EF4-FFF2-40B4-BE49-F238E27FC236}">
                <a16:creationId xmlns:a16="http://schemas.microsoft.com/office/drawing/2014/main" id="{D1E200B7-0E00-DB79-DF77-71FCE1D8A8D8}"/>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800" b="1" i="0" u="none" strike="noStrike" kern="100" baseline="0" dirty="0">
                <a:solidFill>
                  <a:srgbClr val="FF0000"/>
                </a:solidFill>
                <a:cs typeface="B Compset" panose="00000400000000000000" pitchFamily="2" charset="-78"/>
              </a:rPr>
              <a:t> اهدا عضو پس از تعیین مرگ مغزی:</a:t>
            </a:r>
          </a:p>
          <a:p>
            <a:pPr marR="0" lvl="1" rtl="1">
              <a:buFont typeface="Wingdings" panose="05000000000000000000" pitchFamily="2" charset="2"/>
              <a:buChar char="q"/>
            </a:pPr>
            <a:endParaRPr lang="fa-IR" sz="2800" b="1" i="0" u="none" strike="noStrike" kern="100" baseline="0" dirty="0">
              <a:solidFill>
                <a:srgbClr val="FF0000"/>
              </a:solidFill>
              <a:cs typeface="B Compset" panose="00000400000000000000" pitchFamily="2" charset="-78"/>
            </a:endParaRPr>
          </a:p>
          <a:p>
            <a:pPr marR="0" lvl="0" rtl="1"/>
            <a:r>
              <a:rPr lang="fa-IR" sz="2800" b="0" i="0" u="none" strike="noStrike" kern="100" baseline="0" dirty="0"/>
              <a:t>تمام ایالتها اجازه برداشت عضو را  دارند. ( در ایران</a:t>
            </a:r>
            <a:r>
              <a:rPr lang="fa-IR" sz="2800" b="0" i="0" u="none" strike="noStrike" kern="100" dirty="0"/>
              <a:t> دانشگاهای منتخب)</a:t>
            </a:r>
            <a:endParaRPr lang="fa-IR" sz="2800" b="0" i="0" u="none" strike="noStrike" kern="100" baseline="0" dirty="0"/>
          </a:p>
          <a:p>
            <a:pPr marR="0" lvl="0" rtl="1"/>
            <a:r>
              <a:rPr lang="fa-IR" sz="2800" b="0" i="0" u="none" strike="noStrike" kern="100" baseline="0" dirty="0"/>
              <a:t>پس از مرگ مغزی، </a:t>
            </a:r>
            <a:r>
              <a:rPr lang="fa-IR" sz="2800" b="0" i="0" u="none" strike="noStrike" kern="100" baseline="0" dirty="0">
                <a:solidFill>
                  <a:srgbClr val="FF0000"/>
                </a:solidFill>
              </a:rPr>
              <a:t>اقدا</a:t>
            </a:r>
            <a:r>
              <a:rPr lang="fa-IR" sz="2800" kern="100" dirty="0">
                <a:solidFill>
                  <a:srgbClr val="FF0000"/>
                </a:solidFill>
              </a:rPr>
              <a:t>مات</a:t>
            </a:r>
            <a:r>
              <a:rPr lang="fa-IR" sz="2800" b="0" i="0" u="none" strike="noStrike" kern="100" baseline="0" dirty="0">
                <a:solidFill>
                  <a:srgbClr val="FF0000"/>
                </a:solidFill>
              </a:rPr>
              <a:t> نگهدارنده </a:t>
            </a:r>
            <a:r>
              <a:rPr lang="fa-IR" sz="2800" b="0" i="0" u="none" strike="noStrike" kern="100" baseline="0" dirty="0"/>
              <a:t>برای جلوگیری از ایسکمی عضو پیوندی می شود.</a:t>
            </a:r>
          </a:p>
          <a:p>
            <a:pPr marR="0" lvl="0" rtl="1"/>
            <a:r>
              <a:rPr lang="fa-IR" sz="2800" b="0" i="0" u="none" strike="noStrike" kern="100" baseline="0" dirty="0"/>
              <a:t>طبق قانون از </a:t>
            </a:r>
            <a:r>
              <a:rPr lang="fa-IR" sz="2800" b="0" i="0" u="none" strike="noStrike" kern="100" baseline="0" dirty="0">
                <a:solidFill>
                  <a:srgbClr val="FF0000"/>
                </a:solidFill>
              </a:rPr>
              <a:t>دارنده کارت اهدا </a:t>
            </a:r>
            <a:r>
              <a:rPr lang="fa-IR" sz="2800" b="0" i="0" u="none" strike="noStrike" kern="100" baseline="0" dirty="0"/>
              <a:t>می توان عضو برداشت </a:t>
            </a:r>
            <a:r>
              <a:rPr lang="fa-IR" sz="2800" b="0" i="0" u="none" strike="noStrike" kern="100" baseline="0" dirty="0">
                <a:solidFill>
                  <a:srgbClr val="FF0000"/>
                </a:solidFill>
              </a:rPr>
              <a:t>ولو اینکه </a:t>
            </a:r>
            <a:r>
              <a:rPr lang="fa-IR" sz="2800" b="0" i="0" u="none" strike="noStrike" kern="100" baseline="0" dirty="0"/>
              <a:t>خانواده مخالف باشند، لیکن در عمل نظر خانواده محترم شمرده می شود.</a:t>
            </a:r>
          </a:p>
        </p:txBody>
      </p:sp>
      <p:sp>
        <p:nvSpPr>
          <p:cNvPr id="4" name="Footer Placeholder 3">
            <a:extLst>
              <a:ext uri="{FF2B5EF4-FFF2-40B4-BE49-F238E27FC236}">
                <a16:creationId xmlns:a16="http://schemas.microsoft.com/office/drawing/2014/main" id="{8B7008D2-4310-BB95-B5D1-E0097BD9FA0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13203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4308-70C6-E120-EE0F-1DB9DB0E151F}"/>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اهدا از اهدا کنندگان فوت شده</a:t>
            </a:r>
          </a:p>
        </p:txBody>
      </p:sp>
      <p:sp>
        <p:nvSpPr>
          <p:cNvPr id="3" name="Text Placeholder 2">
            <a:extLst>
              <a:ext uri="{FF2B5EF4-FFF2-40B4-BE49-F238E27FC236}">
                <a16:creationId xmlns:a16="http://schemas.microsoft.com/office/drawing/2014/main" id="{D1E200B7-0E00-DB79-DF77-71FCE1D8A8D8}"/>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400" b="1" i="0" u="none" strike="noStrike" kern="100" baseline="0" dirty="0">
                <a:solidFill>
                  <a:srgbClr val="FF0000"/>
                </a:solidFill>
                <a:cs typeface="B Compset" panose="00000400000000000000" pitchFamily="2" charset="-78"/>
              </a:rPr>
              <a:t>   مطالعه نشان می دهد که پس از تعیین مرگ مغزی:</a:t>
            </a:r>
          </a:p>
          <a:p>
            <a:pPr lvl="0"/>
            <a:r>
              <a:rPr lang="fa-IR" sz="2400" b="0" i="0" u="none" strike="noStrike" kern="100" baseline="0" dirty="0"/>
              <a:t>50 </a:t>
            </a:r>
            <a:r>
              <a:rPr lang="fa-IR" sz="2400" kern="100" dirty="0"/>
              <a:t>درصد </a:t>
            </a:r>
            <a:r>
              <a:rPr lang="fa-IR" sz="2400" b="0" i="0" u="none" strike="noStrike" kern="100" baseline="0" dirty="0"/>
              <a:t>در امریکا خانواده ها اجازه </a:t>
            </a:r>
            <a:r>
              <a:rPr lang="fa-IR" sz="2400" b="0" i="0" u="none" strike="noStrike" kern="100" baseline="0" dirty="0" err="1"/>
              <a:t>نمی</a:t>
            </a:r>
            <a:r>
              <a:rPr lang="fa-IR" sz="2400" b="0" i="0" u="none" strike="noStrike" kern="100" baseline="0" dirty="0"/>
              <a:t> دهند. </a:t>
            </a:r>
          </a:p>
          <a:p>
            <a:pPr lvl="0"/>
            <a:r>
              <a:rPr lang="fa-IR" sz="2400" b="0" i="0" u="none" strike="noStrike" kern="100" baseline="0" dirty="0"/>
              <a:t>در ایران:</a:t>
            </a:r>
          </a:p>
          <a:p>
            <a:pPr lvl="1"/>
            <a:r>
              <a:rPr lang="fa-IR" sz="2400" b="0" i="0" u="none" strike="noStrike" kern="100" baseline="0" dirty="0"/>
              <a:t> 83 درصد موافق اهدا عضو عزیزانشان هستند.</a:t>
            </a:r>
            <a:endParaRPr lang="fa-IR" sz="2400" kern="100" dirty="0"/>
          </a:p>
          <a:p>
            <a:pPr lvl="1"/>
            <a:r>
              <a:rPr lang="fa-IR" sz="2400" b="0" i="0" u="none" strike="noStrike" kern="100" baseline="0" dirty="0"/>
              <a:t>40 درصد می گویند رضایت خانواده علاوه بر رضایت متوفی هم اخذ شود.</a:t>
            </a:r>
          </a:p>
          <a:p>
            <a:pPr lvl="1"/>
            <a:endParaRPr lang="fa-IR" sz="2400" b="0" i="0" u="none" strike="noStrike" kern="100" baseline="0" dirty="0"/>
          </a:p>
          <a:p>
            <a:pPr marR="0" lvl="0" rtl="1"/>
            <a:r>
              <a:rPr lang="fa-IR" sz="2400" b="0" i="0" u="none" strike="noStrike" kern="100" baseline="0" dirty="0"/>
              <a:t>برخی در ایران و امریکا معنای </a:t>
            </a:r>
            <a:r>
              <a:rPr lang="fa-IR" sz="2400" b="1" i="0" u="none" strike="noStrike" kern="100" baseline="0" dirty="0">
                <a:solidFill>
                  <a:srgbClr val="FF0000"/>
                </a:solidFill>
              </a:rPr>
              <a:t>مرگ مغزی را درک </a:t>
            </a:r>
            <a:r>
              <a:rPr lang="fa-IR" sz="2400" b="1" i="0" u="none" strike="noStrike" kern="100" baseline="0" dirty="0" err="1">
                <a:solidFill>
                  <a:srgbClr val="FF0000"/>
                </a:solidFill>
              </a:rPr>
              <a:t>نمی</a:t>
            </a:r>
            <a:r>
              <a:rPr lang="fa-IR" sz="2400" b="1" i="0" u="none" strike="noStrike" kern="100" baseline="0" dirty="0">
                <a:solidFill>
                  <a:srgbClr val="FF0000"/>
                </a:solidFill>
              </a:rPr>
              <a:t> کنند </a:t>
            </a:r>
            <a:r>
              <a:rPr lang="fa-IR" sz="2400" b="0" i="0" u="none" strike="noStrike" kern="100" baseline="0" dirty="0"/>
              <a:t>و قابل برگشت می پندارند.</a:t>
            </a:r>
          </a:p>
          <a:p>
            <a:pPr marR="0" lvl="0" rtl="1"/>
            <a:r>
              <a:rPr lang="fa-IR" sz="2400" b="0" i="0" u="none" strike="noStrike" kern="100" baseline="0" dirty="0"/>
              <a:t>برخی مسایل</a:t>
            </a:r>
            <a:r>
              <a:rPr lang="fa-IR" sz="2400" b="0" i="0" u="none" strike="noStrike" kern="100" baseline="0" dirty="0">
                <a:solidFill>
                  <a:srgbClr val="FF0000"/>
                </a:solidFill>
              </a:rPr>
              <a:t> فرهنگی </a:t>
            </a:r>
            <a:r>
              <a:rPr lang="fa-IR" sz="2400" b="0" i="0" u="none" strike="noStrike" kern="100" baseline="0" dirty="0"/>
              <a:t>مانع اهدا است مثلاً در خانواده </a:t>
            </a:r>
            <a:r>
              <a:rPr lang="fa-IR" sz="2400" kern="100" dirty="0"/>
              <a:t>آ</a:t>
            </a:r>
            <a:r>
              <a:rPr lang="fa-IR" sz="2400" b="0" i="0" u="none" strike="noStrike" kern="100" baseline="0" dirty="0"/>
              <a:t>سیایی و  لاتین برخی معتقدند </a:t>
            </a:r>
            <a:r>
              <a:rPr lang="fa-IR" sz="2400" b="0" i="0" u="none" strike="noStrike" kern="100" baseline="0" dirty="0">
                <a:solidFill>
                  <a:srgbClr val="FF0000"/>
                </a:solidFill>
              </a:rPr>
              <a:t>پیکر باید دست نخورده دفن شود </a:t>
            </a:r>
            <a:r>
              <a:rPr lang="fa-IR" sz="2400" b="0" i="0" u="none" strike="noStrike" kern="100" baseline="0" dirty="0"/>
              <a:t>تا روح رنج نبرد.</a:t>
            </a:r>
          </a:p>
        </p:txBody>
      </p:sp>
      <p:sp>
        <p:nvSpPr>
          <p:cNvPr id="4" name="Footer Placeholder 3">
            <a:extLst>
              <a:ext uri="{FF2B5EF4-FFF2-40B4-BE49-F238E27FC236}">
                <a16:creationId xmlns:a16="http://schemas.microsoft.com/office/drawing/2014/main" id="{47C24D3F-0ABA-F04E-9069-F0BFE63D785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51367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مقایسه آمار اهدای عضو ایران با جهان"/>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248" y="315468"/>
            <a:ext cx="10771632" cy="6446520"/>
          </a:xfrm>
          <a:prstGeom prst="rect">
            <a:avLst/>
          </a:prstGeom>
          <a:noFill/>
          <a:ln>
            <a:noFill/>
          </a:ln>
        </p:spPr>
      </p:pic>
      <p:sp>
        <p:nvSpPr>
          <p:cNvPr id="7" name="Footer Placeholder 6">
            <a:extLst>
              <a:ext uri="{FF2B5EF4-FFF2-40B4-BE49-F238E27FC236}">
                <a16:creationId xmlns:a16="http://schemas.microsoft.com/office/drawing/2014/main" id="{F81A3300-1412-69EA-4235-0238AFB6DD4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018095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DB8E-2254-F178-3230-B943F37CB841}"/>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اهدا از اهدا کنندگان فوت شده</a:t>
            </a:r>
          </a:p>
        </p:txBody>
      </p:sp>
      <p:sp>
        <p:nvSpPr>
          <p:cNvPr id="3" name="Text Placeholder 2">
            <a:extLst>
              <a:ext uri="{FF2B5EF4-FFF2-40B4-BE49-F238E27FC236}">
                <a16:creationId xmlns:a16="http://schemas.microsoft.com/office/drawing/2014/main" id="{997439B0-9848-8058-7335-9C1D76BA47D7}"/>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400" b="0" i="0" u="none" strike="noStrike" kern="100" dirty="0">
                <a:cs typeface="B Nazanin" panose="00000400000000000000" pitchFamily="2" charset="-78"/>
              </a:rPr>
              <a:t> </a:t>
            </a:r>
            <a:r>
              <a:rPr lang="fa-IR" sz="2400" b="1" i="0" u="none" strike="noStrike" kern="100" baseline="0" dirty="0">
                <a:solidFill>
                  <a:srgbClr val="FF0000"/>
                </a:solidFill>
                <a:cs typeface="B Nazanin" panose="00000400000000000000" pitchFamily="2" charset="-78"/>
              </a:rPr>
              <a:t>پیشنهادات بسیاری برای افزایش اهدا شده اما نباید موج تضعیف اعتماد به پیوند شود</a:t>
            </a:r>
            <a:r>
              <a:rPr lang="fa-IR" sz="2400" b="0" i="0" u="none" strike="noStrike" kern="100" baseline="0" dirty="0">
                <a:cs typeface="B Nazanin" panose="00000400000000000000" pitchFamily="2" charset="-78"/>
              </a:rPr>
              <a:t>.</a:t>
            </a:r>
          </a:p>
          <a:p>
            <a:pPr marR="0" lvl="1" rtl="1">
              <a:buFont typeface="Wingdings" panose="05000000000000000000" pitchFamily="2" charset="2"/>
              <a:buChar char="q"/>
            </a:pPr>
            <a:endParaRPr lang="fa-IR" sz="2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Nazanin" panose="00000400000000000000" pitchFamily="2" charset="-78"/>
              </a:rPr>
              <a:t>الف) اجبار به انتخاب:</a:t>
            </a:r>
          </a:p>
          <a:p>
            <a:pPr lvl="1"/>
            <a:r>
              <a:rPr lang="fa-IR" sz="2400" b="1" i="0" u="none" strike="noStrike" kern="100" baseline="0" dirty="0">
                <a:cs typeface="B Nazanin" panose="00000400000000000000" pitchFamily="2" charset="-78"/>
              </a:rPr>
              <a:t> </a:t>
            </a:r>
            <a:r>
              <a:rPr lang="fa-IR" sz="2400" b="0" i="0" u="none" strike="noStrike" kern="100" baseline="0" dirty="0">
                <a:cs typeface="B Nazanin" panose="00000400000000000000" pitchFamily="2" charset="-78"/>
              </a:rPr>
              <a:t>الزام به اعلام ترجیح زمان اخذ گواهی نامه یا تجدید گواهی نامه یا نوشت اظهار نامه مالیاتی.</a:t>
            </a:r>
          </a:p>
          <a:p>
            <a:pPr lvl="1"/>
            <a:r>
              <a:rPr lang="fa-IR" sz="2400" b="0" i="0" u="none" strike="noStrike" kern="100" baseline="0" dirty="0">
                <a:cs typeface="B Nazanin" panose="00000400000000000000" pitchFamily="2" charset="-78"/>
              </a:rPr>
              <a:t> اکثر امریکایی ها از این اجبار حمایت می کنند و خانواده ها در تصمیم گیری کمتر نگرانی پیدا می کنند.</a:t>
            </a:r>
          </a:p>
          <a:p>
            <a:pPr marR="0" lvl="0" rtl="1"/>
            <a:r>
              <a:rPr lang="fa-IR" sz="2400" b="1" i="0" u="none" strike="noStrike" kern="100" baseline="0" dirty="0">
                <a:solidFill>
                  <a:srgbClr val="FF0000"/>
                </a:solidFill>
                <a:cs typeface="B Nazanin" panose="00000400000000000000" pitchFamily="2" charset="-78"/>
              </a:rPr>
              <a:t>ب) رضایت فرضی</a:t>
            </a:r>
            <a:r>
              <a:rPr lang="fa-IR" sz="2400" b="0" i="0" u="none" strike="noStrike" kern="100" baseline="0" dirty="0">
                <a:cs typeface="B Nazanin" panose="00000400000000000000" pitchFamily="2" charset="-78"/>
              </a:rPr>
              <a:t>:</a:t>
            </a:r>
          </a:p>
          <a:p>
            <a:pPr lvl="1"/>
            <a:r>
              <a:rPr lang="fa-IR" sz="2400" b="0" i="0" u="none" strike="noStrike" kern="100" baseline="0" dirty="0">
                <a:cs typeface="B Nazanin" panose="00000400000000000000" pitchFamily="2" charset="-78"/>
              </a:rPr>
              <a:t>اعضا برای پیوند استفاده می شود مگر قبل مخالفت شده باشد.  </a:t>
            </a:r>
          </a:p>
          <a:p>
            <a:pPr lvl="1"/>
            <a:r>
              <a:rPr lang="fa-IR" sz="2400" b="0" i="0" u="none" strike="noStrike" kern="100" baseline="0" dirty="0">
                <a:cs typeface="B Nazanin" panose="00000400000000000000" pitchFamily="2" charset="-78"/>
              </a:rPr>
              <a:t>در عمـــل رضایت بیمار یا خانواده لازم است.</a:t>
            </a:r>
          </a:p>
          <a:p>
            <a:pPr lvl="1"/>
            <a:r>
              <a:rPr lang="fa-IR" sz="2400" b="0" i="0" u="none" strike="noStrike" kern="100" baseline="0" dirty="0">
                <a:cs typeface="B Nazanin" panose="00000400000000000000" pitchFamily="2" charset="-78"/>
              </a:rPr>
              <a:t>بسیاری از </a:t>
            </a:r>
            <a:r>
              <a:rPr lang="fa-IR" sz="2400" b="0" i="0" u="none" strike="noStrike" kern="100" baseline="0" dirty="0" err="1">
                <a:cs typeface="B Nazanin" panose="00000400000000000000" pitchFamily="2" charset="-78"/>
              </a:rPr>
              <a:t>امریکایها</a:t>
            </a:r>
            <a:r>
              <a:rPr lang="fa-IR" sz="2400" b="0" i="0" u="none" strike="noStrike" kern="100" baseline="0" dirty="0">
                <a:cs typeface="B Nazanin" panose="00000400000000000000" pitchFamily="2" charset="-78"/>
              </a:rPr>
              <a:t> مخالف رضایت </a:t>
            </a:r>
            <a:r>
              <a:rPr lang="fa-IR" sz="2400" b="0" i="0" u="none" strike="noStrike" kern="100" baseline="0" dirty="0" err="1">
                <a:cs typeface="B Nazanin" panose="00000400000000000000" pitchFamily="2" charset="-78"/>
              </a:rPr>
              <a:t>مفروض</a:t>
            </a:r>
            <a:r>
              <a:rPr lang="fa-IR" sz="2400" b="0" i="0" u="none" strike="noStrike" kern="100" baseline="0" dirty="0">
                <a:cs typeface="B Nazanin" panose="00000400000000000000" pitchFamily="2" charset="-78"/>
              </a:rPr>
              <a:t> هستند. </a:t>
            </a:r>
          </a:p>
        </p:txBody>
      </p:sp>
      <p:sp>
        <p:nvSpPr>
          <p:cNvPr id="4" name="Footer Placeholder 3">
            <a:extLst>
              <a:ext uri="{FF2B5EF4-FFF2-40B4-BE49-F238E27FC236}">
                <a16:creationId xmlns:a16="http://schemas.microsoft.com/office/drawing/2014/main" id="{76669061-B3B1-8DD8-33C3-3079BC829C5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236503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E233B-C305-9DDC-7382-2FF95BC8C9B2}"/>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اهدا از اهدا کنندگان فوت شده</a:t>
            </a:r>
          </a:p>
        </p:txBody>
      </p:sp>
      <p:sp>
        <p:nvSpPr>
          <p:cNvPr id="3" name="Text Placeholder 2">
            <a:extLst>
              <a:ext uri="{FF2B5EF4-FFF2-40B4-BE49-F238E27FC236}">
                <a16:creationId xmlns:a16="http://schemas.microsoft.com/office/drawing/2014/main" id="{B068430B-0A1C-5B14-D7A6-CD6855E26000}"/>
              </a:ext>
            </a:extLst>
          </p:cNvPr>
          <p:cNvSpPr>
            <a:spLocks noGrp="1"/>
          </p:cNvSpPr>
          <p:nvPr>
            <p:ph type="body" idx="1"/>
          </p:nvPr>
        </p:nvSpPr>
        <p:spPr/>
        <p:txBody>
          <a:bodyPr>
            <a:normAutofit lnSpcReduction="10000"/>
          </a:bodyPr>
          <a:lstStyle/>
          <a:p>
            <a:pPr marR="0" lvl="0" rtl="1">
              <a:buFont typeface="Wingdings" panose="05000000000000000000" pitchFamily="2" charset="2"/>
              <a:buChar char="q"/>
            </a:pPr>
            <a:r>
              <a:rPr lang="fa-IR" sz="2800" b="1" kern="100" dirty="0">
                <a:solidFill>
                  <a:srgbClr val="FF0000"/>
                </a:solidFill>
                <a:cs typeface="B Compset" panose="00000400000000000000" pitchFamily="2" charset="-78"/>
              </a:rPr>
              <a:t>  </a:t>
            </a:r>
            <a:r>
              <a:rPr lang="fa-IR" sz="2400" b="1" i="0" u="none" strike="noStrike" kern="100" baseline="0" dirty="0">
                <a:solidFill>
                  <a:srgbClr val="FF0000"/>
                </a:solidFill>
                <a:cs typeface="B Nazanin" panose="00000400000000000000" pitchFamily="2" charset="-78"/>
              </a:rPr>
              <a:t>اهدا کنندگانی که از لحاظ فیزیولوژیکی در حاشیه هستند.</a:t>
            </a:r>
          </a:p>
          <a:p>
            <a:pPr marR="0" lvl="0" rtl="1">
              <a:buFont typeface="Wingdings" panose="05000000000000000000" pitchFamily="2" charset="2"/>
              <a:buChar char="q"/>
            </a:pPr>
            <a:endParaRPr lang="fa-IR" sz="2400" b="1" i="0" u="none" strike="noStrike" kern="100" baseline="0" dirty="0">
              <a:solidFill>
                <a:srgbClr val="FF0000"/>
              </a:solidFill>
              <a:cs typeface="B Nazanin" panose="00000400000000000000" pitchFamily="2" charset="-78"/>
            </a:endParaRPr>
          </a:p>
          <a:p>
            <a:pPr lvl="1"/>
            <a:r>
              <a:rPr lang="fa-IR" sz="2400" b="0" i="0" u="none" strike="noStrike" kern="100" baseline="0" dirty="0">
                <a:cs typeface="B Nazanin" panose="00000400000000000000" pitchFamily="2" charset="-78"/>
              </a:rPr>
              <a:t>به علت بقای بافت کوتاه مدت برخی افراد پس فوت از اهدا </a:t>
            </a:r>
            <a:r>
              <a:rPr lang="fa-IR" sz="2400" b="0" i="0" u="none" strike="noStrike" kern="100" baseline="0" dirty="0">
                <a:solidFill>
                  <a:srgbClr val="FF0000"/>
                </a:solidFill>
                <a:cs typeface="B Nazanin" panose="00000400000000000000" pitchFamily="2" charset="-78"/>
              </a:rPr>
              <a:t>استثنا</a:t>
            </a:r>
            <a:r>
              <a:rPr lang="fa-IR" sz="2400" b="0" i="0" u="none" strike="noStrike" kern="100" baseline="0" dirty="0">
                <a:cs typeface="B Nazanin" panose="00000400000000000000" pitchFamily="2" charset="-78"/>
              </a:rPr>
              <a:t> شده اند. مثل:</a:t>
            </a:r>
          </a:p>
          <a:p>
            <a:pPr lvl="4"/>
            <a:r>
              <a:rPr lang="fa-IR" sz="2400" b="0" i="0" u="none" strike="noStrike" kern="100" baseline="0" dirty="0">
                <a:cs typeface="B Nazanin" panose="00000400000000000000" pitchFamily="2" charset="-78"/>
              </a:rPr>
              <a:t> افراد مسن</a:t>
            </a:r>
          </a:p>
          <a:p>
            <a:pPr lvl="4"/>
            <a:r>
              <a:rPr lang="fa-IR" sz="2400" b="0" i="0" u="none" strike="noStrike" kern="100" baseline="0" dirty="0">
                <a:cs typeface="B Nazanin" panose="00000400000000000000" pitchFamily="2" charset="-78"/>
              </a:rPr>
              <a:t> سابقه فشار خون بالا</a:t>
            </a:r>
          </a:p>
          <a:p>
            <a:pPr lvl="4"/>
            <a:r>
              <a:rPr lang="fa-IR" sz="2400" b="0" i="0" u="none" strike="noStrike" kern="100" baseline="0" dirty="0">
                <a:cs typeface="B Nazanin" panose="00000400000000000000" pitchFamily="2" charset="-78"/>
              </a:rPr>
              <a:t>نارسایی بسیار خفیف کلیوی</a:t>
            </a:r>
          </a:p>
          <a:p>
            <a:pPr lvl="1"/>
            <a:r>
              <a:rPr lang="fa-IR" sz="2400" b="0" i="0" u="none" strike="noStrike" kern="100" baseline="0" dirty="0">
                <a:cs typeface="B Nazanin" panose="00000400000000000000" pitchFamily="2" charset="-78"/>
              </a:rPr>
              <a:t>این افراد عضوشان برای افراد مسن مناسب است.</a:t>
            </a:r>
          </a:p>
          <a:p>
            <a:pPr lvl="1"/>
            <a:endParaRPr lang="fa-IR" sz="2400" b="0" i="0" u="none" strike="noStrike" kern="100" baseline="0" dirty="0">
              <a:cs typeface="B Nazanin" panose="00000400000000000000" pitchFamily="2" charset="-78"/>
            </a:endParaRPr>
          </a:p>
          <a:p>
            <a:pPr lvl="1"/>
            <a:r>
              <a:rPr lang="fa-IR" sz="2400" b="0" i="0" u="none" strike="noStrike" kern="100" baseline="0" dirty="0">
                <a:solidFill>
                  <a:srgbClr val="FF0000"/>
                </a:solidFill>
                <a:cs typeface="B Nazanin" panose="00000400000000000000" pitchFamily="2" charset="-78"/>
              </a:rPr>
              <a:t>افراد مسن مختارند:</a:t>
            </a:r>
          </a:p>
          <a:p>
            <a:pPr marL="1828800" lvl="3" indent="-457200">
              <a:buFont typeface="+mj-lt"/>
              <a:buAutoNum type="arabicPeriod"/>
            </a:pPr>
            <a:r>
              <a:rPr lang="fa-IR" sz="2400" b="0" i="0" u="none" strike="noStrike" kern="100" baseline="0" dirty="0">
                <a:cs typeface="B Nazanin" panose="00000400000000000000" pitchFamily="2" charset="-78"/>
              </a:rPr>
              <a:t>در صف انتظار باشند. </a:t>
            </a:r>
          </a:p>
          <a:p>
            <a:pPr marL="1828800" lvl="3" indent="-457200">
              <a:buFont typeface="+mj-lt"/>
              <a:buAutoNum type="arabicPeriod"/>
            </a:pPr>
            <a:r>
              <a:rPr lang="fa-IR" sz="2400" b="0" i="0" u="none" strike="noStrike" kern="100" baseline="0" dirty="0">
                <a:cs typeface="B Nazanin" panose="00000400000000000000" pitchFamily="2" charset="-78"/>
              </a:rPr>
              <a:t>عضو دارای بقای کم را بپذیرند.</a:t>
            </a:r>
          </a:p>
        </p:txBody>
      </p:sp>
      <p:sp>
        <p:nvSpPr>
          <p:cNvPr id="4" name="Footer Placeholder 3">
            <a:extLst>
              <a:ext uri="{FF2B5EF4-FFF2-40B4-BE49-F238E27FC236}">
                <a16:creationId xmlns:a16="http://schemas.microsoft.com/office/drawing/2014/main" id="{6B677935-3D14-744A-C21E-463790AEC63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693497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B610-635B-14F6-C442-F22E3F06C9B7}"/>
              </a:ext>
            </a:extLst>
          </p:cNvPr>
          <p:cNvSpPr>
            <a:spLocks noGrp="1"/>
          </p:cNvSpPr>
          <p:nvPr>
            <p:ph type="title"/>
          </p:nvPr>
        </p:nvSpPr>
        <p:spPr/>
        <p:txBody>
          <a:bodyPr>
            <a:normAutofit fontScale="90000"/>
          </a:bodyPr>
          <a:lstStyle/>
          <a:p>
            <a:r>
              <a:rPr lang="fa-IR" b="0" i="0" u="none" strike="noStrike" kern="100" baseline="0" dirty="0">
                <a:solidFill>
                  <a:srgbClr val="7030A0"/>
                </a:solidFill>
                <a:cs typeface="B Titr" panose="00000700000000000000" pitchFamily="2" charset="-78"/>
              </a:rPr>
              <a:t>اهدا از اهدا </a:t>
            </a:r>
            <a:r>
              <a:rPr lang="fa-IR" b="0" i="0" u="none" strike="noStrike" kern="100" baseline="0" dirty="0" err="1">
                <a:solidFill>
                  <a:srgbClr val="7030A0"/>
                </a:solidFill>
                <a:cs typeface="B Titr" panose="00000700000000000000" pitchFamily="2" charset="-78"/>
              </a:rPr>
              <a:t>کنندگان</a:t>
            </a:r>
            <a:r>
              <a:rPr lang="fa-IR" b="0" i="0" u="none" strike="noStrike" kern="100" baseline="0" dirty="0">
                <a:solidFill>
                  <a:srgbClr val="7030A0"/>
                </a:solidFill>
                <a:cs typeface="B Titr" panose="00000700000000000000" pitchFamily="2" charset="-78"/>
              </a:rPr>
              <a:t> فوت شده</a:t>
            </a:r>
            <a:br>
              <a:rPr lang="fa-IR" b="0" i="0" u="none" strike="noStrike" kern="100" baseline="0" dirty="0">
                <a:solidFill>
                  <a:srgbClr val="7030A0"/>
                </a:solidFill>
                <a:cs typeface="B Titr" panose="00000700000000000000" pitchFamily="2" charset="-78"/>
              </a:rPr>
            </a:br>
            <a:r>
              <a:rPr lang="fa-IR" kern="100" dirty="0">
                <a:solidFill>
                  <a:srgbClr val="FF0000"/>
                </a:solidFill>
                <a:cs typeface="B Compset" panose="00000400000000000000" pitchFamily="2" charset="-78"/>
              </a:rPr>
              <a:t>اهدا عضو پس از تعیین مرگ بر اساس معیار گردش خون</a:t>
            </a:r>
            <a:br>
              <a:rPr lang="fa-IR" kern="100" dirty="0">
                <a:solidFill>
                  <a:srgbClr val="FF0000"/>
                </a:solidFill>
                <a:cs typeface="B Compset" panose="00000400000000000000" pitchFamily="2" charset="-78"/>
              </a:rPr>
            </a:br>
            <a:r>
              <a:rPr lang="en-US" kern="100" dirty="0">
                <a:solidFill>
                  <a:srgbClr val="FF0000"/>
                </a:solidFill>
                <a:latin typeface="Aptos" panose="020B0004020202020204" pitchFamily="34" charset="0"/>
                <a:cs typeface="B Compset" panose="00000400000000000000" pitchFamily="2" charset="-78"/>
              </a:rPr>
              <a:t>Donation After Circulation Determination Of Death (DCDD) </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B1504692-5AE2-3834-AA08-1A608C85D8D0}"/>
              </a:ext>
            </a:extLst>
          </p:cNvPr>
          <p:cNvSpPr>
            <a:spLocks noGrp="1"/>
          </p:cNvSpPr>
          <p:nvPr>
            <p:ph type="body" idx="1"/>
          </p:nvPr>
        </p:nvSpPr>
        <p:spPr>
          <a:xfrm>
            <a:off x="838200" y="2176271"/>
            <a:ext cx="10515600" cy="4000691"/>
          </a:xfrm>
        </p:spPr>
        <p:txBody>
          <a:bodyPr/>
          <a:lstStyle/>
          <a:p>
            <a:pPr marR="0" lvl="0" rtl="1"/>
            <a:r>
              <a:rPr lang="fa-IR" sz="2400" b="0" i="0" u="none" strike="noStrike" kern="100" baseline="0" dirty="0">
                <a:cs typeface="B Nazanin" panose="00000400000000000000" pitchFamily="2" charset="-78"/>
              </a:rPr>
              <a:t>اغلب اهدا </a:t>
            </a:r>
            <a:r>
              <a:rPr lang="fa-IR" sz="2400" b="0" i="0" u="none" strike="noStrike" kern="100" baseline="0" dirty="0" err="1">
                <a:cs typeface="B Nazanin" panose="00000400000000000000" pitchFamily="2" charset="-78"/>
              </a:rPr>
              <a:t>کنندگان</a:t>
            </a:r>
            <a:r>
              <a:rPr lang="fa-IR" sz="2400" b="0" i="0" u="none" strike="noStrike" kern="100" baseline="0" dirty="0">
                <a:cs typeface="B Nazanin" panose="00000400000000000000" pitchFamily="2" charset="-78"/>
              </a:rPr>
              <a:t> فوت شده </a:t>
            </a:r>
            <a:r>
              <a:rPr lang="fa-IR" sz="2400" b="0" i="0" u="none" strike="noStrike" kern="100" baseline="0" dirty="0" err="1">
                <a:cs typeface="B Nazanin" panose="00000400000000000000" pitchFamily="2" charset="-78"/>
              </a:rPr>
              <a:t>شده</a:t>
            </a:r>
            <a:r>
              <a:rPr lang="fa-IR" sz="2400" b="0" i="0" u="none" strike="noStrike" kern="100" baseline="0" dirty="0">
                <a:cs typeface="B Nazanin" panose="00000400000000000000" pitchFamily="2" charset="-78"/>
              </a:rPr>
              <a:t> بر اساس معیار مغزی مرگشان اعلام می شود و تا زمان خارج کردن عضو جریان خون موثری دارند.</a:t>
            </a:r>
          </a:p>
          <a:p>
            <a:pPr marR="0" lvl="0" rtl="1"/>
            <a:r>
              <a:rPr lang="fa-IR" sz="2400" b="0" i="0" u="none" strike="noStrike" kern="100" baseline="0" dirty="0">
                <a:cs typeface="B Nazanin" panose="00000400000000000000" pitchFamily="2" charset="-78"/>
              </a:rPr>
              <a:t>اکثر مرگ ها بر اساس معیار گردش خون اعلام می شود.</a:t>
            </a:r>
          </a:p>
          <a:p>
            <a:pPr marR="0" lvl="0" rtl="1"/>
            <a:r>
              <a:rPr lang="fa-IR" sz="2400" b="0" i="0" u="none" strike="noStrike" kern="100" baseline="0" dirty="0">
                <a:cs typeface="B Nazanin" panose="00000400000000000000" pitchFamily="2" charset="-78"/>
              </a:rPr>
              <a:t>پس از اعلام مرگ با معیار گردش خون و تنفسی  با اخذ رضایت می تواند عضو پیوندی را برداشت.  این فرایند را " </a:t>
            </a:r>
            <a:r>
              <a:rPr lang="fa-IR" sz="2400" b="0" i="0" u="none" strike="noStrike" kern="100" baseline="0" dirty="0">
                <a:solidFill>
                  <a:srgbClr val="FF0000"/>
                </a:solidFill>
                <a:cs typeface="B Nazanin" panose="00000400000000000000" pitchFamily="2" charset="-78"/>
              </a:rPr>
              <a:t>اهدا عضو پس از تعیین مرگ بر اساس معیار گردش خون</a:t>
            </a:r>
            <a:r>
              <a:rPr lang="fa-IR" sz="2400" b="0" i="0" u="none" strike="noStrike" kern="100" baseline="0" dirty="0">
                <a:cs typeface="B Nazanin" panose="00000400000000000000" pitchFamily="2" charset="-78"/>
              </a:rPr>
              <a:t>" می نامند.</a:t>
            </a:r>
          </a:p>
          <a:p>
            <a:pPr marR="0" lvl="0" rtl="1"/>
            <a:r>
              <a:rPr lang="fa-IR" sz="2400" kern="100" dirty="0"/>
              <a:t>در فاصله بین توقف مداخلات حفظ حیات و اعلام مرگ، اعضا در نتیجه </a:t>
            </a:r>
            <a:r>
              <a:rPr lang="fa-IR" sz="2400" kern="100" dirty="0" err="1"/>
              <a:t>هیپوکسی</a:t>
            </a:r>
            <a:r>
              <a:rPr lang="fa-IR" sz="2400" kern="100" dirty="0"/>
              <a:t> و افت فشار خون آسیب می بینند.</a:t>
            </a:r>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نتیجه پیوند در افراد با معیار مرگ قلبی بدتر از معیار مرگ مغزی می شود</a:t>
            </a:r>
            <a:r>
              <a:rPr lang="fa-IR" b="0" i="0" u="none" strike="noStrike" kern="100" baseline="0" dirty="0">
                <a:cs typeface="B Nazanin" panose="00000400000000000000" pitchFamily="2" charset="-78"/>
              </a:rPr>
              <a:t>. </a:t>
            </a:r>
          </a:p>
        </p:txBody>
      </p:sp>
      <p:sp>
        <p:nvSpPr>
          <p:cNvPr id="4" name="Footer Placeholder 3">
            <a:extLst>
              <a:ext uri="{FF2B5EF4-FFF2-40B4-BE49-F238E27FC236}">
                <a16:creationId xmlns:a16="http://schemas.microsoft.com/office/drawing/2014/main" id="{7D58F0FB-7DB4-A922-9945-AAB0F531C98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900049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8F93-F325-CE65-034D-0B2A5732EB06}"/>
              </a:ext>
            </a:extLst>
          </p:cNvPr>
          <p:cNvSpPr>
            <a:spLocks noGrp="1"/>
          </p:cNvSpPr>
          <p:nvPr>
            <p:ph type="title"/>
          </p:nvPr>
        </p:nvSpPr>
        <p:spPr/>
        <p:txBody>
          <a:bodyPr>
            <a:normAutofit fontScale="90000"/>
          </a:bodyPr>
          <a:lstStyle/>
          <a:p>
            <a:r>
              <a:rPr lang="fa-IR" kern="100" dirty="0">
                <a:solidFill>
                  <a:srgbClr val="7030A0"/>
                </a:solidFill>
              </a:rPr>
              <a:t>نگرانیهای اخلاقی اهدا عضو پس از تعیین مرگ بر اساس معیار گردش خون</a:t>
            </a:r>
            <a:br>
              <a:rPr lang="fa-IR" kern="100" dirty="0">
                <a:solidFill>
                  <a:srgbClr val="FF0000"/>
                </a:solidFill>
                <a:cs typeface="B Compset" panose="00000400000000000000" pitchFamily="2" charset="-78"/>
              </a:rPr>
            </a:br>
            <a:r>
              <a:rPr lang="fa-IR" kern="100" dirty="0">
                <a:solidFill>
                  <a:srgbClr val="FF0000"/>
                </a:solidFill>
                <a:cs typeface="B Compset" panose="00000400000000000000" pitchFamily="2" charset="-78"/>
              </a:rPr>
              <a:t> </a:t>
            </a:r>
            <a:r>
              <a:rPr lang="en-US" kern="100" dirty="0">
                <a:solidFill>
                  <a:srgbClr val="FF0000"/>
                </a:solidFill>
                <a:latin typeface="Aptos" panose="020B0004020202020204" pitchFamily="34" charset="0"/>
                <a:cs typeface="B Compset" panose="00000400000000000000" pitchFamily="2" charset="-78"/>
              </a:rPr>
              <a:t>Donation After Circulation Determination Of Death (DCDD) </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F91ECD78-3956-954D-1A09-B59707CE69AF}"/>
              </a:ext>
            </a:extLst>
          </p:cNvPr>
          <p:cNvSpPr>
            <a:spLocks noGrp="1"/>
          </p:cNvSpPr>
          <p:nvPr>
            <p:ph type="body" idx="1"/>
          </p:nvPr>
        </p:nvSpPr>
        <p:spPr>
          <a:xfrm>
            <a:off x="838200" y="1934309"/>
            <a:ext cx="10515600" cy="4242654"/>
          </a:xfrm>
        </p:spPr>
        <p:txBody>
          <a:bodyPr>
            <a:noAutofit/>
          </a:bodyPr>
          <a:lstStyle/>
          <a:p>
            <a:pPr marR="0" lvl="0" rtl="1">
              <a:lnSpc>
                <a:spcPct val="150000"/>
              </a:lnSpc>
              <a:buFont typeface="Wingdings" panose="05000000000000000000" pitchFamily="2" charset="2"/>
              <a:buChar char="q"/>
            </a:pPr>
            <a:r>
              <a:rPr lang="fa-IR" sz="2400" b="1" i="0" u="none" strike="noStrike" kern="100" baseline="0" dirty="0">
                <a:solidFill>
                  <a:srgbClr val="FF0000"/>
                </a:solidFill>
              </a:rPr>
              <a:t>   الف) چه مدت پس از آسیستول مرگ باید اعلام شود</a:t>
            </a:r>
            <a:r>
              <a:rPr lang="fa-IR" sz="2400" b="1" kern="100" dirty="0">
                <a:solidFill>
                  <a:srgbClr val="FF0000"/>
                </a:solidFill>
              </a:rPr>
              <a:t>؟</a:t>
            </a:r>
            <a:endParaRPr lang="fa-IR" sz="2400" b="1" i="0" u="none" strike="noStrike" kern="100" baseline="0" dirty="0">
              <a:solidFill>
                <a:srgbClr val="FF0000"/>
              </a:solidFill>
            </a:endParaRPr>
          </a:p>
          <a:p>
            <a:pPr marL="914400" lvl="1" indent="-457200">
              <a:lnSpc>
                <a:spcPct val="150000"/>
              </a:lnSpc>
              <a:buFont typeface="+mj-lt"/>
              <a:buAutoNum type="arabicPeriod"/>
            </a:pPr>
            <a:r>
              <a:rPr lang="fa-IR" sz="2400" b="0" i="0" u="none" strike="noStrike" kern="100" baseline="0" dirty="0"/>
              <a:t>مرگ  بایستی پس از عدم برگشت خودبخود </a:t>
            </a:r>
            <a:r>
              <a:rPr lang="fa-IR" sz="2400" b="0" i="0" u="none" strike="noStrike" kern="100" baseline="0" dirty="0">
                <a:solidFill>
                  <a:srgbClr val="FF0000"/>
                </a:solidFill>
              </a:rPr>
              <a:t>جریان خون </a:t>
            </a:r>
            <a:r>
              <a:rPr lang="fa-IR" sz="2400" b="0" i="0" u="none" strike="noStrike" kern="100" baseline="0" dirty="0"/>
              <a:t>باید اعلام شود.</a:t>
            </a:r>
          </a:p>
          <a:p>
            <a:pPr marL="914400" lvl="1" indent="-457200">
              <a:lnSpc>
                <a:spcPct val="150000"/>
              </a:lnSpc>
              <a:buFont typeface="+mj-lt"/>
              <a:buAutoNum type="arabicPeriod"/>
            </a:pPr>
            <a:r>
              <a:rPr lang="fa-IR" sz="2400" b="0" i="0" u="none" strike="noStrike" kern="100" baseline="0" dirty="0"/>
              <a:t>فاصله </a:t>
            </a:r>
            <a:r>
              <a:rPr lang="fa-IR" sz="2400" b="0" i="0" u="none" strike="noStrike" kern="100" baseline="0" dirty="0">
                <a:solidFill>
                  <a:srgbClr val="FF0000"/>
                </a:solidFill>
              </a:rPr>
              <a:t>زمانی مجـــاز </a:t>
            </a:r>
            <a:r>
              <a:rPr lang="fa-IR" sz="2400" b="0" i="0" u="none" strike="noStrike" kern="100" baseline="0" dirty="0"/>
              <a:t>میان آسیستول تا اعلام مرگ معمولاً 2 تا 5 دقیقه است.</a:t>
            </a:r>
          </a:p>
          <a:p>
            <a:pPr marL="914400" lvl="1" indent="-457200">
              <a:lnSpc>
                <a:spcPct val="150000"/>
              </a:lnSpc>
              <a:buFont typeface="+mj-lt"/>
              <a:buAutoNum type="arabicPeriod"/>
            </a:pPr>
            <a:r>
              <a:rPr lang="fa-IR" sz="2400" b="0" i="0" u="none" strike="noStrike" kern="100" baseline="0" dirty="0"/>
              <a:t>افزایش فاصله بین آسیستول تا اعلام مرگ،</a:t>
            </a:r>
            <a:r>
              <a:rPr lang="fa-IR" sz="2400" b="0" i="0" u="none" strike="noStrike" kern="100" dirty="0"/>
              <a:t> </a:t>
            </a:r>
            <a:r>
              <a:rPr lang="fa-IR" sz="2400" b="0" i="0" u="none" strike="noStrike" kern="100" baseline="0" dirty="0"/>
              <a:t>سبب </a:t>
            </a:r>
            <a:r>
              <a:rPr lang="fa-IR" sz="2400" b="0" i="0" u="none" strike="noStrike" kern="100" baseline="0" dirty="0">
                <a:solidFill>
                  <a:srgbClr val="FF0000"/>
                </a:solidFill>
              </a:rPr>
              <a:t>افت کیفیت </a:t>
            </a:r>
            <a:r>
              <a:rPr lang="fa-IR" sz="2400" b="0" i="0" u="none" strike="noStrike" kern="100" baseline="0" dirty="0"/>
              <a:t>عضو پیوندی می شود.( کاهش کیفیت)</a:t>
            </a:r>
          </a:p>
          <a:p>
            <a:pPr marL="914400" lvl="1" indent="-457200">
              <a:lnSpc>
                <a:spcPct val="150000"/>
              </a:lnSpc>
              <a:buFont typeface="+mj-lt"/>
              <a:buAutoNum type="arabicPeriod"/>
            </a:pPr>
            <a:r>
              <a:rPr lang="fa-IR" sz="2400" b="0" i="0" u="none" strike="noStrike" kern="100" baseline="0" dirty="0"/>
              <a:t>اگر زودتر مرگ اعلام شود پیوند بهتر است اما </a:t>
            </a:r>
            <a:r>
              <a:rPr lang="fa-IR" sz="2400" b="0" i="0" u="none" strike="noStrike" kern="100" baseline="0" dirty="0">
                <a:solidFill>
                  <a:srgbClr val="FF0000"/>
                </a:solidFill>
              </a:rPr>
              <a:t>تردیــــد</a:t>
            </a:r>
            <a:r>
              <a:rPr lang="fa-IR" sz="2400" b="0" i="0" u="none" strike="noStrike" kern="100" baseline="0" dirty="0"/>
              <a:t> وجود دارد که آیا فرد مرده است یا خیر.</a:t>
            </a:r>
          </a:p>
          <a:p>
            <a:pPr marL="914400" lvl="1" indent="-457200">
              <a:lnSpc>
                <a:spcPct val="150000"/>
              </a:lnSpc>
              <a:buFont typeface="+mj-lt"/>
              <a:buAutoNum type="arabicPeriod"/>
            </a:pPr>
            <a:endParaRPr lang="fa-IR" b="0" i="0" u="none" strike="noStrike" kern="100" baseline="0" dirty="0"/>
          </a:p>
          <a:p>
            <a:pPr marL="457200" lvl="1" indent="0">
              <a:lnSpc>
                <a:spcPct val="150000"/>
              </a:lnSpc>
              <a:buNone/>
            </a:pPr>
            <a:r>
              <a:rPr lang="fa-IR" sz="2400" b="1" kern="100" dirty="0"/>
              <a:t>نه زود نه دیر</a:t>
            </a:r>
          </a:p>
          <a:p>
            <a:pPr marL="914400" lvl="1" indent="-457200">
              <a:lnSpc>
                <a:spcPct val="150000"/>
              </a:lnSpc>
              <a:buFont typeface="+mj-lt"/>
              <a:buAutoNum type="arabicPeriod"/>
            </a:pPr>
            <a:endParaRPr lang="fa-IR" sz="2400" kern="100" dirty="0"/>
          </a:p>
        </p:txBody>
      </p:sp>
      <p:sp>
        <p:nvSpPr>
          <p:cNvPr id="4" name="Footer Placeholder 3">
            <a:extLst>
              <a:ext uri="{FF2B5EF4-FFF2-40B4-BE49-F238E27FC236}">
                <a16:creationId xmlns:a16="http://schemas.microsoft.com/office/drawing/2014/main" id="{05852130-16C2-89CA-BEA8-32DC5F0B34C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7684332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410D6-CD28-37E4-4C8B-BD6B24F83707}"/>
              </a:ext>
            </a:extLst>
          </p:cNvPr>
          <p:cNvSpPr>
            <a:spLocks noGrp="1"/>
          </p:cNvSpPr>
          <p:nvPr>
            <p:ph type="title"/>
          </p:nvPr>
        </p:nvSpPr>
        <p:spPr>
          <a:xfrm>
            <a:off x="838200" y="365125"/>
            <a:ext cx="10515600" cy="1639521"/>
          </a:xfrm>
        </p:spPr>
        <p:txBody>
          <a:bodyPr>
            <a:normAutofit/>
          </a:bodyPr>
          <a:lstStyle/>
          <a:p>
            <a:r>
              <a:rPr lang="fa-IR" sz="2800" kern="100" dirty="0">
                <a:solidFill>
                  <a:srgbClr val="7030A0"/>
                </a:solidFill>
              </a:rPr>
              <a:t>نگرانیهای اخلاقی  اهدا عضو پس از تعیین مرگ بر اساس معیار گردش خون</a:t>
            </a:r>
            <a:br>
              <a:rPr lang="fa-IR" kern="100" dirty="0">
                <a:solidFill>
                  <a:srgbClr val="FF0000"/>
                </a:solidFill>
                <a:cs typeface="B Compset" panose="00000400000000000000" pitchFamily="2" charset="-78"/>
              </a:rPr>
            </a:br>
            <a:r>
              <a:rPr lang="fa-IR" kern="100" dirty="0">
                <a:solidFill>
                  <a:srgbClr val="FF0000"/>
                </a:solidFill>
                <a:cs typeface="B Compset" panose="00000400000000000000" pitchFamily="2" charset="-78"/>
              </a:rPr>
              <a:t> </a:t>
            </a:r>
            <a:r>
              <a:rPr lang="en-US" kern="100" dirty="0">
                <a:solidFill>
                  <a:srgbClr val="FF0000"/>
                </a:solidFill>
                <a:latin typeface="Aptos" panose="020B0004020202020204" pitchFamily="34" charset="0"/>
                <a:cs typeface="B Compset" panose="00000400000000000000" pitchFamily="2" charset="-78"/>
              </a:rPr>
              <a:t>Donation After Circulation Determination Of Death (DCDD) </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A69C48EF-AFFE-2FB7-496D-7C7B6D3E8402}"/>
              </a:ext>
            </a:extLst>
          </p:cNvPr>
          <p:cNvSpPr>
            <a:spLocks noGrp="1"/>
          </p:cNvSpPr>
          <p:nvPr>
            <p:ph type="body" idx="1"/>
          </p:nvPr>
        </p:nvSpPr>
        <p:spPr>
          <a:xfrm>
            <a:off x="838200" y="2487167"/>
            <a:ext cx="10515600" cy="3689795"/>
          </a:xfrm>
        </p:spPr>
        <p:txBody>
          <a:bodyPr>
            <a:normAutofit/>
          </a:bodyPr>
          <a:lstStyle/>
          <a:p>
            <a:pPr marR="0" lvl="0" rtl="1">
              <a:buFont typeface="Wingdings" panose="05000000000000000000" pitchFamily="2" charset="2"/>
              <a:buChar char="q"/>
            </a:pPr>
            <a:r>
              <a:rPr lang="fa-IR" sz="2400" b="1" i="0" u="none" strike="noStrike" kern="100" baseline="0" dirty="0">
                <a:solidFill>
                  <a:srgbClr val="FF0000"/>
                </a:solidFill>
                <a:cs typeface="B Nazanin" panose="00000400000000000000" pitchFamily="2" charset="-78"/>
              </a:rPr>
              <a:t>   ب) مداخلات حفظ حیات اگر زود شروع شود.</a:t>
            </a:r>
          </a:p>
          <a:p>
            <a:pPr marR="0" lvl="0" rtl="1">
              <a:buFont typeface="Wingdings" panose="05000000000000000000" pitchFamily="2" charset="2"/>
              <a:buChar char="q"/>
            </a:pPr>
            <a:endParaRPr lang="fa-IR" sz="2400" b="1" i="0" u="none" strike="noStrike" kern="100" baseline="0" dirty="0">
              <a:solidFill>
                <a:srgbClr val="FF0000"/>
              </a:solidFill>
              <a:cs typeface="B Nazanin" panose="00000400000000000000" pitchFamily="2" charset="-78"/>
            </a:endParaRPr>
          </a:p>
          <a:p>
            <a:pPr lvl="2"/>
            <a:r>
              <a:rPr lang="fa-IR" sz="2400" b="0" i="0" u="none" strike="noStrike" kern="100" baseline="0" dirty="0">
                <a:cs typeface="B Nazanin" panose="00000400000000000000" pitchFamily="2" charset="-78"/>
              </a:rPr>
              <a:t>این اقدام  موجب </a:t>
            </a:r>
            <a:r>
              <a:rPr lang="fa-IR" sz="2400" b="0" i="0" u="none" strike="noStrike" kern="100" baseline="0" dirty="0">
                <a:solidFill>
                  <a:srgbClr val="FF0000"/>
                </a:solidFill>
                <a:cs typeface="B Nazanin" panose="00000400000000000000" pitchFamily="2" charset="-78"/>
              </a:rPr>
              <a:t>رنج بیمار </a:t>
            </a:r>
            <a:r>
              <a:rPr lang="fa-IR" sz="2400" b="0" i="0" u="none" strike="noStrike" kern="100" baseline="0" dirty="0">
                <a:cs typeface="B Nazanin" panose="00000400000000000000" pitchFamily="2" charset="-78"/>
              </a:rPr>
              <a:t>می شود. </a:t>
            </a:r>
          </a:p>
          <a:p>
            <a:pPr lvl="2"/>
            <a:r>
              <a:rPr lang="fa-IR" sz="2400" b="0" i="0" u="none" strike="noStrike" kern="100" baseline="0" dirty="0">
                <a:cs typeface="B Nazanin" panose="00000400000000000000" pitchFamily="2" charset="-78"/>
              </a:rPr>
              <a:t>ممکن است با </a:t>
            </a:r>
            <a:r>
              <a:rPr lang="fa-IR" sz="2400" b="0" i="0" u="none" strike="noStrike" kern="100" baseline="0" dirty="0">
                <a:solidFill>
                  <a:srgbClr val="FF0000"/>
                </a:solidFill>
                <a:cs typeface="B Nazanin" panose="00000400000000000000" pitchFamily="2" charset="-78"/>
              </a:rPr>
              <a:t>خواست بیمار </a:t>
            </a:r>
            <a:r>
              <a:rPr lang="fa-IR" sz="2400" b="0" i="0" u="none" strike="noStrike" kern="100" baseline="0" dirty="0">
                <a:cs typeface="B Nazanin" panose="00000400000000000000" pitchFamily="2" charset="-78"/>
              </a:rPr>
              <a:t>مطابقت نکند.</a:t>
            </a:r>
          </a:p>
          <a:p>
            <a:pPr lvl="2"/>
            <a:r>
              <a:rPr lang="fa-IR" sz="2400" b="0" i="0" u="none" strike="noStrike" kern="100" baseline="0" dirty="0">
                <a:cs typeface="B Nazanin" panose="00000400000000000000" pitchFamily="2" charset="-78"/>
              </a:rPr>
              <a:t>مداخله </a:t>
            </a:r>
            <a:r>
              <a:rPr lang="fa-IR" sz="2400" kern="100" dirty="0"/>
              <a:t>حفظ حیات</a:t>
            </a:r>
            <a:r>
              <a:rPr lang="fa-IR" sz="2400" b="0" i="0" u="none" strike="noStrike" kern="100" baseline="0" dirty="0">
                <a:cs typeface="B Nazanin" panose="00000400000000000000" pitchFamily="2" charset="-78"/>
              </a:rPr>
              <a:t> نیاز به کسب </a:t>
            </a:r>
            <a:r>
              <a:rPr lang="fa-IR" sz="2400" b="0" i="0" u="none" strike="noStrike" kern="100" baseline="0" dirty="0">
                <a:solidFill>
                  <a:srgbClr val="FF0000"/>
                </a:solidFill>
                <a:cs typeface="B Nazanin" panose="00000400000000000000" pitchFamily="2" charset="-78"/>
              </a:rPr>
              <a:t>اجازه صریح </a:t>
            </a:r>
            <a:r>
              <a:rPr lang="fa-IR" sz="2400" b="0" i="0" u="none" strike="noStrike" kern="100" baseline="0" dirty="0">
                <a:cs typeface="B Nazanin" panose="00000400000000000000" pitchFamily="2" charset="-78"/>
              </a:rPr>
              <a:t>از اهدا کننده دارد.</a:t>
            </a:r>
          </a:p>
          <a:p>
            <a:pPr lvl="2"/>
            <a:endParaRPr lang="fa-IR" sz="2400" b="0" i="0" u="none" strike="noStrike" kern="100" baseline="0" dirty="0">
              <a:cs typeface="B Nazanin" panose="00000400000000000000" pitchFamily="2" charset="-78"/>
            </a:endParaRPr>
          </a:p>
          <a:p>
            <a:pPr lvl="2"/>
            <a:r>
              <a:rPr lang="fa-IR" sz="2400" b="0" i="0" u="none" strike="noStrike" kern="100" baseline="0" dirty="0">
                <a:cs typeface="B Nazanin" panose="00000400000000000000" pitchFamily="2" charset="-78"/>
              </a:rPr>
              <a:t>آغاز مداخله پس از اعلام مرگ هم می تواند نگرانی نسبت به </a:t>
            </a:r>
            <a:r>
              <a:rPr lang="fa-IR" sz="2400" b="0" i="0" u="none" strike="noStrike" kern="100" baseline="0" dirty="0">
                <a:solidFill>
                  <a:srgbClr val="FF0000"/>
                </a:solidFill>
                <a:cs typeface="B Nazanin" panose="00000400000000000000" pitchFamily="2" charset="-78"/>
              </a:rPr>
              <a:t>احترام به متوفی </a:t>
            </a:r>
            <a:r>
              <a:rPr lang="fa-IR" sz="2400" b="0" i="0" u="none" strike="noStrike" kern="100" baseline="0" dirty="0">
                <a:cs typeface="B Nazanin" panose="00000400000000000000" pitchFamily="2" charset="-78"/>
              </a:rPr>
              <a:t>را به همراه داشته باشد. ( فرهنگی...)</a:t>
            </a:r>
          </a:p>
        </p:txBody>
      </p:sp>
      <p:sp>
        <p:nvSpPr>
          <p:cNvPr id="4" name="Footer Placeholder 3">
            <a:extLst>
              <a:ext uri="{FF2B5EF4-FFF2-40B4-BE49-F238E27FC236}">
                <a16:creationId xmlns:a16="http://schemas.microsoft.com/office/drawing/2014/main" id="{8392E410-1567-FCDB-E998-CEC7457A1CA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242859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EF68-D4FE-D83C-084C-9ACAFCCE947E}"/>
              </a:ext>
            </a:extLst>
          </p:cNvPr>
          <p:cNvSpPr>
            <a:spLocks noGrp="1"/>
          </p:cNvSpPr>
          <p:nvPr>
            <p:ph type="title"/>
          </p:nvPr>
        </p:nvSpPr>
        <p:spPr>
          <a:xfrm>
            <a:off x="838200" y="365125"/>
            <a:ext cx="10515600" cy="1358167"/>
          </a:xfrm>
        </p:spPr>
        <p:txBody>
          <a:bodyPr>
            <a:normAutofit fontScale="90000"/>
          </a:bodyPr>
          <a:lstStyle/>
          <a:p>
            <a:r>
              <a:rPr lang="fa-IR" kern="100" dirty="0">
                <a:solidFill>
                  <a:srgbClr val="7030A0"/>
                </a:solidFill>
              </a:rPr>
              <a:t>اهدای کنتــرل شده پس از اعلام مرگ قلبی</a:t>
            </a:r>
            <a:br>
              <a:rPr lang="fa-IR" kern="100" dirty="0">
                <a:solidFill>
                  <a:srgbClr val="FF0000"/>
                </a:solidFill>
                <a:cs typeface="B Compset" panose="00000400000000000000" pitchFamily="2" charset="-78"/>
              </a:rPr>
            </a:br>
            <a:r>
              <a:rPr lang="en-US" kern="100" dirty="0">
                <a:solidFill>
                  <a:srgbClr val="FF0000"/>
                </a:solidFill>
                <a:latin typeface="Aptos" panose="020B0004020202020204" pitchFamily="34" charset="0"/>
                <a:cs typeface="B Compset" panose="00000400000000000000" pitchFamily="2" charset="-78"/>
              </a:rPr>
              <a:t>Controlled  Donation After Circulation Determination Of Death (</a:t>
            </a:r>
            <a:r>
              <a:rPr lang="en-US" kern="100" dirty="0" err="1">
                <a:solidFill>
                  <a:srgbClr val="FF0000"/>
                </a:solidFill>
                <a:latin typeface="Aptos" panose="020B0004020202020204" pitchFamily="34" charset="0"/>
                <a:cs typeface="B Compset" panose="00000400000000000000" pitchFamily="2" charset="-78"/>
              </a:rPr>
              <a:t>cDCDD</a:t>
            </a:r>
            <a:r>
              <a:rPr lang="en-US" kern="100" dirty="0">
                <a:solidFill>
                  <a:srgbClr val="FF0000"/>
                </a:solidFill>
                <a:latin typeface="Aptos" panose="020B0004020202020204" pitchFamily="34" charset="0"/>
                <a:cs typeface="B Compset" panose="00000400000000000000" pitchFamily="2" charset="-78"/>
              </a:rPr>
              <a:t>)</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B743B672-1C62-24C0-4815-47FAA3988FDF}"/>
              </a:ext>
            </a:extLst>
          </p:cNvPr>
          <p:cNvSpPr>
            <a:spLocks noGrp="1"/>
          </p:cNvSpPr>
          <p:nvPr>
            <p:ph type="body" idx="1"/>
          </p:nvPr>
        </p:nvSpPr>
        <p:spPr>
          <a:xfrm>
            <a:off x="838200" y="1957755"/>
            <a:ext cx="10515600" cy="4219208"/>
          </a:xfrm>
        </p:spPr>
        <p:txBody>
          <a:bodyPr>
            <a:normAutofit/>
          </a:bodyPr>
          <a:lstStyle/>
          <a:p>
            <a:pPr marR="0" lvl="0" rtl="1"/>
            <a:r>
              <a:rPr lang="fa-IR" sz="2400" b="0" i="0" u="none" strike="noStrike" kern="100" baseline="0" dirty="0">
                <a:cs typeface="B Nazanin" panose="00000400000000000000" pitchFamily="2" charset="-78"/>
              </a:rPr>
              <a:t>در اهدای کنترله شده در صورت موافقت بیمار یا جایگزین برای توقف مداخلات حفظ حیات و اهدا عضو این </a:t>
            </a:r>
            <a:r>
              <a:rPr lang="fa-IR" sz="2400" b="0" i="0" u="none" strike="noStrike" kern="100" baseline="0" dirty="0">
                <a:solidFill>
                  <a:srgbClr val="FF0000"/>
                </a:solidFill>
                <a:cs typeface="B Nazanin" panose="00000400000000000000" pitchFamily="2" charset="-78"/>
              </a:rPr>
              <a:t>مداخلات، بصورت کنترل شده </a:t>
            </a:r>
            <a:r>
              <a:rPr lang="fa-IR" sz="2400" b="1" i="0" u="none" strike="noStrike" kern="100" baseline="0" dirty="0">
                <a:solidFill>
                  <a:srgbClr val="FF0000"/>
                </a:solidFill>
                <a:cs typeface="B Nazanin" panose="00000400000000000000" pitchFamily="2" charset="-78"/>
              </a:rPr>
              <a:t>در اتاق عمل </a:t>
            </a:r>
            <a:r>
              <a:rPr lang="fa-IR" sz="2400" b="0" i="0" u="none" strike="noStrike" kern="100" baseline="0" dirty="0">
                <a:solidFill>
                  <a:srgbClr val="FF0000"/>
                </a:solidFill>
                <a:cs typeface="B Nazanin" panose="00000400000000000000" pitchFamily="2" charset="-78"/>
              </a:rPr>
              <a:t>قطع می شود.</a:t>
            </a:r>
          </a:p>
          <a:p>
            <a:pPr lvl="1"/>
            <a:r>
              <a:rPr lang="fa-IR" sz="2400" b="0" i="0" u="none" strike="noStrike" kern="100" baseline="0" dirty="0">
                <a:cs typeface="B Nazanin" panose="00000400000000000000" pitchFamily="2" charset="-78"/>
              </a:rPr>
              <a:t> بیمار به دور از خانواده فوت می کند.</a:t>
            </a:r>
          </a:p>
          <a:p>
            <a:pPr lvl="1"/>
            <a:r>
              <a:rPr lang="fa-IR" sz="2400" b="0" i="0" u="none" strike="noStrike" kern="100" baseline="0" dirty="0">
                <a:cs typeface="B Nazanin" panose="00000400000000000000" pitchFamily="2" charset="-78"/>
              </a:rPr>
              <a:t> مداخلات تهاجمی برای حفظ عملکرد بافت هم انجام می شود.</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solidFill>
                  <a:srgbClr val="FF0000"/>
                </a:solidFill>
                <a:cs typeface="B Nazanin" panose="00000400000000000000" pitchFamily="2" charset="-78"/>
              </a:rPr>
              <a:t>نکته اخلاقی: </a:t>
            </a:r>
          </a:p>
          <a:p>
            <a:pPr marR="0" lvl="0" rtl="1"/>
            <a:r>
              <a:rPr lang="fa-IR" sz="2400" b="0" i="0" u="none" strike="noStrike" kern="100" baseline="0" dirty="0">
                <a:solidFill>
                  <a:srgbClr val="FF0000"/>
                </a:solidFill>
                <a:cs typeface="B Nazanin" panose="00000400000000000000" pitchFamily="2" charset="-78"/>
              </a:rPr>
              <a:t>اگــــر </a:t>
            </a:r>
            <a:r>
              <a:rPr lang="fa-IR" sz="2400" b="0" i="0" u="none" strike="noStrike" kern="100" baseline="0" dirty="0">
                <a:cs typeface="B Nazanin" panose="00000400000000000000" pitchFamily="2" charset="-78"/>
              </a:rPr>
              <a:t>پس از قطع مداخله و قبل از افت غیر قابل قبول عملکرد عضو مورد نظر برای پیوند، </a:t>
            </a:r>
            <a:r>
              <a:rPr lang="fa-IR" sz="2400" b="1" i="0" u="none" strike="noStrike" kern="100" baseline="0" dirty="0">
                <a:solidFill>
                  <a:srgbClr val="FF0000"/>
                </a:solidFill>
                <a:cs typeface="B Nazanin" panose="00000400000000000000" pitchFamily="2" charset="-78"/>
              </a:rPr>
              <a:t>بیمار فوت نکند </a:t>
            </a:r>
            <a:r>
              <a:rPr lang="fa-IR" sz="2400" b="0" i="0" u="none" strike="noStrike" kern="100" baseline="0" dirty="0">
                <a:cs typeface="B Nazanin" panose="00000400000000000000" pitchFamily="2" charset="-78"/>
              </a:rPr>
              <a:t>بایست اعضا خارج نشود و بیمار به اتاقی در بخش منتقل شود تا فوت کند. در حدود 25 درصد اینگونه است.</a:t>
            </a:r>
          </a:p>
        </p:txBody>
      </p:sp>
      <p:sp>
        <p:nvSpPr>
          <p:cNvPr id="4" name="Footer Placeholder 3">
            <a:extLst>
              <a:ext uri="{FF2B5EF4-FFF2-40B4-BE49-F238E27FC236}">
                <a16:creationId xmlns:a16="http://schemas.microsoft.com/office/drawing/2014/main" id="{D86482E5-9B40-2B36-5DC5-08B4DFE4E67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801812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FCC5-7D85-164B-2A25-DE9DD3F4C7B8}"/>
              </a:ext>
            </a:extLst>
          </p:cNvPr>
          <p:cNvSpPr>
            <a:spLocks noGrp="1"/>
          </p:cNvSpPr>
          <p:nvPr>
            <p:ph type="title"/>
          </p:nvPr>
        </p:nvSpPr>
        <p:spPr>
          <a:solidFill>
            <a:schemeClr val="accent2">
              <a:lumMod val="20000"/>
              <a:lumOff val="80000"/>
            </a:schemeClr>
          </a:solidFill>
        </p:spPr>
        <p:txBody>
          <a:bodyPr>
            <a:normAutofit/>
          </a:bodyPr>
          <a:lstStyle/>
          <a:p>
            <a:r>
              <a:rPr lang="fa-IR" kern="100" dirty="0">
                <a:solidFill>
                  <a:srgbClr val="7030A0"/>
                </a:solidFill>
              </a:rPr>
              <a:t>اهدای پس از اعلام مرگ قلبی</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BF60E6A7-3B65-2AFB-AB1C-6972E79E528E}"/>
              </a:ext>
            </a:extLst>
          </p:cNvPr>
          <p:cNvSpPr>
            <a:spLocks noGrp="1"/>
          </p:cNvSpPr>
          <p:nvPr>
            <p:ph type="body" idx="1"/>
          </p:nvPr>
        </p:nvSpPr>
        <p:spPr/>
        <p:txBody>
          <a:bodyPr>
            <a:normAutofit/>
          </a:bodyPr>
          <a:lstStyle/>
          <a:p>
            <a:pPr marL="0" marR="0" lvl="0" indent="0" rtl="1">
              <a:buNone/>
            </a:pPr>
            <a:r>
              <a:rPr lang="fa-IR" sz="2400" b="1" i="0" u="none" strike="noStrike" kern="100" baseline="0" dirty="0">
                <a:solidFill>
                  <a:srgbClr val="FF0000"/>
                </a:solidFill>
                <a:cs typeface="B Nazanin" panose="00000400000000000000" pitchFamily="2" charset="-78"/>
              </a:rPr>
              <a:t>سایر</a:t>
            </a:r>
            <a:r>
              <a:rPr lang="fa-IR" sz="2400" b="1" i="0" u="none" strike="noStrike" kern="100" dirty="0">
                <a:solidFill>
                  <a:srgbClr val="FF0000"/>
                </a:solidFill>
                <a:cs typeface="B Nazanin" panose="00000400000000000000" pitchFamily="2" charset="-78"/>
              </a:rPr>
              <a:t> </a:t>
            </a:r>
            <a:r>
              <a:rPr lang="fa-IR" sz="2400" b="1" i="0" u="none" strike="noStrike" kern="100" baseline="0" dirty="0">
                <a:solidFill>
                  <a:srgbClr val="FF0000"/>
                </a:solidFill>
                <a:cs typeface="B Nazanin" panose="00000400000000000000" pitchFamily="2" charset="-78"/>
              </a:rPr>
              <a:t>موضوعات:</a:t>
            </a:r>
          </a:p>
          <a:p>
            <a:pPr marL="1371600" lvl="2" indent="-457200">
              <a:buFont typeface="+mj-lt"/>
              <a:buAutoNum type="arabicPeriod"/>
            </a:pPr>
            <a:r>
              <a:rPr lang="fa-IR" sz="2400" b="0" i="0" u="none" strike="noStrike" kern="100" baseline="0" dirty="0" err="1">
                <a:cs typeface="B Nazanin" panose="00000400000000000000" pitchFamily="2" charset="-78"/>
              </a:rPr>
              <a:t>پرفیوژن</a:t>
            </a:r>
            <a:r>
              <a:rPr lang="fa-IR" sz="2400" b="0" i="0" u="none" strike="noStrike" kern="100" baseline="0" dirty="0">
                <a:cs typeface="B Nazanin" panose="00000400000000000000" pitchFamily="2" charset="-78"/>
              </a:rPr>
              <a:t> اعضای پیوندی </a:t>
            </a:r>
          </a:p>
          <a:p>
            <a:pPr marL="1371600" lvl="2" indent="-457200">
              <a:buFont typeface="+mj-lt"/>
              <a:buAutoNum type="arabicPeriod"/>
            </a:pPr>
            <a:r>
              <a:rPr lang="fa-IR" sz="2400" b="0" i="0" u="none" strike="noStrike" kern="100" baseline="0" dirty="0">
                <a:cs typeface="B Nazanin" panose="00000400000000000000" pitchFamily="2" charset="-78"/>
              </a:rPr>
              <a:t>فشار احساسی روی خانواده و کارکنان درمانی</a:t>
            </a:r>
          </a:p>
          <a:p>
            <a:pPr marL="1371600" lvl="2" indent="-457200">
              <a:buFont typeface="+mj-lt"/>
              <a:buAutoNum type="arabicPeriod"/>
            </a:pPr>
            <a:r>
              <a:rPr lang="fa-IR" sz="2400" b="0" i="0" u="none" strike="noStrike" kern="100" baseline="0" dirty="0">
                <a:cs typeface="B Nazanin" panose="00000400000000000000" pitchFamily="2" charset="-78"/>
              </a:rPr>
              <a:t>قابل قبول بودن اعلام مرگ بر اساس معیارهای قلبی</a:t>
            </a:r>
          </a:p>
          <a:p>
            <a:pPr marL="1371600" lvl="2" indent="-457200">
              <a:buFont typeface="+mj-lt"/>
              <a:buAutoNum type="arabicPeriod"/>
            </a:pPr>
            <a:r>
              <a:rPr lang="fa-IR" sz="2400" b="0" i="0" u="none" strike="noStrike" kern="100" baseline="0" dirty="0">
                <a:cs typeface="B Nazanin" panose="00000400000000000000" pitchFamily="2" charset="-78"/>
              </a:rPr>
              <a:t>اهدا عضو قبل از توقف مداخلات حفظ حیات</a:t>
            </a:r>
          </a:p>
          <a:p>
            <a:pPr marL="1371600" lvl="2" indent="-457200">
              <a:buFont typeface="+mj-lt"/>
              <a:buAutoNum type="arabicPeriod"/>
            </a:pPr>
            <a:r>
              <a:rPr lang="fa-IR" sz="2400" b="0" i="0" u="none" strike="noStrike" kern="100" baseline="0" dirty="0">
                <a:cs typeface="B Nazanin" panose="00000400000000000000" pitchFamily="2" charset="-78"/>
              </a:rPr>
              <a:t>اهدا اعضای حیاتی توسط اهداکنندگان زنده </a:t>
            </a:r>
          </a:p>
          <a:p>
            <a:pPr marL="1371600" lvl="2" indent="-457200">
              <a:buFont typeface="+mj-lt"/>
              <a:buAutoNum type="arabicPeriod"/>
            </a:pPr>
            <a:r>
              <a:rPr lang="fa-IR" sz="2400" b="0" i="0" u="none" strike="noStrike" kern="100" baseline="0" dirty="0">
                <a:cs typeface="B Nazanin" panose="00000400000000000000" pitchFamily="2" charset="-78"/>
              </a:rPr>
              <a:t>اهدای کنترل نشده پس از اعلام مرگ قلبی</a:t>
            </a:r>
            <a:r>
              <a:rPr lang="en-US" sz="2400" b="0" i="0" u="none" strike="noStrike" kern="100" baseline="0" dirty="0">
                <a:latin typeface="Aptos Display" panose="020B0004020202020204" pitchFamily="34" charset="0"/>
                <a:cs typeface="B Nazanin" panose="00000400000000000000" pitchFamily="2" charset="-78"/>
              </a:rPr>
              <a:t> Uncontrolled  Donation After Circulation Determination Of Death (</a:t>
            </a:r>
            <a:r>
              <a:rPr lang="en-US" sz="2400" b="0" i="0" u="none" strike="noStrike" kern="100" baseline="0" dirty="0" err="1">
                <a:latin typeface="Aptos Display" panose="020B0004020202020204" pitchFamily="34" charset="0"/>
                <a:cs typeface="B Nazanin" panose="00000400000000000000" pitchFamily="2" charset="-78"/>
              </a:rPr>
              <a:t>uDCDD</a:t>
            </a:r>
            <a:r>
              <a:rPr lang="en-US" sz="2400" b="0" i="0" u="none" strike="noStrike" kern="100" baseline="0" dirty="0">
                <a:latin typeface="Aptos Display" panose="020B0004020202020204" pitchFamily="34" charset="0"/>
                <a:cs typeface="B Nazanin" panose="00000400000000000000" pitchFamily="2" charset="-78"/>
              </a:rPr>
              <a:t>)</a:t>
            </a:r>
          </a:p>
          <a:p>
            <a:pPr marL="1371600" lvl="2" indent="-457200">
              <a:buFont typeface="+mj-lt"/>
              <a:buAutoNum type="arabicPeriod"/>
            </a:pPr>
            <a:r>
              <a:rPr lang="fa-IR" sz="2400" b="0" i="0" u="none" strike="noStrike" kern="100" baseline="0" dirty="0">
                <a:cs typeface="B Nazanin" panose="00000400000000000000" pitchFamily="2" charset="-78"/>
              </a:rPr>
              <a:t>رضایت آگاهانه</a:t>
            </a:r>
          </a:p>
          <a:p>
            <a:pPr marL="1371600" lvl="2" indent="-457200">
              <a:buFont typeface="+mj-lt"/>
              <a:buAutoNum type="arabicPeriod"/>
            </a:pPr>
            <a:r>
              <a:rPr lang="fa-IR" sz="2400" b="0" i="0" u="none" strike="noStrike" kern="100" baseline="0" dirty="0">
                <a:cs typeface="B Nazanin" panose="00000400000000000000" pitchFamily="2" charset="-78"/>
              </a:rPr>
              <a:t>مشکلات انجام اهدای کنترل نشده</a:t>
            </a:r>
          </a:p>
        </p:txBody>
      </p:sp>
      <p:sp>
        <p:nvSpPr>
          <p:cNvPr id="4" name="Footer Placeholder 3">
            <a:extLst>
              <a:ext uri="{FF2B5EF4-FFF2-40B4-BE49-F238E27FC236}">
                <a16:creationId xmlns:a16="http://schemas.microsoft.com/office/drawing/2014/main" id="{019D07C6-C5CD-3650-FA1E-14EE245624A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093009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4A19-D2F4-FDB5-BFA2-B00F7407075E}"/>
              </a:ext>
            </a:extLst>
          </p:cNvPr>
          <p:cNvSpPr>
            <a:spLocks noGrp="1"/>
          </p:cNvSpPr>
          <p:nvPr>
            <p:ph type="title"/>
          </p:nvPr>
        </p:nvSpPr>
        <p:spPr>
          <a:xfrm>
            <a:off x="838200" y="337693"/>
            <a:ext cx="10515600" cy="1325563"/>
          </a:xfrm>
        </p:spPr>
        <p:txBody>
          <a:bodyPr/>
          <a:lstStyle/>
          <a:p>
            <a:pPr marR="0" rtl="1"/>
            <a:r>
              <a:rPr lang="fa-IR" b="0" i="0" u="none" strike="noStrike" kern="100" baseline="0" dirty="0">
                <a:solidFill>
                  <a:srgbClr val="7030A0"/>
                </a:solidFill>
                <a:cs typeface="B Titr" panose="00000700000000000000" pitchFamily="2" charset="-78"/>
              </a:rPr>
              <a:t>پس از اعلام مرگ قلبی</a:t>
            </a:r>
          </a:p>
        </p:txBody>
      </p:sp>
      <p:sp>
        <p:nvSpPr>
          <p:cNvPr id="3" name="Text Placeholder 2">
            <a:extLst>
              <a:ext uri="{FF2B5EF4-FFF2-40B4-BE49-F238E27FC236}">
                <a16:creationId xmlns:a16="http://schemas.microsoft.com/office/drawing/2014/main" id="{4E6E9CE7-0475-19D4-48A6-38DBEBEF9DB8}"/>
              </a:ext>
            </a:extLst>
          </p:cNvPr>
          <p:cNvSpPr>
            <a:spLocks noGrp="1"/>
          </p:cNvSpPr>
          <p:nvPr>
            <p:ph type="body" idx="1"/>
          </p:nvPr>
        </p:nvSpPr>
        <p:spPr/>
        <p:txBody>
          <a:bodyPr>
            <a:normAutofit/>
          </a:bodyPr>
          <a:lstStyle/>
          <a:p>
            <a:pPr marR="0" lvl="0" rtl="1">
              <a:buFont typeface="Wingdings" panose="05000000000000000000" pitchFamily="2" charset="2"/>
              <a:buChar char="q"/>
            </a:pPr>
            <a:r>
              <a:rPr lang="fa-IR" sz="2400" b="1" i="0" u="none" strike="noStrike" kern="100" baseline="0" dirty="0">
                <a:solidFill>
                  <a:srgbClr val="FF0000"/>
                </a:solidFill>
                <a:cs typeface="B Nazanin" panose="00000400000000000000" pitchFamily="2" charset="-78"/>
              </a:rPr>
              <a:t> </a:t>
            </a:r>
            <a:r>
              <a:rPr lang="fa-IR" sz="2400" b="1" i="0" u="none" strike="noStrike" kern="100" baseline="0" dirty="0" err="1">
                <a:solidFill>
                  <a:srgbClr val="FF0000"/>
                </a:solidFill>
                <a:cs typeface="B Nazanin" panose="00000400000000000000" pitchFamily="2" charset="-78"/>
              </a:rPr>
              <a:t>پرفیوژن</a:t>
            </a:r>
            <a:r>
              <a:rPr lang="fa-IR" sz="2400" b="1" i="0" u="none" strike="noStrike" kern="100" baseline="0" dirty="0">
                <a:solidFill>
                  <a:srgbClr val="FF0000"/>
                </a:solidFill>
                <a:cs typeface="B Nazanin" panose="00000400000000000000" pitchFamily="2" charset="-78"/>
              </a:rPr>
              <a:t> اعضای پیوندی</a:t>
            </a:r>
          </a:p>
          <a:p>
            <a:pPr marL="457200" marR="0" lvl="0" indent="-457200" rtl="1">
              <a:buFont typeface="+mj-lt"/>
              <a:buAutoNum type="arabicPeriod"/>
            </a:pPr>
            <a:r>
              <a:rPr lang="fa-IR" sz="2400" b="0" i="0" u="none" strike="noStrike" kern="100" baseline="0" dirty="0">
                <a:cs typeface="B Nazanin" panose="00000400000000000000" pitchFamily="2" charset="-78"/>
              </a:rPr>
              <a:t>پس از اعلام مرگ قلبی  برای حفظ عملکرد عضو،  می بایست گردش خون مجدداً  با</a:t>
            </a:r>
            <a:r>
              <a:rPr lang="fa-IR" sz="2400" b="0" i="0" u="none" strike="noStrike" kern="100" baseline="0" dirty="0">
                <a:solidFill>
                  <a:srgbClr val="FF0000"/>
                </a:solidFill>
                <a:cs typeface="B Nazanin" panose="00000400000000000000" pitchFamily="2" charset="-78"/>
              </a:rPr>
              <a:t> اکمو </a:t>
            </a:r>
            <a:r>
              <a:rPr lang="en-US" sz="2400" b="0" i="0" u="none" strike="noStrike" kern="100" baseline="0" dirty="0">
                <a:latin typeface="Aptos Display" panose="020B0004020202020204" pitchFamily="34" charset="0"/>
                <a:cs typeface="B Nazanin" panose="00000400000000000000" pitchFamily="2" charset="-78"/>
              </a:rPr>
              <a:t>ECMO)</a:t>
            </a:r>
            <a:r>
              <a:rPr lang="fa-IR" sz="2400" b="0" i="0" u="none" strike="noStrike" kern="100" baseline="0" dirty="0">
                <a:latin typeface="Aptos Display" panose="020B0004020202020204" pitchFamily="34" charset="0"/>
                <a:cs typeface="B Nazanin" panose="00000400000000000000" pitchFamily="2" charset="-78"/>
              </a:rPr>
              <a:t>) برقرار می شود. </a:t>
            </a:r>
          </a:p>
          <a:p>
            <a:pPr marL="457200" marR="0" lvl="0" indent="-457200" rtl="1">
              <a:buFont typeface="+mj-lt"/>
              <a:buAutoNum type="arabicPeriod"/>
            </a:pPr>
            <a:r>
              <a:rPr lang="fa-IR" sz="2400" b="0" i="0" u="none" strike="noStrike" kern="100" baseline="0" dirty="0">
                <a:latin typeface="Aptos Display" panose="020B0004020202020204" pitchFamily="34" charset="0"/>
                <a:cs typeface="B Nazanin" panose="00000400000000000000" pitchFamily="2" charset="-78"/>
              </a:rPr>
              <a:t>برای این مداخله با اکمــو بایست از بیمار یا تصمیم گیرنده جایگزین </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رضایت ویژه </a:t>
            </a:r>
            <a:r>
              <a:rPr lang="fa-IR" sz="2400" b="0" i="0" u="none" strike="noStrike" kern="100" baseline="0" dirty="0">
                <a:latin typeface="Aptos Display" panose="020B0004020202020204" pitchFamily="34" charset="0"/>
                <a:cs typeface="B Nazanin" panose="00000400000000000000" pitchFamily="2" charset="-78"/>
              </a:rPr>
              <a:t>گرفت.</a:t>
            </a:r>
          </a:p>
          <a:p>
            <a:pPr marL="457200" marR="0" lvl="0" indent="-457200" rtl="1">
              <a:buFont typeface="+mj-lt"/>
              <a:buAutoNum type="arabicPeriod"/>
            </a:pPr>
            <a:endParaRPr lang="fa-IR" sz="2400" b="0" i="0" u="none" strike="noStrike" kern="100" baseline="0" dirty="0">
              <a:latin typeface="Aptos Display" panose="020B0004020202020204" pitchFamily="34" charset="0"/>
              <a:cs typeface="B Nazanin" panose="00000400000000000000" pitchFamily="2" charset="-78"/>
            </a:endParaRPr>
          </a:p>
          <a:p>
            <a:pPr marL="457200" marR="0" lvl="0" indent="-457200" rtl="1">
              <a:buFont typeface="+mj-lt"/>
              <a:buAutoNum type="arabicPeriod"/>
            </a:pPr>
            <a:r>
              <a:rPr lang="en-US" sz="2400" b="0" i="0" u="none" strike="noStrike" kern="100" baseline="0" dirty="0">
                <a:latin typeface="Aptos Display" panose="020B0004020202020204" pitchFamily="34" charset="0"/>
                <a:cs typeface="B Nazanin" panose="00000400000000000000" pitchFamily="2" charset="-78"/>
              </a:rPr>
              <a:t>ECMO</a:t>
            </a:r>
            <a:r>
              <a:rPr lang="fa-IR" sz="2400" b="0" i="0" u="none" strike="noStrike" kern="100" baseline="0" dirty="0">
                <a:latin typeface="Aptos Display" panose="020B0004020202020204" pitchFamily="34" charset="0"/>
                <a:cs typeface="B Nazanin" panose="00000400000000000000" pitchFamily="2" charset="-78"/>
              </a:rPr>
              <a:t> ممکن است جریان خون قلب و مغز را برگردند و </a:t>
            </a:r>
            <a:r>
              <a:rPr lang="fa-IR" sz="2400" b="0" i="0" u="none" strike="noStrike" kern="100" baseline="0" dirty="0" err="1">
                <a:latin typeface="Aptos Display" panose="020B0004020202020204" pitchFamily="34" charset="0"/>
                <a:cs typeface="B Nazanin" panose="00000400000000000000" pitchFamily="2" charset="-78"/>
              </a:rPr>
              <a:t>انها</a:t>
            </a:r>
            <a:r>
              <a:rPr lang="fa-IR" sz="2400" b="0" i="0" u="none" strike="noStrike" kern="100" baseline="0" dirty="0">
                <a:latin typeface="Aptos Display" panose="020B0004020202020204" pitchFamily="34" charset="0"/>
                <a:cs typeface="B Nazanin" panose="00000400000000000000" pitchFamily="2" charset="-78"/>
              </a:rPr>
              <a:t> را احیا کند و مرگ منتفی شود. لذا برای رفع این نگرانی </a:t>
            </a:r>
            <a:r>
              <a:rPr lang="en-US" sz="2400" b="0" i="0" u="none" strike="noStrike" kern="100" baseline="0" dirty="0">
                <a:latin typeface="Aptos Display" panose="020B0004020202020204" pitchFamily="34" charset="0"/>
                <a:cs typeface="B Nazanin" panose="00000400000000000000" pitchFamily="2" charset="-78"/>
              </a:rPr>
              <a:t>ECMO</a:t>
            </a:r>
            <a:r>
              <a:rPr lang="fa-IR" sz="2400" b="0" i="0" u="none" strike="noStrike" kern="100" baseline="0" dirty="0">
                <a:latin typeface="Aptos Display" panose="020B0004020202020204" pitchFamily="34" charset="0"/>
                <a:cs typeface="B Nazanin" panose="00000400000000000000" pitchFamily="2" charset="-78"/>
              </a:rPr>
              <a:t> </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اصلاح</a:t>
            </a:r>
            <a:r>
              <a:rPr lang="fa-IR" sz="2400" b="0" i="0" u="none" strike="noStrike" kern="100" baseline="0" dirty="0">
                <a:latin typeface="Aptos Display" panose="020B0004020202020204" pitchFamily="34" charset="0"/>
                <a:cs typeface="B Nazanin" panose="00000400000000000000" pitchFamily="2" charset="-78"/>
              </a:rPr>
              <a:t> شد تا خونرسانی به قلب و مغز مسدود شود. ( آیا این اصلاح  اخلاقی است؟)</a:t>
            </a:r>
          </a:p>
        </p:txBody>
      </p:sp>
      <p:sp>
        <p:nvSpPr>
          <p:cNvPr id="4" name="Footer Placeholder 3">
            <a:extLst>
              <a:ext uri="{FF2B5EF4-FFF2-40B4-BE49-F238E27FC236}">
                <a16:creationId xmlns:a16="http://schemas.microsoft.com/office/drawing/2014/main" id="{34C52BB1-CDC6-BD06-2EB1-7584667AE97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370408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472F-99AE-F42D-1731-8421D4E40D3A}"/>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پس از اعلام مرگ قلبی</a:t>
            </a:r>
          </a:p>
        </p:txBody>
      </p:sp>
      <p:sp>
        <p:nvSpPr>
          <p:cNvPr id="3" name="Text Placeholder 2">
            <a:extLst>
              <a:ext uri="{FF2B5EF4-FFF2-40B4-BE49-F238E27FC236}">
                <a16:creationId xmlns:a16="http://schemas.microsoft.com/office/drawing/2014/main" id="{DAE278F2-67E1-9A6A-3223-7CFA273181CB}"/>
              </a:ext>
            </a:extLst>
          </p:cNvPr>
          <p:cNvSpPr>
            <a:spLocks noGrp="1"/>
          </p:cNvSpPr>
          <p:nvPr>
            <p:ph type="body" idx="1"/>
          </p:nvPr>
        </p:nvSpPr>
        <p:spPr/>
        <p:txBody>
          <a:bodyPr>
            <a:normAutofit/>
          </a:bodyPr>
          <a:lstStyle/>
          <a:p>
            <a:pPr marR="0" lvl="0" rtl="1">
              <a:buFont typeface="Wingdings" panose="05000000000000000000" pitchFamily="2" charset="2"/>
              <a:buChar char="q"/>
            </a:pPr>
            <a:r>
              <a:rPr lang="fa-IR" sz="2400" b="1" i="0" u="none" strike="noStrike" kern="100" baseline="0" dirty="0">
                <a:solidFill>
                  <a:srgbClr val="FF0000"/>
                </a:solidFill>
                <a:cs typeface="B Nazanin" panose="00000400000000000000" pitchFamily="2" charset="-78"/>
              </a:rPr>
              <a:t> فشار احساسی روی خانواده و کارکنان درمانی ناشی می شود از:</a:t>
            </a:r>
          </a:p>
          <a:p>
            <a:pPr marR="0" lvl="0" rtl="1">
              <a:buFont typeface="Wingdings" panose="05000000000000000000" pitchFamily="2" charset="2"/>
              <a:buChar char="q"/>
            </a:pPr>
            <a:endParaRPr lang="fa-IR" sz="2400" b="1" i="0" u="none" strike="noStrike" kern="100" baseline="0" dirty="0">
              <a:solidFill>
                <a:srgbClr val="FF0000"/>
              </a:solidFill>
              <a:cs typeface="B Nazanin" panose="00000400000000000000" pitchFamily="2" charset="-78"/>
            </a:endParaRPr>
          </a:p>
          <a:p>
            <a:pPr marL="1371600" lvl="2" indent="-457200">
              <a:buFont typeface="+mj-lt"/>
              <a:buAutoNum type="arabicPeriod"/>
            </a:pPr>
            <a:r>
              <a:rPr lang="fa-IR" sz="2800" b="0" i="0" u="none" strike="noStrike" kern="100" baseline="0" dirty="0">
                <a:cs typeface="B Nazanin" panose="00000400000000000000" pitchFamily="2" charset="-78"/>
              </a:rPr>
              <a:t>باز گشت بیمار به بخش </a:t>
            </a:r>
            <a:r>
              <a:rPr lang="fa-IR" sz="2800" b="0" i="0" u="none" strike="noStrike" kern="100" baseline="0" dirty="0">
                <a:solidFill>
                  <a:srgbClr val="FF0000"/>
                </a:solidFill>
                <a:cs typeface="B Nazanin" panose="00000400000000000000" pitchFamily="2" charset="-78"/>
              </a:rPr>
              <a:t>پس از اهدای کنترل شده ناموفق</a:t>
            </a:r>
            <a:r>
              <a:rPr lang="fa-IR" sz="2800" b="0" i="0" u="none" strike="noStrike" kern="100" baseline="0" dirty="0">
                <a:cs typeface="B Nazanin" panose="00000400000000000000" pitchFamily="2" charset="-78"/>
              </a:rPr>
              <a:t>، موجب غم و اندوه </a:t>
            </a:r>
            <a:r>
              <a:rPr lang="fa-IR" sz="2800" b="0" i="0" u="none" strike="noStrike" kern="100" baseline="0" dirty="0">
                <a:solidFill>
                  <a:srgbClr val="FF0000"/>
                </a:solidFill>
                <a:cs typeface="B Nazanin" panose="00000400000000000000" pitchFamily="2" charset="-78"/>
              </a:rPr>
              <a:t>بازماندگان</a:t>
            </a:r>
            <a:r>
              <a:rPr lang="fa-IR" sz="2800" b="0" i="0" u="none" strike="noStrike" kern="100" baseline="0" dirty="0">
                <a:cs typeface="B Nazanin" panose="00000400000000000000" pitchFamily="2" charset="-78"/>
              </a:rPr>
              <a:t> و عزت و احترام  شخصیت بیمار می شود.</a:t>
            </a:r>
          </a:p>
          <a:p>
            <a:pPr marL="1371600" lvl="2" indent="-457200">
              <a:buFont typeface="+mj-lt"/>
              <a:buAutoNum type="arabicPeriod"/>
            </a:pPr>
            <a:r>
              <a:rPr lang="fa-IR" sz="2800" b="0" i="0" u="none" strike="noStrike" kern="100" baseline="0" dirty="0">
                <a:solidFill>
                  <a:srgbClr val="FF0000"/>
                </a:solidFill>
                <a:cs typeface="B Nazanin" panose="00000400000000000000" pitchFamily="2" charset="-78"/>
              </a:rPr>
              <a:t>کادر درمان </a:t>
            </a:r>
            <a:r>
              <a:rPr lang="fa-IR" sz="2800" b="0" i="0" u="none" strike="noStrike" kern="100" baseline="0" dirty="0">
                <a:cs typeface="B Nazanin" panose="00000400000000000000" pitchFamily="2" charset="-78"/>
              </a:rPr>
              <a:t>از دادن مراقبت به بیمار جهت برداشت عضو دچار </a:t>
            </a:r>
            <a:r>
              <a:rPr lang="fa-IR" sz="2800" b="0" i="0" u="none" strike="noStrike" kern="100" baseline="0" dirty="0" err="1">
                <a:cs typeface="B Nazanin" panose="00000400000000000000" pitchFamily="2" charset="-78"/>
              </a:rPr>
              <a:t>تالم</a:t>
            </a:r>
            <a:r>
              <a:rPr lang="fa-IR" sz="2800" b="0" i="0" u="none" strike="noStrike" kern="100" baseline="0" dirty="0">
                <a:cs typeface="B Nazanin" panose="00000400000000000000" pitchFamily="2" charset="-78"/>
              </a:rPr>
              <a:t> و آشفتگی می شود.</a:t>
            </a:r>
          </a:p>
          <a:p>
            <a:pPr marL="1371600" lvl="2" indent="-457200">
              <a:buFont typeface="+mj-lt"/>
              <a:buAutoNum type="arabicPeriod"/>
            </a:pPr>
            <a:r>
              <a:rPr lang="fa-IR" sz="2800" b="0" i="0" u="none" strike="noStrike" kern="100" baseline="0" dirty="0">
                <a:cs typeface="B Nazanin" panose="00000400000000000000" pitchFamily="2" charset="-78"/>
              </a:rPr>
              <a:t>اگر عضو برداشت نشود </a:t>
            </a:r>
            <a:r>
              <a:rPr lang="fa-IR" sz="2800" b="0" i="0" u="none" strike="noStrike" kern="100" baseline="0" dirty="0" err="1">
                <a:cs typeface="B Nazanin" panose="00000400000000000000" pitchFamily="2" charset="-78"/>
              </a:rPr>
              <a:t>تالم</a:t>
            </a:r>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کادر درمان </a:t>
            </a:r>
            <a:r>
              <a:rPr lang="fa-IR" sz="2800" b="0" i="0" u="none" strike="noStrike" kern="100" baseline="0" dirty="0">
                <a:cs typeface="B Nazanin" panose="00000400000000000000" pitchFamily="2" charset="-78"/>
              </a:rPr>
              <a:t>بیشتر هم می شود.</a:t>
            </a:r>
          </a:p>
          <a:p>
            <a:pPr marL="1371600" lvl="2" indent="-457200">
              <a:buFont typeface="+mj-lt"/>
              <a:buAutoNum type="arabicPeriod"/>
            </a:pPr>
            <a:r>
              <a:rPr lang="fa-IR" sz="2800" b="0" i="0" u="none" strike="noStrike" kern="100" baseline="0" dirty="0">
                <a:cs typeface="B Nazanin" panose="00000400000000000000" pitchFamily="2" charset="-78"/>
              </a:rPr>
              <a:t>از پیامد اهدای کنترل شده ناموفق، </a:t>
            </a:r>
            <a:r>
              <a:rPr lang="fa-IR" sz="2800" b="0" i="0" u="none" strike="noStrike" kern="100" baseline="0" dirty="0">
                <a:solidFill>
                  <a:srgbClr val="FF0000"/>
                </a:solidFill>
                <a:cs typeface="B Nazanin" panose="00000400000000000000" pitchFamily="2" charset="-78"/>
              </a:rPr>
              <a:t>اتلاف منابع </a:t>
            </a:r>
            <a:r>
              <a:rPr lang="fa-IR" sz="2800" b="0" i="0" u="none" strike="noStrike" kern="100" baseline="0" dirty="0">
                <a:cs typeface="B Nazanin" panose="00000400000000000000" pitchFamily="2" charset="-78"/>
              </a:rPr>
              <a:t>بیمارستانی است.</a:t>
            </a:r>
          </a:p>
        </p:txBody>
      </p:sp>
      <p:sp>
        <p:nvSpPr>
          <p:cNvPr id="4" name="Footer Placeholder 3">
            <a:extLst>
              <a:ext uri="{FF2B5EF4-FFF2-40B4-BE49-F238E27FC236}">
                <a16:creationId xmlns:a16="http://schemas.microsoft.com/office/drawing/2014/main" id="{CAB545E2-D752-734C-240C-4110B5ED834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856450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AF93-C94D-FF13-687F-7FC1171F08AD}"/>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پس از اعلام مرگ قلبی</a:t>
            </a:r>
          </a:p>
        </p:txBody>
      </p:sp>
      <p:sp>
        <p:nvSpPr>
          <p:cNvPr id="3" name="Text Placeholder 2">
            <a:extLst>
              <a:ext uri="{FF2B5EF4-FFF2-40B4-BE49-F238E27FC236}">
                <a16:creationId xmlns:a16="http://schemas.microsoft.com/office/drawing/2014/main" id="{1F41C66D-0B64-E50D-628E-1CE43E1F422A}"/>
              </a:ext>
            </a:extLst>
          </p:cNvPr>
          <p:cNvSpPr>
            <a:spLocks noGrp="1"/>
          </p:cNvSpPr>
          <p:nvPr>
            <p:ph type="body" idx="1"/>
          </p:nvPr>
        </p:nvSpPr>
        <p:spPr/>
        <p:txBody>
          <a:bodyPr>
            <a:normAutofit/>
          </a:bodyPr>
          <a:lstStyle/>
          <a:p>
            <a:pPr>
              <a:buFont typeface="Wingdings" panose="05000000000000000000" pitchFamily="2" charset="2"/>
              <a:buChar char="q"/>
            </a:pPr>
            <a:r>
              <a:rPr lang="fa-IR" sz="2400" b="1" i="0" u="none" strike="noStrike" kern="100" baseline="0" dirty="0">
                <a:solidFill>
                  <a:srgbClr val="FF0000"/>
                </a:solidFill>
                <a:cs typeface="B Compset" panose="00000400000000000000" pitchFamily="2" charset="-78"/>
              </a:rPr>
              <a:t> قابل قبول بودن اعلام مرگ بر اساس معیارهای قلبی:</a:t>
            </a:r>
          </a:p>
          <a:p>
            <a:pPr lvl="2">
              <a:buFont typeface="Wingdings" panose="05000000000000000000" pitchFamily="2" charset="2"/>
              <a:buChar char="q"/>
            </a:pPr>
            <a:endParaRPr lang="fa-IR" sz="2800" b="1" i="0" u="none" strike="noStrike" kern="100" baseline="0" dirty="0">
              <a:solidFill>
                <a:srgbClr val="FF0000"/>
              </a:solidFill>
              <a:cs typeface="B Compset" panose="00000400000000000000" pitchFamily="2" charset="-78"/>
            </a:endParaRPr>
          </a:p>
          <a:p>
            <a:pPr lvl="1"/>
            <a:r>
              <a:rPr lang="fa-IR" sz="2800" b="0" i="0" u="none" strike="noStrike" kern="100" baseline="0" dirty="0"/>
              <a:t>بستگی به </a:t>
            </a:r>
            <a:r>
              <a:rPr lang="fa-IR" sz="2800" b="0" i="0" u="none" strike="noStrike" kern="100" baseline="0" dirty="0">
                <a:solidFill>
                  <a:srgbClr val="FF0000"/>
                </a:solidFill>
              </a:rPr>
              <a:t>نژاد</a:t>
            </a:r>
            <a:r>
              <a:rPr lang="fa-IR" sz="2800" b="0" i="0" u="none" strike="noStrike" kern="100" baseline="0" dirty="0"/>
              <a:t> دارد.</a:t>
            </a:r>
          </a:p>
          <a:p>
            <a:pPr marL="1371600" lvl="2" indent="-457200">
              <a:buFont typeface="+mj-lt"/>
              <a:buAutoNum type="arabicPeriod"/>
            </a:pPr>
            <a:r>
              <a:rPr lang="fa-IR" sz="2800" b="0" i="0" u="none" strike="noStrike" kern="100" baseline="0" dirty="0"/>
              <a:t>در خانواده </a:t>
            </a:r>
            <a:r>
              <a:rPr lang="fa-IR" sz="2800" b="0" i="0" u="none" strike="noStrike" kern="100" baseline="0" dirty="0">
                <a:solidFill>
                  <a:srgbClr val="FF0000"/>
                </a:solidFill>
              </a:rPr>
              <a:t>سفید پوستان </a:t>
            </a:r>
            <a:r>
              <a:rPr lang="fa-IR" sz="2800" b="0" i="0" u="none" strike="noStrike" kern="100" baseline="0" dirty="0"/>
              <a:t>میزان موافقت به اهدا عضو پس از </a:t>
            </a:r>
            <a:r>
              <a:rPr lang="fa-IR" sz="2800" b="0" i="0" u="none" strike="noStrike" kern="100" baseline="0" dirty="0">
                <a:solidFill>
                  <a:srgbClr val="FF0000"/>
                </a:solidFill>
              </a:rPr>
              <a:t>مرگ قلبی </a:t>
            </a:r>
            <a:r>
              <a:rPr lang="fa-IR" sz="2800" b="0" i="0" u="none" strike="noStrike" kern="100" baseline="0" dirty="0"/>
              <a:t>برابر با </a:t>
            </a:r>
            <a:r>
              <a:rPr lang="fa-IR" sz="2800" b="0" i="0" u="none" strike="noStrike" kern="100" baseline="0" dirty="0">
                <a:solidFill>
                  <a:srgbClr val="FF0000"/>
                </a:solidFill>
              </a:rPr>
              <a:t>مرگ مغزی </a:t>
            </a:r>
            <a:r>
              <a:rPr lang="fa-IR" sz="2800" b="0" i="0" u="none" strike="noStrike" kern="100" baseline="0" dirty="0"/>
              <a:t>است.</a:t>
            </a:r>
          </a:p>
          <a:p>
            <a:pPr marL="1371600" lvl="2" indent="-457200">
              <a:buFont typeface="+mj-lt"/>
              <a:buAutoNum type="arabicPeriod"/>
            </a:pPr>
            <a:r>
              <a:rPr lang="fa-IR" sz="2800" b="0" i="0" u="none" strike="noStrike" kern="100" baseline="0" dirty="0"/>
              <a:t>در خانواده سیاه پوستان میزان موافقت با اهدا پس از مرگ مغزی کمتر از سفید پوستان است و در موارد مرگ قلبی موافقت کمتر هم می شود</a:t>
            </a:r>
            <a:r>
              <a:rPr lang="fa-IR" sz="2400" b="0" i="0" u="none" strike="noStrike" kern="100" baseline="0" dirty="0">
                <a:cs typeface="B Nazanin" panose="00000400000000000000" pitchFamily="2" charset="-78"/>
              </a:rPr>
              <a:t>.</a:t>
            </a:r>
          </a:p>
        </p:txBody>
      </p:sp>
      <p:sp>
        <p:nvSpPr>
          <p:cNvPr id="4" name="Footer Placeholder 3">
            <a:extLst>
              <a:ext uri="{FF2B5EF4-FFF2-40B4-BE49-F238E27FC236}">
                <a16:creationId xmlns:a16="http://schemas.microsoft.com/office/drawing/2014/main" id="{FDD555AB-468E-F043-91BB-C4FB691D6F0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386573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podspace.pod.ir/api/files/MIGCF2WYYVVUYJQZ?dl=1"/>
          <p:cNvPicPr/>
          <p:nvPr/>
        </p:nvPicPr>
        <p:blipFill>
          <a:blip r:embed="rId2">
            <a:extLst>
              <a:ext uri="{28A0092B-C50C-407E-A947-70E740481C1C}">
                <a14:useLocalDpi xmlns:a14="http://schemas.microsoft.com/office/drawing/2010/main" val="0"/>
              </a:ext>
            </a:extLst>
          </a:blip>
          <a:srcRect/>
          <a:stretch>
            <a:fillRect/>
          </a:stretch>
        </p:blipFill>
        <p:spPr bwMode="auto">
          <a:xfrm>
            <a:off x="0" y="54864"/>
            <a:ext cx="9976104" cy="6748272"/>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FC1755E0-F914-6CC4-F980-F4962B3F260B}"/>
                  </a:ext>
                </a:extLst>
              </p14:cNvPr>
              <p14:cNvContentPartPr/>
              <p14:nvPr/>
            </p14:nvContentPartPr>
            <p14:xfrm>
              <a:off x="6095280" y="5001480"/>
              <a:ext cx="360" cy="360"/>
            </p14:xfrm>
          </p:contentPart>
        </mc:Choice>
        <mc:Fallback xmlns="">
          <p:pic>
            <p:nvPicPr>
              <p:cNvPr id="17" name="Ink 16">
                <a:extLst>
                  <a:ext uri="{FF2B5EF4-FFF2-40B4-BE49-F238E27FC236}">
                    <a16:creationId xmlns:a16="http://schemas.microsoft.com/office/drawing/2014/main" id="{FC1755E0-F914-6CC4-F980-F4962B3F260B}"/>
                  </a:ext>
                </a:extLst>
              </p:cNvPr>
              <p:cNvPicPr/>
              <p:nvPr/>
            </p:nvPicPr>
            <p:blipFill>
              <a:blip r:embed="rId4"/>
              <a:stretch>
                <a:fillRect/>
              </a:stretch>
            </p:blipFill>
            <p:spPr>
              <a:xfrm>
                <a:off x="6059640" y="49658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FF316D1F-629F-A0E0-13FA-C944F239F269}"/>
                  </a:ext>
                </a:extLst>
              </p14:cNvPr>
              <p14:cNvContentPartPr/>
              <p14:nvPr/>
            </p14:nvContentPartPr>
            <p14:xfrm>
              <a:off x="6095640" y="5577840"/>
              <a:ext cx="360" cy="360"/>
            </p14:xfrm>
          </p:contentPart>
        </mc:Choice>
        <mc:Fallback xmlns="">
          <p:pic>
            <p:nvPicPr>
              <p:cNvPr id="18" name="Ink 17">
                <a:extLst>
                  <a:ext uri="{FF2B5EF4-FFF2-40B4-BE49-F238E27FC236}">
                    <a16:creationId xmlns:a16="http://schemas.microsoft.com/office/drawing/2014/main" id="{FF316D1F-629F-A0E0-13FA-C944F239F269}"/>
                  </a:ext>
                </a:extLst>
              </p:cNvPr>
              <p:cNvPicPr/>
              <p:nvPr/>
            </p:nvPicPr>
            <p:blipFill>
              <a:blip r:embed="rId4"/>
              <a:stretch>
                <a:fillRect/>
              </a:stretch>
            </p:blipFill>
            <p:spPr>
              <a:xfrm>
                <a:off x="6060000" y="5541840"/>
                <a:ext cx="72000" cy="72000"/>
              </a:xfrm>
              <a:prstGeom prst="rect">
                <a:avLst/>
              </a:prstGeom>
            </p:spPr>
          </p:pic>
        </mc:Fallback>
      </mc:AlternateContent>
      <p:sp>
        <p:nvSpPr>
          <p:cNvPr id="19" name="Footer Placeholder 18">
            <a:extLst>
              <a:ext uri="{FF2B5EF4-FFF2-40B4-BE49-F238E27FC236}">
                <a16:creationId xmlns:a16="http://schemas.microsoft.com/office/drawing/2014/main" id="{306C6853-EAC4-BA6C-4989-596FBA9F64D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7070717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F0D8-0572-C184-B6AC-8D3C23B6DEF1}"/>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پس از اعلام مرگ قلبی</a:t>
            </a:r>
          </a:p>
        </p:txBody>
      </p:sp>
      <p:sp>
        <p:nvSpPr>
          <p:cNvPr id="3" name="Text Placeholder 2">
            <a:extLst>
              <a:ext uri="{FF2B5EF4-FFF2-40B4-BE49-F238E27FC236}">
                <a16:creationId xmlns:a16="http://schemas.microsoft.com/office/drawing/2014/main" id="{CA651301-4262-6C43-3A12-C0AE5BDD1B85}"/>
              </a:ext>
            </a:extLst>
          </p:cNvPr>
          <p:cNvSpPr>
            <a:spLocks noGrp="1"/>
          </p:cNvSpPr>
          <p:nvPr>
            <p:ph type="body" idx="1"/>
          </p:nvPr>
        </p:nvSpPr>
        <p:spPr/>
        <p:txBody>
          <a:bodyPr>
            <a:normAutofit/>
          </a:bodyPr>
          <a:lstStyle/>
          <a:p>
            <a:pPr marR="0" lvl="0" rtl="1">
              <a:buFont typeface="Wingdings" panose="05000000000000000000" pitchFamily="2" charset="2"/>
              <a:buChar char="q"/>
            </a:pPr>
            <a:r>
              <a:rPr lang="fa-IR" sz="2400" b="1" i="0" u="none" strike="noStrike" kern="100" baseline="0" dirty="0">
                <a:solidFill>
                  <a:srgbClr val="FF0000"/>
                </a:solidFill>
                <a:cs typeface="B Nazanin" panose="00000400000000000000" pitchFamily="2" charset="-78"/>
              </a:rPr>
              <a:t>  اهدا عضو قبـــل از توقف مداخلات حفظ حیات:</a:t>
            </a:r>
          </a:p>
          <a:p>
            <a:pPr marR="0" lvl="0" rtl="1">
              <a:buFont typeface="Wingdings" panose="05000000000000000000" pitchFamily="2" charset="2"/>
              <a:buChar char="q"/>
            </a:pPr>
            <a:endParaRPr lang="fa-IR" sz="2400" b="1" i="0" u="none" strike="noStrike" kern="100" baseline="0" dirty="0">
              <a:solidFill>
                <a:srgbClr val="FF0000"/>
              </a:solidFill>
              <a:cs typeface="B Nazanin" panose="00000400000000000000" pitchFamily="2" charset="-78"/>
            </a:endParaRPr>
          </a:p>
          <a:p>
            <a:pPr lvl="1"/>
            <a:r>
              <a:rPr lang="fa-IR" sz="2800" b="0" i="0" u="none" strike="noStrike" kern="100" baseline="0" dirty="0">
                <a:cs typeface="B Nazanin" panose="00000400000000000000" pitchFamily="2" charset="-78"/>
              </a:rPr>
              <a:t>یعنی قبل از قطع مداخله، عضو برداشته و سپس بیمار به بخش بازگردانده و نزد خانواده مداخله قطع تا بیمار فوت شود. ( </a:t>
            </a:r>
            <a:r>
              <a:rPr lang="fa-IR" sz="2800" b="0" i="0" u="none" strike="noStrike" kern="100" baseline="0" dirty="0">
                <a:solidFill>
                  <a:srgbClr val="FF0000"/>
                </a:solidFill>
                <a:cs typeface="B Nazanin" panose="00000400000000000000" pitchFamily="2" charset="-78"/>
              </a:rPr>
              <a:t>یعنی اول برداشت عضو و بعد قطع مداخله و بعد مرگ</a:t>
            </a:r>
            <a:r>
              <a:rPr lang="fa-IR" sz="2800" b="0" i="0" u="none" strike="noStrike" kern="100" baseline="0" dirty="0">
                <a:cs typeface="B Nazanin" panose="00000400000000000000" pitchFamily="2" charset="-78"/>
              </a:rPr>
              <a:t>)</a:t>
            </a:r>
          </a:p>
          <a:p>
            <a:pPr lvl="1"/>
            <a:endParaRPr lang="fa-IR" sz="2800" b="0" i="0" u="none" strike="noStrike" kern="100" baseline="0" dirty="0">
              <a:cs typeface="B Nazanin" panose="00000400000000000000" pitchFamily="2" charset="-78"/>
            </a:endParaRPr>
          </a:p>
          <a:p>
            <a:pPr lvl="1"/>
            <a:r>
              <a:rPr lang="fa-IR" sz="2800" b="1" i="0" u="none" strike="noStrike" kern="100" baseline="0" dirty="0">
                <a:solidFill>
                  <a:srgbClr val="FF0000"/>
                </a:solidFill>
                <a:cs typeface="B Nazanin" panose="00000400000000000000" pitchFamily="2" charset="-78"/>
              </a:rPr>
              <a:t>مشکلات این روش :</a:t>
            </a:r>
          </a:p>
          <a:p>
            <a:pPr marL="1371600" lvl="2" indent="-457200">
              <a:buFont typeface="+mj-lt"/>
              <a:buAutoNum type="arabicPeriod"/>
            </a:pPr>
            <a:r>
              <a:rPr lang="fa-IR" sz="2800" b="0" i="0" u="none" strike="noStrike" kern="100" baseline="0" dirty="0">
                <a:cs typeface="B Nazanin" panose="00000400000000000000" pitchFamily="2" charset="-78"/>
              </a:rPr>
              <a:t>معلوم نیست چه کسی </a:t>
            </a:r>
            <a:r>
              <a:rPr lang="fa-IR" sz="2800" b="0" i="0" u="none" strike="noStrike" kern="100" baseline="0" dirty="0">
                <a:solidFill>
                  <a:srgbClr val="FF0000"/>
                </a:solidFill>
                <a:cs typeface="B Nazanin" panose="00000400000000000000" pitchFamily="2" charset="-78"/>
              </a:rPr>
              <a:t>واجد شرایط اهدا </a:t>
            </a:r>
            <a:r>
              <a:rPr lang="fa-IR" sz="2800" b="0" i="0" u="none" strike="noStrike" kern="100" baseline="0" dirty="0">
                <a:cs typeface="B Nazanin" panose="00000400000000000000" pitchFamily="2" charset="-78"/>
              </a:rPr>
              <a:t>است.</a:t>
            </a:r>
          </a:p>
          <a:p>
            <a:pPr marL="1371600" lvl="2" indent="-457200">
              <a:buFont typeface="+mj-lt"/>
              <a:buAutoNum type="arabicPeriod"/>
            </a:pPr>
            <a:r>
              <a:rPr lang="fa-IR" sz="2800" b="0" i="0" u="none" strike="noStrike" kern="100" baseline="0" dirty="0">
                <a:cs typeface="B Nazanin" panose="00000400000000000000" pitchFamily="2" charset="-78"/>
              </a:rPr>
              <a:t>معلوم نیست با </a:t>
            </a:r>
            <a:r>
              <a:rPr lang="fa-IR" sz="2800" b="0" i="0" u="none" strike="noStrike" kern="100" baseline="0" dirty="0">
                <a:solidFill>
                  <a:srgbClr val="FF0000"/>
                </a:solidFill>
                <a:cs typeface="B Nazanin" panose="00000400000000000000" pitchFamily="2" charset="-78"/>
              </a:rPr>
              <a:t>ارزش بیمار </a:t>
            </a:r>
            <a:r>
              <a:rPr lang="fa-IR" sz="2800" b="0" i="0" u="none" strike="noStrike" kern="100" baseline="0" dirty="0">
                <a:cs typeface="B Nazanin" panose="00000400000000000000" pitchFamily="2" charset="-78"/>
              </a:rPr>
              <a:t>مطابقت دارد یا نه</a:t>
            </a:r>
          </a:p>
          <a:p>
            <a:pPr marL="1371600" lvl="2" indent="-457200">
              <a:buFont typeface="+mj-lt"/>
              <a:buAutoNum type="arabicPeriod"/>
            </a:pPr>
            <a:r>
              <a:rPr lang="fa-IR" sz="2800" b="0" i="0" u="none" strike="noStrike" kern="100" baseline="0" dirty="0">
                <a:cs typeface="B Nazanin" panose="00000400000000000000" pitchFamily="2" charset="-78"/>
              </a:rPr>
              <a:t>اهدا سبب </a:t>
            </a:r>
            <a:r>
              <a:rPr lang="fa-IR" sz="2800" b="0" i="0" u="none" strike="noStrike" kern="100" baseline="0" dirty="0">
                <a:solidFill>
                  <a:srgbClr val="FF0000"/>
                </a:solidFill>
                <a:cs typeface="B Nazanin" panose="00000400000000000000" pitchFamily="2" charset="-78"/>
              </a:rPr>
              <a:t>تسریع مرگ </a:t>
            </a:r>
            <a:r>
              <a:rPr lang="fa-IR" sz="2800" b="0" i="0" u="none" strike="noStrike" kern="100" baseline="0" dirty="0">
                <a:cs typeface="B Nazanin" panose="00000400000000000000" pitchFamily="2" charset="-78"/>
              </a:rPr>
              <a:t>می گردد و لذا </a:t>
            </a:r>
            <a:r>
              <a:rPr lang="fa-IR" sz="2800" b="0" i="0" u="none" strike="noStrike" kern="100" baseline="0" dirty="0">
                <a:solidFill>
                  <a:srgbClr val="FF0000"/>
                </a:solidFill>
                <a:cs typeface="B Nazanin" panose="00000400000000000000" pitchFamily="2" charset="-78"/>
              </a:rPr>
              <a:t>اعتماد عمومی </a:t>
            </a:r>
            <a:r>
              <a:rPr lang="fa-IR" sz="2800" b="0" i="0" u="none" strike="noStrike" kern="100" baseline="0" dirty="0">
                <a:cs typeface="B Nazanin" panose="00000400000000000000" pitchFamily="2" charset="-78"/>
              </a:rPr>
              <a:t>به پیوند تضعیف می شود.</a:t>
            </a:r>
          </a:p>
        </p:txBody>
      </p:sp>
      <p:sp>
        <p:nvSpPr>
          <p:cNvPr id="4" name="Footer Placeholder 3">
            <a:extLst>
              <a:ext uri="{FF2B5EF4-FFF2-40B4-BE49-F238E27FC236}">
                <a16:creationId xmlns:a16="http://schemas.microsoft.com/office/drawing/2014/main" id="{17F39575-5180-25DC-CDD2-15C0ADB3844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93442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5140D-47CD-FE28-4411-D16E5441EB33}"/>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بیهودگی درمان</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 اهدا قبل از ایست مغزی یا قلبی)</a:t>
            </a:r>
          </a:p>
        </p:txBody>
      </p:sp>
      <p:sp>
        <p:nvSpPr>
          <p:cNvPr id="3" name="Text Placeholder 2">
            <a:extLst>
              <a:ext uri="{FF2B5EF4-FFF2-40B4-BE49-F238E27FC236}">
                <a16:creationId xmlns:a16="http://schemas.microsoft.com/office/drawing/2014/main" id="{F5BE4C58-4DB6-48B0-70FB-EBFC09C3B1F9}"/>
              </a:ext>
            </a:extLst>
          </p:cNvPr>
          <p:cNvSpPr>
            <a:spLocks noGrp="1"/>
          </p:cNvSpPr>
          <p:nvPr>
            <p:ph type="body" idx="1"/>
          </p:nvPr>
        </p:nvSpPr>
        <p:spPr>
          <a:xfrm>
            <a:off x="838200" y="2262553"/>
            <a:ext cx="10515600" cy="3914409"/>
          </a:xfrm>
        </p:spPr>
        <p:txBody>
          <a:bodyPr>
            <a:normAutofit/>
          </a:bodyPr>
          <a:lstStyle/>
          <a:p>
            <a:pPr marR="0" lvl="0" rtl="1">
              <a:buFont typeface="Wingdings" panose="05000000000000000000" pitchFamily="2" charset="2"/>
              <a:buChar char="q"/>
            </a:pPr>
            <a:r>
              <a:rPr lang="fa-IR" sz="2800" b="1" i="0" u="none" strike="noStrike" kern="100" baseline="0" dirty="0">
                <a:solidFill>
                  <a:srgbClr val="FF0000"/>
                </a:solidFill>
                <a:cs typeface="B Nazanin" panose="00000400000000000000" pitchFamily="2" charset="-78"/>
              </a:rPr>
              <a:t> اهدا اعضای حیاتی توسط اهداکنندگان زنده</a:t>
            </a:r>
            <a:r>
              <a:rPr lang="fa-IR" sz="2400" b="1" i="0" u="none" strike="noStrike" kern="100" baseline="0" dirty="0">
                <a:solidFill>
                  <a:srgbClr val="FF0000"/>
                </a:solidFill>
                <a:cs typeface="B Nazanin" panose="00000400000000000000" pitchFamily="2" charset="-78"/>
              </a:rPr>
              <a:t>: ( در مرحله بیهودگی درمان و قبل از رخ داد مرگ)</a:t>
            </a:r>
          </a:p>
          <a:p>
            <a:pPr marR="0" lvl="0" rtl="1">
              <a:buFont typeface="Wingdings" panose="05000000000000000000" pitchFamily="2" charset="2"/>
              <a:buChar char="q"/>
            </a:pPr>
            <a:endParaRPr lang="fa-IR" sz="2800" b="1" i="0" u="none" strike="noStrike" kern="100" baseline="0" dirty="0">
              <a:solidFill>
                <a:srgbClr val="FF0000"/>
              </a:solidFill>
              <a:cs typeface="B Nazanin" panose="00000400000000000000" pitchFamily="2" charset="-78"/>
            </a:endParaRPr>
          </a:p>
          <a:p>
            <a:pPr lvl="2"/>
            <a:r>
              <a:rPr lang="fa-IR" sz="2800" kern="100" dirty="0">
                <a:solidFill>
                  <a:srgbClr val="FF0000"/>
                </a:solidFill>
              </a:rPr>
              <a:t>مفهوم </a:t>
            </a:r>
            <a:r>
              <a:rPr lang="fa-IR" sz="2800" kern="100" dirty="0"/>
              <a:t>این پیشنهاد این است که اهدای اعضای حیاتی بیمارانی است </a:t>
            </a:r>
            <a:r>
              <a:rPr lang="fa-IR" sz="2800" kern="100" dirty="0">
                <a:solidFill>
                  <a:srgbClr val="FF0000"/>
                </a:solidFill>
              </a:rPr>
              <a:t>که قرار است </a:t>
            </a:r>
            <a:r>
              <a:rPr lang="fa-IR" sz="2800" kern="100" dirty="0"/>
              <a:t>مداخلات حفظ حیات برایشان متوقف شود. (</a:t>
            </a:r>
            <a:r>
              <a:rPr lang="fa-IR" sz="2800" kern="100" dirty="0">
                <a:solidFill>
                  <a:srgbClr val="FF0000"/>
                </a:solidFill>
              </a:rPr>
              <a:t>یعنی نمرده اند ولی درمان بیهوده است.)</a:t>
            </a:r>
          </a:p>
          <a:p>
            <a:pPr lvl="2"/>
            <a:endParaRPr lang="fa-IR" sz="2800" b="1" i="0" u="none" strike="noStrike" kern="100" baseline="0" dirty="0">
              <a:solidFill>
                <a:srgbClr val="FF0000"/>
              </a:solidFill>
              <a:cs typeface="B Nazanin" panose="00000400000000000000" pitchFamily="2" charset="-78"/>
            </a:endParaRPr>
          </a:p>
          <a:p>
            <a:pPr marL="1428750" lvl="2" indent="-514350">
              <a:buFont typeface="+mj-lt"/>
              <a:buAutoNum type="arabicPeriod"/>
            </a:pPr>
            <a:r>
              <a:rPr lang="fa-IR" sz="2800" b="0" i="0" u="none" strike="noStrike" kern="100" baseline="0" dirty="0">
                <a:cs typeface="B Nazanin" panose="00000400000000000000" pitchFamily="2" charset="-78"/>
              </a:rPr>
              <a:t>این پیشنهاد افراطی است.  </a:t>
            </a:r>
          </a:p>
          <a:p>
            <a:pPr marL="1428750" lvl="2" indent="-514350">
              <a:buFont typeface="+mj-lt"/>
              <a:buAutoNum type="arabicPeriod"/>
            </a:pPr>
            <a:r>
              <a:rPr lang="fa-IR" sz="2800" b="0" i="0" u="none" strike="noStrike" kern="100" baseline="0" dirty="0">
                <a:cs typeface="B Nazanin" panose="00000400000000000000" pitchFamily="2" charset="-78"/>
              </a:rPr>
              <a:t>هدف افزایش تعداد پیوند است.</a:t>
            </a:r>
          </a:p>
          <a:p>
            <a:pPr marR="0" lvl="0" rtl="1"/>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1D9EB76D-2F59-61C7-1956-F8CEA0560F3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148496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5140D-47CD-FE28-4411-D16E5441EB33}"/>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بیهودگی درمان</a:t>
            </a:r>
            <a:br>
              <a:rPr lang="fa-IR" b="0" i="0" u="none" strike="noStrike" kern="100" baseline="0" dirty="0">
                <a:solidFill>
                  <a:srgbClr val="7030A0"/>
                </a:solidFill>
                <a:cs typeface="B Titr" panose="00000700000000000000" pitchFamily="2" charset="-78"/>
              </a:rPr>
            </a:br>
            <a:r>
              <a:rPr lang="fa-IR" b="0" i="0" u="none" strike="noStrike" kern="100" baseline="0" dirty="0">
                <a:solidFill>
                  <a:srgbClr val="7030A0"/>
                </a:solidFill>
                <a:cs typeface="B Titr" panose="00000700000000000000" pitchFamily="2" charset="-78"/>
              </a:rPr>
              <a:t> ( اهدا قبل از ایست مغزی یا قلبی)</a:t>
            </a:r>
          </a:p>
        </p:txBody>
      </p:sp>
      <p:sp>
        <p:nvSpPr>
          <p:cNvPr id="3" name="Text Placeholder 2">
            <a:extLst>
              <a:ext uri="{FF2B5EF4-FFF2-40B4-BE49-F238E27FC236}">
                <a16:creationId xmlns:a16="http://schemas.microsoft.com/office/drawing/2014/main" id="{F5BE4C58-4DB6-48B0-70FB-EBFC09C3B1F9}"/>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منطق این پیشنهاد :</a:t>
            </a:r>
          </a:p>
          <a:p>
            <a:pPr marR="0" lvl="0" rtl="1"/>
            <a:r>
              <a:rPr lang="fa-IR" sz="2400" b="0" i="0" u="none" strike="noStrike" kern="100" baseline="0" dirty="0">
                <a:cs typeface="B Nazanin" panose="00000400000000000000" pitchFamily="2" charset="-78"/>
              </a:rPr>
              <a:t>بیمارانی که قرار است مداخلات حفظ حیات برایشان متوقف شود و در نتیجه مرگشان قرب الوقوع است، اگر بخواهند اعضای حیاتی خود را اهدا کنند، </a:t>
            </a:r>
            <a:r>
              <a:rPr lang="fa-IR" sz="2400" b="0" i="0" u="none" strike="noStrike" kern="100" baseline="0" dirty="0">
                <a:solidFill>
                  <a:srgbClr val="FF0000"/>
                </a:solidFill>
                <a:cs typeface="B Nazanin" panose="00000400000000000000" pitchFamily="2" charset="-78"/>
              </a:rPr>
              <a:t>متحمل هیچ آسیبی نمی شوند.</a:t>
            </a:r>
          </a:p>
          <a:p>
            <a:pPr marR="0" lvl="0" rtl="1"/>
            <a:r>
              <a:rPr lang="fa-IR" sz="2400" kern="100" dirty="0">
                <a:solidFill>
                  <a:srgbClr val="FF0000"/>
                </a:solidFill>
              </a:rPr>
              <a:t>امـــــــا </a:t>
            </a:r>
            <a:endParaRPr lang="fa-IR" sz="2400" b="0" i="0" u="none" strike="noStrike" kern="100" baseline="0" dirty="0">
              <a:solidFill>
                <a:srgbClr val="FF0000"/>
              </a:solidFill>
              <a:cs typeface="B Nazanin" panose="00000400000000000000" pitchFamily="2" charset="-78"/>
            </a:endParaRPr>
          </a:p>
          <a:p>
            <a:pPr marR="0" lvl="0" rtl="1"/>
            <a:r>
              <a:rPr lang="fa-IR" sz="2400" b="0" i="0" u="none" strike="noStrike" kern="100" baseline="0" dirty="0">
                <a:cs typeface="B Nazanin" panose="00000400000000000000" pitchFamily="2" charset="-78"/>
              </a:rPr>
              <a:t>این اقدام نقض </a:t>
            </a:r>
            <a:r>
              <a:rPr lang="fa-IR" sz="2400" b="0" i="0" u="none" strike="noStrike" kern="100" baseline="0" dirty="0">
                <a:solidFill>
                  <a:srgbClr val="FF0000"/>
                </a:solidFill>
                <a:cs typeface="B Nazanin" panose="00000400000000000000" pitchFamily="2" charset="-78"/>
              </a:rPr>
              <a:t>"</a:t>
            </a:r>
            <a:r>
              <a:rPr lang="fa-IR" sz="2400" b="1" i="0" u="none" strike="noStrike" kern="100" baseline="0" dirty="0">
                <a:solidFill>
                  <a:srgbClr val="FF0000"/>
                </a:solidFill>
                <a:cs typeface="B Nazanin" panose="00000400000000000000" pitchFamily="2" charset="-78"/>
              </a:rPr>
              <a:t>قاعده اهدا کننده مرده</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است. یعنی قاعده ای که بر اساس آن فقط از فوت شده می توان عضو برداشت کرد.</a:t>
            </a:r>
          </a:p>
          <a:p>
            <a:pPr marR="0" lvl="0" rtl="1"/>
            <a:r>
              <a:rPr lang="fa-IR" sz="2400" b="0" i="0" u="none" strike="noStrike" kern="100" baseline="0" dirty="0">
                <a:cs typeface="B Nazanin" panose="00000400000000000000" pitchFamily="2" charset="-78"/>
              </a:rPr>
              <a:t>این پیشنهاد مستلزم تجدید نظر در </a:t>
            </a:r>
            <a:r>
              <a:rPr lang="fa-IR" sz="2400" b="1" i="0" u="none" strike="noStrike" kern="100" baseline="0" dirty="0">
                <a:cs typeface="B Nazanin" panose="00000400000000000000" pitchFamily="2" charset="-78"/>
              </a:rPr>
              <a:t>قوانین قتل</a:t>
            </a:r>
            <a:r>
              <a:rPr lang="fa-IR" sz="2400" b="0" i="0" u="none" strike="noStrike" kern="100" baseline="0" dirty="0">
                <a:cs typeface="B Nazanin" panose="00000400000000000000" pitchFamily="2" charset="-78"/>
              </a:rPr>
              <a:t> است.</a:t>
            </a:r>
          </a:p>
        </p:txBody>
      </p:sp>
      <p:sp>
        <p:nvSpPr>
          <p:cNvPr id="4" name="Footer Placeholder 3">
            <a:extLst>
              <a:ext uri="{FF2B5EF4-FFF2-40B4-BE49-F238E27FC236}">
                <a16:creationId xmlns:a16="http://schemas.microsoft.com/office/drawing/2014/main" id="{0D9C6D1B-B6F3-7894-07AD-7FA1C1F497B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031803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B5BF-0637-8A55-4295-570D0E6294A8}"/>
              </a:ext>
            </a:extLst>
          </p:cNvPr>
          <p:cNvSpPr>
            <a:spLocks noGrp="1"/>
          </p:cNvSpPr>
          <p:nvPr>
            <p:ph type="title"/>
          </p:nvPr>
        </p:nvSpPr>
        <p:spPr/>
        <p:txBody>
          <a:bodyPr>
            <a:normAutofit fontScale="90000"/>
          </a:bodyPr>
          <a:lstStyle/>
          <a:p>
            <a:pPr lvl="0"/>
            <a:r>
              <a:rPr lang="fa-IR" b="1" kern="100" dirty="0">
                <a:solidFill>
                  <a:srgbClr val="7030A0"/>
                </a:solidFill>
              </a:rPr>
              <a:t>اهدای کنتــــرل نشده پس از اعلام مرگ قلبی: </a:t>
            </a:r>
            <a:br>
              <a:rPr lang="fa-IR" b="1" kern="100" dirty="0">
                <a:cs typeface="B Nazanin" panose="00000400000000000000" pitchFamily="2" charset="-78"/>
              </a:rPr>
            </a:br>
            <a:r>
              <a:rPr lang="fa-IR" b="1" kern="100" dirty="0">
                <a:cs typeface="B Nazanin" panose="00000400000000000000" pitchFamily="2" charset="-78"/>
              </a:rPr>
              <a:t> </a:t>
            </a:r>
            <a:r>
              <a:rPr lang="en-US" sz="2700" b="1" kern="100" dirty="0">
                <a:latin typeface="Aptos Display" panose="020B0004020202020204" pitchFamily="34" charset="0"/>
                <a:cs typeface="B Nazanin" panose="00000400000000000000" pitchFamily="2" charset="-78"/>
              </a:rPr>
              <a:t>Uncontrolled  Donation After Circulation Declaration Of Death (</a:t>
            </a:r>
            <a:r>
              <a:rPr lang="en-US" sz="2700" b="1" kern="100" dirty="0" err="1">
                <a:latin typeface="Aptos Display" panose="020B0004020202020204" pitchFamily="34" charset="0"/>
                <a:cs typeface="B Nazanin" panose="00000400000000000000" pitchFamily="2" charset="-78"/>
              </a:rPr>
              <a:t>uDCDD</a:t>
            </a:r>
            <a:r>
              <a:rPr lang="en-US" sz="2700" b="1" kern="100" dirty="0">
                <a:latin typeface="Aptos Display" panose="020B0004020202020204" pitchFamily="34" charset="0"/>
                <a:cs typeface="B Nazanin" panose="00000400000000000000" pitchFamily="2" charset="-78"/>
              </a:rPr>
              <a:t>):</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9CD59294-94C7-481E-A3BF-BCA1E1910AF4}"/>
              </a:ext>
            </a:extLst>
          </p:cNvPr>
          <p:cNvSpPr>
            <a:spLocks noGrp="1"/>
          </p:cNvSpPr>
          <p:nvPr>
            <p:ph type="body" idx="1"/>
          </p:nvPr>
        </p:nvSpPr>
        <p:spPr/>
        <p:txBody>
          <a:bodyPr>
            <a:normAutofit/>
          </a:bodyPr>
          <a:lstStyle/>
          <a:p>
            <a:pPr lvl="0"/>
            <a:r>
              <a:rPr lang="fa-IR" sz="2800" kern="100" dirty="0"/>
              <a:t>اهدا کنترل نشده </a:t>
            </a:r>
            <a:r>
              <a:rPr lang="fa-IR" sz="2800" b="0" i="0" u="none" strike="noStrike" kern="100" baseline="0" dirty="0"/>
              <a:t>یعنی پس از ناکامی در تلاش برای احیا </a:t>
            </a:r>
            <a:r>
              <a:rPr lang="fa-IR" sz="2800" kern="100" dirty="0"/>
              <a:t>عضو برداشت شود ( </a:t>
            </a:r>
            <a:r>
              <a:rPr lang="fa-IR" sz="2800" b="0" i="0" u="none" strike="noStrike" kern="100" baseline="0" dirty="0">
                <a:solidFill>
                  <a:srgbClr val="FF0000"/>
                </a:solidFill>
              </a:rPr>
              <a:t>یعنی احیا موفق نباشد مثل در کسی که خارج بیمارستان دچار ایست قلبی شده و مرده به بیمارستان آورده شده باشد</a:t>
            </a:r>
            <a:r>
              <a:rPr lang="fa-IR" sz="2800" b="0" i="0" u="none" strike="noStrike" kern="100" baseline="0" dirty="0"/>
              <a:t>). </a:t>
            </a:r>
            <a:endParaRPr lang="fa-IR" b="1" kern="100" dirty="0"/>
          </a:p>
          <a:p>
            <a:pPr marR="0" lvl="0" algn="l" rtl="0"/>
            <a:r>
              <a:rPr lang="en-US" sz="2400" b="1" dirty="0">
                <a:solidFill>
                  <a:srgbClr val="FF0000"/>
                </a:solidFill>
                <a:latin typeface="Times New Roman" panose="02020603050405020304" pitchFamily="18" charset="0"/>
                <a:cs typeface="Times New Roman" panose="02020603050405020304" pitchFamily="18" charset="0"/>
              </a:rPr>
              <a:t>Uncontrolled DCD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uDCD</a:t>
            </a:r>
            <a:r>
              <a:rPr lang="en-US" sz="2400" dirty="0">
                <a:latin typeface="Times New Roman" panose="02020603050405020304" pitchFamily="18" charset="0"/>
                <a:cs typeface="Times New Roman" panose="02020603050405020304" pitchFamily="18" charset="0"/>
              </a:rPr>
              <a:t>) refers to </a:t>
            </a:r>
            <a:r>
              <a:rPr lang="en-US" sz="2400" dirty="0">
                <a:solidFill>
                  <a:srgbClr val="FF0000"/>
                </a:solidFill>
                <a:latin typeface="Times New Roman" panose="02020603050405020304" pitchFamily="18" charset="0"/>
                <a:cs typeface="Times New Roman" panose="02020603050405020304" pitchFamily="18" charset="0"/>
              </a:rPr>
              <a:t>donation</a:t>
            </a:r>
            <a:r>
              <a:rPr lang="en-US" sz="2400" dirty="0">
                <a:latin typeface="Times New Roman" panose="02020603050405020304" pitchFamily="18" charset="0"/>
                <a:cs typeface="Times New Roman" panose="02020603050405020304" pitchFamily="18" charset="0"/>
              </a:rPr>
              <a:t> from persons who </a:t>
            </a:r>
            <a:r>
              <a:rPr lang="en-US" sz="2400" dirty="0">
                <a:solidFill>
                  <a:srgbClr val="FF0000"/>
                </a:solidFill>
                <a:latin typeface="Times New Roman" panose="02020603050405020304" pitchFamily="18" charset="0"/>
                <a:cs typeface="Times New Roman" panose="02020603050405020304" pitchFamily="18" charset="0"/>
              </a:rPr>
              <a:t>die because </a:t>
            </a:r>
            <a:r>
              <a:rPr lang="en-US" sz="2400" dirty="0">
                <a:latin typeface="Times New Roman" panose="02020603050405020304" pitchFamily="18" charset="0"/>
                <a:cs typeface="Times New Roman" panose="02020603050405020304" pitchFamily="18" charset="0"/>
              </a:rPr>
              <a:t>of an </a:t>
            </a:r>
            <a:r>
              <a:rPr lang="en-US" sz="2400" dirty="0">
                <a:solidFill>
                  <a:srgbClr val="FF0000"/>
                </a:solidFill>
                <a:latin typeface="Times New Roman" panose="02020603050405020304" pitchFamily="18" charset="0"/>
                <a:cs typeface="Times New Roman" panose="02020603050405020304" pitchFamily="18" charset="0"/>
              </a:rPr>
              <a:t>unexpected and sudden cardiac arrest </a:t>
            </a:r>
            <a:r>
              <a:rPr lang="en-US" sz="2400" dirty="0">
                <a:latin typeface="Times New Roman" panose="02020603050405020304" pitchFamily="18" charset="0"/>
                <a:cs typeface="Times New Roman" panose="02020603050405020304" pitchFamily="18" charset="0"/>
              </a:rPr>
              <a:t>after unsuccessful resuscitation. </a:t>
            </a:r>
            <a:endParaRPr lang="fa-IR" sz="2400" b="1" i="0" u="none" strike="noStrike" kern="100" baseline="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0339CEC-9555-DB74-E7F9-32C3E40968F8}"/>
              </a:ext>
            </a:extLst>
          </p:cNvPr>
          <p:cNvPicPr>
            <a:picLocks noChangeAspect="1"/>
          </p:cNvPicPr>
          <p:nvPr/>
        </p:nvPicPr>
        <p:blipFill rotWithShape="1">
          <a:blip r:embed="rId2"/>
          <a:srcRect l="5028" t="8265" r="2825" b="25979"/>
          <a:stretch/>
        </p:blipFill>
        <p:spPr>
          <a:xfrm>
            <a:off x="3212124" y="4177140"/>
            <a:ext cx="4513385" cy="2414696"/>
          </a:xfrm>
          <a:prstGeom prst="rect">
            <a:avLst/>
          </a:prstGeom>
        </p:spPr>
      </p:pic>
      <p:sp>
        <p:nvSpPr>
          <p:cNvPr id="5" name="Footer Placeholder 4">
            <a:extLst>
              <a:ext uri="{FF2B5EF4-FFF2-40B4-BE49-F238E27FC236}">
                <a16:creationId xmlns:a16="http://schemas.microsoft.com/office/drawing/2014/main" id="{AF962696-46A4-37F5-C313-6BCE94ADA59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3437586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B5BF-0637-8A55-4295-570D0E6294A8}"/>
              </a:ext>
            </a:extLst>
          </p:cNvPr>
          <p:cNvSpPr>
            <a:spLocks noGrp="1"/>
          </p:cNvSpPr>
          <p:nvPr>
            <p:ph type="title"/>
          </p:nvPr>
        </p:nvSpPr>
        <p:spPr/>
        <p:txBody>
          <a:bodyPr>
            <a:normAutofit fontScale="90000"/>
          </a:bodyPr>
          <a:lstStyle/>
          <a:p>
            <a:pPr lvl="0"/>
            <a:r>
              <a:rPr lang="fa-IR" b="1" kern="100" dirty="0">
                <a:solidFill>
                  <a:srgbClr val="7030A0"/>
                </a:solidFill>
              </a:rPr>
              <a:t>اهدای کنترل نشده پس از اعلام مرگ قلبی: </a:t>
            </a:r>
            <a:br>
              <a:rPr lang="fa-IR" b="1" kern="100" dirty="0">
                <a:cs typeface="B Nazanin" panose="00000400000000000000" pitchFamily="2" charset="-78"/>
              </a:rPr>
            </a:br>
            <a:r>
              <a:rPr lang="fa-IR" b="1" kern="100" dirty="0">
                <a:cs typeface="B Nazanin" panose="00000400000000000000" pitchFamily="2" charset="-78"/>
              </a:rPr>
              <a:t> </a:t>
            </a:r>
            <a:r>
              <a:rPr lang="en-US" sz="2700" b="1" kern="100" dirty="0">
                <a:latin typeface="Aptos Display" panose="020B0004020202020204" pitchFamily="34" charset="0"/>
                <a:cs typeface="B Nazanin" panose="00000400000000000000" pitchFamily="2" charset="-78"/>
              </a:rPr>
              <a:t>Uncontrolled  Donation After Circulation Declaration Of Death (</a:t>
            </a:r>
            <a:r>
              <a:rPr lang="en-US" sz="2700" b="1" kern="100" dirty="0" err="1">
                <a:latin typeface="Aptos Display" panose="020B0004020202020204" pitchFamily="34" charset="0"/>
                <a:cs typeface="B Nazanin" panose="00000400000000000000" pitchFamily="2" charset="-78"/>
              </a:rPr>
              <a:t>uDCDD</a:t>
            </a:r>
            <a:r>
              <a:rPr lang="en-US" sz="2700" b="1" kern="100" dirty="0">
                <a:latin typeface="Aptos Display" panose="020B0004020202020204" pitchFamily="34" charset="0"/>
                <a:cs typeface="B Nazanin" panose="00000400000000000000" pitchFamily="2" charset="-78"/>
              </a:rPr>
              <a:t>):</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9CD59294-94C7-481E-A3BF-BCA1E1910AF4}"/>
              </a:ext>
            </a:extLst>
          </p:cNvPr>
          <p:cNvSpPr>
            <a:spLocks noGrp="1"/>
          </p:cNvSpPr>
          <p:nvPr>
            <p:ph type="body" idx="1"/>
          </p:nvPr>
        </p:nvSpPr>
        <p:spPr/>
        <p:txBody>
          <a:bodyPr>
            <a:normAutofit/>
          </a:bodyPr>
          <a:lstStyle/>
          <a:p>
            <a:pPr lvl="0"/>
            <a:r>
              <a:rPr lang="fa-IR" b="1" kern="100" dirty="0">
                <a:solidFill>
                  <a:srgbClr val="FF0000"/>
                </a:solidFill>
              </a:rPr>
              <a:t>ملا</a:t>
            </a:r>
            <a:r>
              <a:rPr lang="fa-IR" sz="2400" b="1" kern="100" dirty="0">
                <a:solidFill>
                  <a:srgbClr val="FF0000"/>
                </a:solidFill>
              </a:rPr>
              <a:t>حظات در  اهدا کنترل نشده </a:t>
            </a:r>
            <a:r>
              <a:rPr lang="fa-IR" sz="2400" b="1" i="0" u="none" strike="noStrike" kern="100" baseline="0" dirty="0">
                <a:solidFill>
                  <a:srgbClr val="FF0000"/>
                </a:solidFill>
              </a:rPr>
              <a:t>:</a:t>
            </a:r>
          </a:p>
          <a:p>
            <a:pPr lvl="0"/>
            <a:endParaRPr lang="fa-IR" sz="2400" b="1" i="0" u="none" strike="noStrike" kern="100" baseline="0" dirty="0">
              <a:solidFill>
                <a:srgbClr val="FF0000"/>
              </a:solidFill>
            </a:endParaRPr>
          </a:p>
          <a:p>
            <a:pPr marL="914400" lvl="1" indent="-457200">
              <a:buFont typeface="+mj-lt"/>
              <a:buAutoNum type="arabicPeriod"/>
            </a:pPr>
            <a:r>
              <a:rPr lang="fa-IR" sz="2400" i="0" u="none" strike="noStrike" kern="100" baseline="0" dirty="0"/>
              <a:t>پروتکل نوشته شده</a:t>
            </a:r>
          </a:p>
          <a:p>
            <a:pPr marL="914400" lvl="1" indent="-457200">
              <a:buFont typeface="+mj-lt"/>
              <a:buAutoNum type="arabicPeriod"/>
            </a:pPr>
            <a:r>
              <a:rPr lang="fa-IR" sz="2400" i="0" u="none" strike="noStrike" kern="100" baseline="0" dirty="0">
                <a:solidFill>
                  <a:srgbClr val="FF0000"/>
                </a:solidFill>
              </a:rPr>
              <a:t>مداخلات تهاجمی </a:t>
            </a:r>
            <a:r>
              <a:rPr lang="fa-IR" sz="2400" i="0" u="none" strike="noStrike" kern="100" baseline="0" dirty="0"/>
              <a:t>برای بازگشت جریان خون و حفظ عملکرد عضو انجام می شود.</a:t>
            </a:r>
          </a:p>
          <a:p>
            <a:pPr marL="914400" lvl="1" indent="-457200">
              <a:buFont typeface="+mj-lt"/>
              <a:buAutoNum type="arabicPeriod"/>
            </a:pPr>
            <a:r>
              <a:rPr lang="fa-IR" sz="2400" i="0" u="none" strike="noStrike" kern="100" baseline="0" dirty="0"/>
              <a:t> </a:t>
            </a:r>
            <a:r>
              <a:rPr lang="fa-IR" sz="2400" i="0" u="none" strike="noStrike" kern="100" baseline="0" dirty="0">
                <a:solidFill>
                  <a:srgbClr val="FF0000"/>
                </a:solidFill>
              </a:rPr>
              <a:t>برداشت عضو</a:t>
            </a:r>
            <a:r>
              <a:rPr lang="fa-IR" sz="2400" i="0" u="none" strike="noStrike" kern="100" dirty="0">
                <a:solidFill>
                  <a:srgbClr val="FF0000"/>
                </a:solidFill>
              </a:rPr>
              <a:t> </a:t>
            </a:r>
            <a:r>
              <a:rPr lang="fa-IR" sz="2400" i="0" u="none" strike="noStrike" kern="100" baseline="0" dirty="0"/>
              <a:t>پس از اعلام مرگ</a:t>
            </a:r>
            <a:r>
              <a:rPr lang="fa-IR" sz="2400" i="0" u="none" strike="noStrike" kern="100" dirty="0"/>
              <a:t> </a:t>
            </a:r>
            <a:r>
              <a:rPr lang="fa-IR" sz="2400" i="0" u="none" strike="noStrike" kern="100" baseline="0" dirty="0"/>
              <a:t>انجام می شود.</a:t>
            </a:r>
          </a:p>
          <a:p>
            <a:pPr marL="914400" lvl="1" indent="-457200">
              <a:buFont typeface="+mj-lt"/>
              <a:buAutoNum type="arabicPeriod"/>
            </a:pPr>
            <a:r>
              <a:rPr lang="fa-IR" sz="2400" i="0" u="none" strike="noStrike" kern="100" baseline="0" dirty="0">
                <a:solidFill>
                  <a:srgbClr val="FF0000"/>
                </a:solidFill>
              </a:rPr>
              <a:t>رضایت آگـــــاهانه</a:t>
            </a:r>
            <a:r>
              <a:rPr lang="fa-IR" sz="2400" i="0" u="none" strike="noStrike" kern="100" baseline="0" dirty="0"/>
              <a:t>:  لازم است.  رضایت کارت اهدا موثر نیست. خانواده باید رضایت دهند.</a:t>
            </a:r>
          </a:p>
          <a:p>
            <a:pPr marL="914400" lvl="1" indent="-457200">
              <a:buFont typeface="+mj-lt"/>
              <a:buAutoNum type="arabicPeriod"/>
            </a:pPr>
            <a:endParaRPr lang="fa-IR" sz="2400" kern="100" dirty="0"/>
          </a:p>
          <a:p>
            <a:pPr marL="457200" lvl="1" indent="0">
              <a:buNone/>
            </a:pPr>
            <a:r>
              <a:rPr lang="fa-IR" sz="2400" b="1" i="0" u="none" strike="noStrike" kern="100" baseline="0" dirty="0">
                <a:solidFill>
                  <a:srgbClr val="FF0000"/>
                </a:solidFill>
              </a:rPr>
              <a:t>مشکلات اهدای کنترل نشده ::</a:t>
            </a:r>
          </a:p>
          <a:p>
            <a:pPr marL="457200" lvl="1" indent="0">
              <a:buNone/>
            </a:pPr>
            <a:endParaRPr lang="fa-IR" sz="2400" kern="100" dirty="0"/>
          </a:p>
          <a:p>
            <a:pPr marL="457200" lvl="1" indent="0">
              <a:buNone/>
            </a:pPr>
            <a:r>
              <a:rPr lang="fa-IR" sz="2400" i="0" u="none" strike="noStrike" kern="100" baseline="0" dirty="0"/>
              <a:t>بازده اهدا کمتر از کنترل شده است. تقریبا صفر</a:t>
            </a:r>
          </a:p>
        </p:txBody>
      </p:sp>
      <p:sp>
        <p:nvSpPr>
          <p:cNvPr id="4" name="Footer Placeholder 3">
            <a:extLst>
              <a:ext uri="{FF2B5EF4-FFF2-40B4-BE49-F238E27FC236}">
                <a16:creationId xmlns:a16="http://schemas.microsoft.com/office/drawing/2014/main" id="{DEDB1C15-F63C-B8C9-2D9F-749A844765D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823323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87C322-6B79-D455-FABA-4CCFF0BE9144}"/>
              </a:ext>
            </a:extLst>
          </p:cNvPr>
          <p:cNvPicPr>
            <a:picLocks noChangeAspect="1"/>
          </p:cNvPicPr>
          <p:nvPr/>
        </p:nvPicPr>
        <p:blipFill>
          <a:blip r:embed="rId2"/>
          <a:stretch>
            <a:fillRect/>
          </a:stretch>
        </p:blipFill>
        <p:spPr>
          <a:xfrm>
            <a:off x="445475" y="224302"/>
            <a:ext cx="8182709" cy="5952661"/>
          </a:xfrm>
          <a:prstGeom prst="rect">
            <a:avLst/>
          </a:prstGeom>
        </p:spPr>
      </p:pic>
      <p:sp>
        <p:nvSpPr>
          <p:cNvPr id="6" name="Content Placeholder 5"/>
          <p:cNvSpPr>
            <a:spLocks noGrp="1"/>
          </p:cNvSpPr>
          <p:nvPr>
            <p:ph idx="1"/>
          </p:nvPr>
        </p:nvSpPr>
        <p:spPr>
          <a:xfrm>
            <a:off x="9108831" y="785446"/>
            <a:ext cx="2426677" cy="5193323"/>
          </a:xfrm>
        </p:spPr>
        <p:style>
          <a:lnRef idx="2">
            <a:schemeClr val="accent2"/>
          </a:lnRef>
          <a:fillRef idx="1">
            <a:schemeClr val="lt1"/>
          </a:fillRef>
          <a:effectRef idx="0">
            <a:schemeClr val="accent2"/>
          </a:effectRef>
          <a:fontRef idx="minor">
            <a:schemeClr val="dk1"/>
          </a:fontRef>
        </p:style>
        <p:txBody>
          <a:bodyPr>
            <a:normAutofit/>
          </a:bodyPr>
          <a:lstStyle/>
          <a:p>
            <a:pPr>
              <a:buFont typeface="Wingdings" panose="05000000000000000000" pitchFamily="2" charset="2"/>
              <a:buChar char="q"/>
            </a:pPr>
            <a:r>
              <a:rPr lang="fa-IR" b="1" dirty="0">
                <a:solidFill>
                  <a:srgbClr val="FF0000"/>
                </a:solidFill>
              </a:rPr>
              <a:t>  کنترل شده</a:t>
            </a:r>
          </a:p>
          <a:p>
            <a:endParaRPr lang="fa-IR" dirty="0"/>
          </a:p>
          <a:p>
            <a:pPr marL="457200" indent="-457200">
              <a:buFont typeface="+mj-lt"/>
              <a:buAutoNum type="arabicPeriod"/>
            </a:pPr>
            <a:r>
              <a:rPr lang="fa-IR" dirty="0"/>
              <a:t>درمان نگهدارنده حیات و به تصمیم  قطع حمایت</a:t>
            </a:r>
          </a:p>
          <a:p>
            <a:pPr marL="457200" indent="-457200">
              <a:buFont typeface="+mj-lt"/>
              <a:buAutoNum type="arabicPeriod"/>
            </a:pPr>
            <a:endParaRPr lang="fa-IR" dirty="0"/>
          </a:p>
          <a:p>
            <a:pPr marL="457200" indent="-457200">
              <a:buFont typeface="+mj-lt"/>
              <a:buAutoNum type="arabicPeriod"/>
            </a:pPr>
            <a:r>
              <a:rPr lang="fa-IR" dirty="0"/>
              <a:t>مناسب اهدا و اخذ رضایت</a:t>
            </a:r>
          </a:p>
          <a:p>
            <a:pPr marL="457200" indent="-457200">
              <a:buFont typeface="+mj-lt"/>
              <a:buAutoNum type="arabicPeriod"/>
            </a:pPr>
            <a:endParaRPr lang="fa-IR" dirty="0"/>
          </a:p>
          <a:p>
            <a:pPr marL="457200" indent="-457200">
              <a:buFont typeface="+mj-lt"/>
              <a:buAutoNum type="arabicPeriod"/>
            </a:pPr>
            <a:r>
              <a:rPr lang="fa-IR" dirty="0"/>
              <a:t>قطع حمایت</a:t>
            </a:r>
          </a:p>
          <a:p>
            <a:pPr marL="457200" indent="-457200">
              <a:buFont typeface="+mj-lt"/>
              <a:buAutoNum type="arabicPeriod"/>
            </a:pPr>
            <a:endParaRPr lang="fa-IR" dirty="0"/>
          </a:p>
          <a:p>
            <a:pPr marL="457200" indent="-457200">
              <a:buFont typeface="+mj-lt"/>
              <a:buAutoNum type="arabicPeriod"/>
            </a:pPr>
            <a:r>
              <a:rPr lang="fa-IR" dirty="0"/>
              <a:t>تشخیص مرگ</a:t>
            </a:r>
          </a:p>
          <a:p>
            <a:pPr lvl="1"/>
            <a:r>
              <a:rPr lang="fa-IR" dirty="0">
                <a:solidFill>
                  <a:srgbClr val="FF0000"/>
                </a:solidFill>
              </a:rPr>
              <a:t>رضایت</a:t>
            </a:r>
          </a:p>
          <a:p>
            <a:pPr marL="457200" indent="-457200">
              <a:buFont typeface="+mj-lt"/>
              <a:buAutoNum type="arabicPeriod"/>
            </a:pPr>
            <a:r>
              <a:rPr lang="fa-IR" dirty="0"/>
              <a:t>برداشت عضو</a:t>
            </a:r>
          </a:p>
          <a:p>
            <a:pPr marL="0" indent="0">
              <a:buNone/>
            </a:pPr>
            <a:endParaRPr lang="fa-IR" dirty="0"/>
          </a:p>
          <a:p>
            <a:pPr marL="0" indent="0">
              <a:buNone/>
            </a:pPr>
            <a:endParaRPr lang="fa-IR" dirty="0"/>
          </a:p>
          <a:p>
            <a:pPr marL="0" indent="0">
              <a:buNone/>
            </a:pPr>
            <a:endParaRPr lang="fa-IR" dirty="0"/>
          </a:p>
          <a:p>
            <a:pPr marL="0" indent="0">
              <a:buNone/>
            </a:pPr>
            <a:endParaRPr lang="fa-IR" dirty="0"/>
          </a:p>
          <a:p>
            <a:endParaRPr lang="en-US" dirty="0"/>
          </a:p>
        </p:txBody>
      </p:sp>
      <p:sp>
        <p:nvSpPr>
          <p:cNvPr id="2" name="Footer Placeholder 1">
            <a:extLst>
              <a:ext uri="{FF2B5EF4-FFF2-40B4-BE49-F238E27FC236}">
                <a16:creationId xmlns:a16="http://schemas.microsoft.com/office/drawing/2014/main" id="{1801A282-D541-48DC-25DF-F5150B82BF7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873004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422FA1-3745-6237-90AC-77F5DBD8CA98}"/>
              </a:ext>
            </a:extLst>
          </p:cNvPr>
          <p:cNvPicPr>
            <a:picLocks noChangeAspect="1"/>
          </p:cNvPicPr>
          <p:nvPr/>
        </p:nvPicPr>
        <p:blipFill>
          <a:blip r:embed="rId2"/>
          <a:stretch>
            <a:fillRect/>
          </a:stretch>
        </p:blipFill>
        <p:spPr>
          <a:xfrm>
            <a:off x="1658327" y="135915"/>
            <a:ext cx="8822104" cy="6616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ooter Placeholder 1">
            <a:extLst>
              <a:ext uri="{FF2B5EF4-FFF2-40B4-BE49-F238E27FC236}">
                <a16:creationId xmlns:a16="http://schemas.microsoft.com/office/drawing/2014/main" id="{25C89B7F-A200-AB09-96FD-C87232777C2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4347101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18A8E-C7DD-5F59-F79F-F0AFF4B8E29C}"/>
              </a:ext>
            </a:extLst>
          </p:cNvPr>
          <p:cNvSpPr>
            <a:spLocks noGrp="1"/>
          </p:cNvSpPr>
          <p:nvPr>
            <p:ph type="title"/>
          </p:nvPr>
        </p:nvSpPr>
        <p:spPr/>
        <p:txBody>
          <a:bodyPr/>
          <a:lstStyle/>
          <a:p>
            <a:endParaRPr lang="fa-IR"/>
          </a:p>
        </p:txBody>
      </p:sp>
      <p:pic>
        <p:nvPicPr>
          <p:cNvPr id="4" name="Picture 3">
            <a:extLst>
              <a:ext uri="{FF2B5EF4-FFF2-40B4-BE49-F238E27FC236}">
                <a16:creationId xmlns:a16="http://schemas.microsoft.com/office/drawing/2014/main" id="{E3656D3B-9EB6-58D9-DA44-A1243A47D038}"/>
              </a:ext>
            </a:extLst>
          </p:cNvPr>
          <p:cNvPicPr>
            <a:picLocks noChangeAspect="1"/>
          </p:cNvPicPr>
          <p:nvPr/>
        </p:nvPicPr>
        <p:blipFill>
          <a:blip r:embed="rId2"/>
          <a:stretch>
            <a:fillRect/>
          </a:stretch>
        </p:blipFill>
        <p:spPr>
          <a:xfrm>
            <a:off x="671946" y="2831026"/>
            <a:ext cx="10982021" cy="1879519"/>
          </a:xfrm>
          <a:prstGeom prst="rect">
            <a:avLst/>
          </a:prstGeom>
        </p:spPr>
      </p:pic>
      <p:sp>
        <p:nvSpPr>
          <p:cNvPr id="3" name="Footer Placeholder 2">
            <a:extLst>
              <a:ext uri="{FF2B5EF4-FFF2-40B4-BE49-F238E27FC236}">
                <a16:creationId xmlns:a16="http://schemas.microsoft.com/office/drawing/2014/main" id="{664B16BA-7FE9-4032-0E0E-0B18865CD7E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0979499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885F53-A1F2-2236-300E-D03B6D0A245E}"/>
              </a:ext>
            </a:extLst>
          </p:cNvPr>
          <p:cNvPicPr>
            <a:picLocks noChangeAspect="1"/>
          </p:cNvPicPr>
          <p:nvPr/>
        </p:nvPicPr>
        <p:blipFill>
          <a:blip r:embed="rId2"/>
          <a:stretch>
            <a:fillRect/>
          </a:stretch>
        </p:blipFill>
        <p:spPr>
          <a:xfrm>
            <a:off x="375137" y="222738"/>
            <a:ext cx="11178913" cy="6271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Footer Placeholder 1">
            <a:extLst>
              <a:ext uri="{FF2B5EF4-FFF2-40B4-BE49-F238E27FC236}">
                <a16:creationId xmlns:a16="http://schemas.microsoft.com/office/drawing/2014/main" id="{E46518E9-FB76-F54A-8A17-56CEA120A7A4}"/>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4823327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7F9365-8B8F-2945-1452-17F23E4674CE}"/>
              </a:ext>
            </a:extLst>
          </p:cNvPr>
          <p:cNvPicPr>
            <a:picLocks noChangeAspect="1"/>
          </p:cNvPicPr>
          <p:nvPr/>
        </p:nvPicPr>
        <p:blipFill>
          <a:blip r:embed="rId2"/>
          <a:stretch>
            <a:fillRect/>
          </a:stretch>
        </p:blipFill>
        <p:spPr>
          <a:xfrm>
            <a:off x="1794689" y="365125"/>
            <a:ext cx="8974911" cy="5921409"/>
          </a:xfrm>
          <a:prstGeom prst="rect">
            <a:avLst/>
          </a:prstGeom>
        </p:spPr>
      </p:pic>
      <p:sp>
        <p:nvSpPr>
          <p:cNvPr id="2" name="Footer Placeholder 1">
            <a:extLst>
              <a:ext uri="{FF2B5EF4-FFF2-40B4-BE49-F238E27FC236}">
                <a16:creationId xmlns:a16="http://schemas.microsoft.com/office/drawing/2014/main" id="{1953D265-078E-3F7D-60E8-3CB855AF8BDC}"/>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67380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podspace.pod.ir/api/files/2AMOHUO6CLZ63L6O?dl=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4008"/>
            <a:ext cx="10296144" cy="6793992"/>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9D7A4EEC-B7EA-CF7A-6134-EFA7CF56F817}"/>
                  </a:ext>
                </a:extLst>
              </p14:cNvPr>
              <p14:cNvContentPartPr/>
              <p14:nvPr/>
            </p14:nvContentPartPr>
            <p14:xfrm>
              <a:off x="10113264" y="5522976"/>
              <a:ext cx="26640" cy="9360"/>
            </p14:xfrm>
          </p:contentPart>
        </mc:Choice>
        <mc:Fallback xmlns="">
          <p:pic>
            <p:nvPicPr>
              <p:cNvPr id="8" name="Ink 7">
                <a:extLst>
                  <a:ext uri="{FF2B5EF4-FFF2-40B4-BE49-F238E27FC236}">
                    <a16:creationId xmlns:a16="http://schemas.microsoft.com/office/drawing/2014/main" id="{9D7A4EEC-B7EA-CF7A-6134-EFA7CF56F817}"/>
                  </a:ext>
                </a:extLst>
              </p:cNvPr>
              <p:cNvPicPr/>
              <p:nvPr/>
            </p:nvPicPr>
            <p:blipFill>
              <a:blip r:embed="rId4"/>
              <a:stretch>
                <a:fillRect/>
              </a:stretch>
            </p:blipFill>
            <p:spPr>
              <a:xfrm>
                <a:off x="10077264" y="5486976"/>
                <a:ext cx="98280" cy="81000"/>
              </a:xfrm>
              <a:prstGeom prst="rect">
                <a:avLst/>
              </a:prstGeom>
            </p:spPr>
          </p:pic>
        </mc:Fallback>
      </mc:AlternateContent>
      <p:sp>
        <p:nvSpPr>
          <p:cNvPr id="9" name="Footer Placeholder 8">
            <a:extLst>
              <a:ext uri="{FF2B5EF4-FFF2-40B4-BE49-F238E27FC236}">
                <a16:creationId xmlns:a16="http://schemas.microsoft.com/office/drawing/2014/main" id="{788040E3-B511-AE90-0207-2DDC079132D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0994560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0FA8-A76A-E9D0-D3A2-9078F74FB7C0}"/>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یادآوری</a:t>
            </a:r>
          </a:p>
        </p:txBody>
      </p:sp>
      <p:sp>
        <p:nvSpPr>
          <p:cNvPr id="3" name="Text Placeholder 2">
            <a:extLst>
              <a:ext uri="{FF2B5EF4-FFF2-40B4-BE49-F238E27FC236}">
                <a16:creationId xmlns:a16="http://schemas.microsoft.com/office/drawing/2014/main" id="{1CA91FC7-6AC8-103B-3EC6-68FE63FEABDB}"/>
              </a:ext>
            </a:extLst>
          </p:cNvPr>
          <p:cNvSpPr>
            <a:spLocks noGrp="1"/>
          </p:cNvSpPr>
          <p:nvPr>
            <p:ph type="body" idx="1"/>
          </p:nvPr>
        </p:nvSpPr>
        <p:spPr/>
        <p:txBody>
          <a:bodyPr>
            <a:normAutofit/>
          </a:bodyPr>
          <a:lstStyle/>
          <a:p>
            <a:pPr marR="0" lvl="0" rtl="1"/>
            <a:r>
              <a:rPr lang="en-US" sz="2800" b="0" i="0" u="none" strike="noStrike" kern="100" baseline="0" dirty="0">
                <a:latin typeface="Aptos Display" panose="020B0004020202020204" pitchFamily="34" charset="0"/>
                <a:cs typeface="B Nazanin" panose="00000400000000000000" pitchFamily="2" charset="-78"/>
              </a:rPr>
              <a:t>DCD </a:t>
            </a:r>
            <a:r>
              <a:rPr lang="fa-IR" sz="2800" b="0" i="0" u="none" strike="noStrike" kern="100" baseline="0" dirty="0">
                <a:latin typeface="Aptos Display" panose="020B0004020202020204" pitchFamily="34" charset="0"/>
                <a:cs typeface="B Nazanin" panose="00000400000000000000" pitchFamily="2" charset="-78"/>
              </a:rPr>
              <a:t> کنترل نشده به بازیابی اندامی پس از ایست قلبی که </a:t>
            </a:r>
            <a:r>
              <a:rPr lang="fa-IR" sz="2800" b="0" i="0" u="none" strike="noStrike" kern="100" baseline="0" dirty="0" err="1">
                <a:latin typeface="Aptos Display" panose="020B0004020202020204" pitchFamily="34" charset="0"/>
                <a:cs typeface="B Nazanin" panose="00000400000000000000" pitchFamily="2" charset="-78"/>
              </a:rPr>
              <a:t>غیرمنتظره</a:t>
            </a:r>
            <a:r>
              <a:rPr lang="fa-IR" sz="2800" b="0" i="0" u="none" strike="noStrike" kern="100" baseline="0" dirty="0">
                <a:latin typeface="Aptos Display" panose="020B0004020202020204" pitchFamily="34" charset="0"/>
                <a:cs typeface="B Nazanin" panose="00000400000000000000" pitchFamily="2" charset="-78"/>
              </a:rPr>
              <a:t> است و بیمار </a:t>
            </a:r>
            <a:r>
              <a:rPr lang="fa-IR" sz="2800" b="0" i="0" u="none" strike="noStrike" kern="100" baseline="0" dirty="0" err="1">
                <a:latin typeface="Aptos Display" panose="020B0004020202020204" pitchFamily="34" charset="0"/>
                <a:cs typeface="B Nazanin" panose="00000400000000000000" pitchFamily="2" charset="-78"/>
              </a:rPr>
              <a:t>نمی</a:t>
            </a:r>
            <a:r>
              <a:rPr lang="fa-IR" sz="2800" b="0" i="0" u="none" strike="noStrike" kern="100" baseline="0" dirty="0">
                <a:latin typeface="Aptos Display" panose="020B0004020202020204" pitchFamily="34" charset="0"/>
                <a:cs typeface="B Nazanin" panose="00000400000000000000" pitchFamily="2" charset="-78"/>
              </a:rPr>
              <a:t> تواند یا نباید احیا شود، اشاره دارد</a:t>
            </a:r>
            <a:r>
              <a:rPr lang="en-US" sz="2800" b="0" i="0" u="none" strike="noStrike" kern="100" baseline="0" dirty="0">
                <a:latin typeface="Aptos Display" panose="020B0004020202020204" pitchFamily="34" charset="0"/>
                <a:cs typeface="B Nazanin" panose="00000400000000000000" pitchFamily="2" charset="-78"/>
              </a:rPr>
              <a:t>. </a:t>
            </a:r>
            <a:endParaRPr lang="fa-IR" sz="2800" b="0" i="0" u="none" strike="noStrike" kern="100" baseline="0" dirty="0">
              <a:latin typeface="Aptos Display" panose="020B0004020202020204" pitchFamily="34" charset="0"/>
              <a:cs typeface="B Nazanin" panose="00000400000000000000" pitchFamily="2" charset="-78"/>
            </a:endParaRPr>
          </a:p>
          <a:p>
            <a:pPr marR="0" lvl="0" rtl="1"/>
            <a:endParaRPr lang="en-US" sz="2800" b="0" i="0" u="none" strike="noStrike" kern="100" baseline="0" dirty="0">
              <a:latin typeface="Aptos Display" panose="020B0004020202020204" pitchFamily="34" charset="0"/>
              <a:cs typeface="B Nazanin" panose="00000400000000000000" pitchFamily="2" charset="-78"/>
            </a:endParaRPr>
          </a:p>
          <a:p>
            <a:pPr marR="0" lvl="0" rtl="1"/>
            <a:r>
              <a:rPr lang="fa-IR" sz="2800" b="0" i="0" u="none" strike="noStrike" kern="100" baseline="0" dirty="0">
                <a:solidFill>
                  <a:srgbClr val="FF0000"/>
                </a:solidFill>
                <a:cs typeface="B Nazanin" panose="00000400000000000000" pitchFamily="2" charset="-78"/>
              </a:rPr>
              <a:t>تفاوت بین</a:t>
            </a:r>
            <a:r>
              <a:rPr lang="en-US" sz="2800" b="0" i="0" u="none" strike="noStrike" kern="100" baseline="0" dirty="0">
                <a:solidFill>
                  <a:srgbClr val="FF0000"/>
                </a:solidFill>
                <a:latin typeface="Aptos Display" panose="020B0004020202020204" pitchFamily="34" charset="0"/>
                <a:cs typeface="B Nazanin" panose="00000400000000000000" pitchFamily="2" charset="-78"/>
              </a:rPr>
              <a:t> DCD </a:t>
            </a:r>
            <a:r>
              <a:rPr lang="fa-IR" sz="2800" b="0" i="0" u="none" strike="noStrike" kern="100" baseline="0" dirty="0">
                <a:solidFill>
                  <a:srgbClr val="FF0000"/>
                </a:solidFill>
                <a:latin typeface="Aptos Display" panose="020B0004020202020204" pitchFamily="34" charset="0"/>
                <a:cs typeface="B Nazanin" panose="00000400000000000000" pitchFamily="2" charset="-78"/>
              </a:rPr>
              <a:t> کنترل شده و کنترل نشده چیست؟ </a:t>
            </a:r>
            <a:endParaRPr lang="en-US" sz="2800" b="0" i="0" u="none" strike="noStrike" kern="100" baseline="0" dirty="0">
              <a:solidFill>
                <a:srgbClr val="FF0000"/>
              </a:solidFill>
              <a:latin typeface="Aptos Display" panose="020B0004020202020204" pitchFamily="34" charset="0"/>
              <a:cs typeface="B Nazanin" panose="00000400000000000000" pitchFamily="2" charset="-78"/>
            </a:endParaRPr>
          </a:p>
          <a:p>
            <a:pPr marR="0" lvl="0" rtl="1"/>
            <a:endParaRPr lang="fa-IR" sz="2800" b="0" i="0" u="none" strike="noStrike" kern="100" baseline="0" dirty="0">
              <a:solidFill>
                <a:srgbClr val="FF0000"/>
              </a:solidFill>
              <a:latin typeface="Aptos Display" panose="020B0004020202020204" pitchFamily="34" charset="0"/>
              <a:cs typeface="B Nazanin" panose="00000400000000000000" pitchFamily="2" charset="-78"/>
            </a:endParaRPr>
          </a:p>
          <a:p>
            <a:pPr marL="971550" lvl="1" indent="-514350">
              <a:buFont typeface="+mj-lt"/>
              <a:buAutoNum type="arabicPeriod"/>
            </a:pPr>
            <a:r>
              <a:rPr lang="fa-IR" sz="2800" b="0" i="0" u="none" strike="noStrike" kern="100" baseline="0" dirty="0">
                <a:cs typeface="B Nazanin" panose="00000400000000000000" pitchFamily="2" charset="-78"/>
              </a:rPr>
              <a:t>در</a:t>
            </a:r>
            <a:r>
              <a:rPr lang="en-US" sz="2800" b="0" i="0" u="none" strike="noStrike" kern="100" baseline="0" dirty="0">
                <a:latin typeface="Aptos Display" panose="020B0004020202020204" pitchFamily="34" charset="0"/>
                <a:cs typeface="B Nazanin" panose="00000400000000000000" pitchFamily="2" charset="-78"/>
              </a:rPr>
              <a:t> DCD </a:t>
            </a:r>
            <a:r>
              <a:rPr lang="fa-IR" sz="2800" b="0" i="0" u="none" strike="noStrike" kern="100" baseline="0" dirty="0">
                <a:latin typeface="Aptos Display" panose="020B0004020202020204" pitchFamily="34" charset="0"/>
                <a:cs typeface="B Nazanin" panose="00000400000000000000" pitchFamily="2" charset="-78"/>
              </a:rPr>
              <a:t>کنترل شده، بازیابی اندام ها قبل از وقوع مرگ برنامه ریزی می شود.</a:t>
            </a:r>
          </a:p>
          <a:p>
            <a:pPr marL="971550" lvl="1" indent="-514350">
              <a:buFont typeface="+mj-lt"/>
              <a:buAutoNum type="arabicPeriod"/>
            </a:pPr>
            <a:r>
              <a:rPr lang="fa-IR" sz="2800" b="0" i="0" u="none" strike="noStrike" kern="100" baseline="0" dirty="0">
                <a:cs typeface="B Nazanin" panose="00000400000000000000" pitchFamily="2" charset="-78"/>
              </a:rPr>
              <a:t>اهداکنندگان کنترل نشده بیمارانی هستند که قبل از بررسی اهدای عضو فوت کرده </a:t>
            </a:r>
            <a:r>
              <a:rPr lang="fa-IR" sz="2800" b="0" i="0" u="none" strike="noStrike" kern="100" baseline="0" dirty="0" err="1">
                <a:cs typeface="B Nazanin" panose="00000400000000000000" pitchFamily="2" charset="-78"/>
              </a:rPr>
              <a:t>اند</a:t>
            </a:r>
            <a:r>
              <a:rPr lang="en-US" sz="2800" b="0" i="0" u="none" strike="noStrike" kern="100" baseline="0" dirty="0">
                <a:cs typeface="B Nazanin" panose="00000400000000000000" pitchFamily="2" charset="-78"/>
              </a:rPr>
              <a:t>.</a:t>
            </a:r>
            <a:endParaRPr lang="fa-IR" sz="28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9FA2453B-F34A-7C79-5CBB-2A85153DED2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3428205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0680A-6E6B-5603-5D55-E63F3F81026D}"/>
              </a:ext>
            </a:extLst>
          </p:cNvPr>
          <p:cNvSpPr>
            <a:spLocks noGrp="1"/>
          </p:cNvSpPr>
          <p:nvPr>
            <p:ph type="title"/>
          </p:nvPr>
        </p:nvSpPr>
        <p:spPr>
          <a:solidFill>
            <a:schemeClr val="accent4">
              <a:lumMod val="20000"/>
              <a:lumOff val="80000"/>
            </a:schemeClr>
          </a:solidFill>
        </p:spPr>
        <p:txBody>
          <a:bodyPr/>
          <a:lstStyle/>
          <a:p>
            <a:pPr marR="0" rtl="1"/>
            <a:r>
              <a:rPr lang="fa-IR" b="0" i="0" u="none" strike="noStrike" kern="100" baseline="0" dirty="0">
                <a:solidFill>
                  <a:srgbClr val="FF0000"/>
                </a:solidFill>
                <a:cs typeface="B Titr" panose="00000700000000000000" pitchFamily="2" charset="-78"/>
              </a:rPr>
              <a:t>اهدای عضو از اهدا کننده زنــده</a:t>
            </a:r>
          </a:p>
        </p:txBody>
      </p:sp>
      <p:sp>
        <p:nvSpPr>
          <p:cNvPr id="3" name="Text Placeholder 2">
            <a:extLst>
              <a:ext uri="{FF2B5EF4-FFF2-40B4-BE49-F238E27FC236}">
                <a16:creationId xmlns:a16="http://schemas.microsoft.com/office/drawing/2014/main" id="{6B40FD7B-79BD-4F37-C54C-B02CB25FC45A}"/>
              </a:ext>
            </a:extLst>
          </p:cNvPr>
          <p:cNvSpPr>
            <a:spLocks noGrp="1"/>
          </p:cNvSpPr>
          <p:nvPr>
            <p:ph type="body" idx="1"/>
          </p:nvPr>
        </p:nvSpPr>
        <p:spPr/>
        <p:txBody>
          <a:bodyPr>
            <a:normAutofit/>
          </a:bodyPr>
          <a:lstStyle/>
          <a:p>
            <a:pPr lvl="0"/>
            <a:r>
              <a:rPr lang="fa-IR" sz="2400" kern="100" dirty="0"/>
              <a:t>در اهدا از زنده </a:t>
            </a:r>
            <a:r>
              <a:rPr lang="fa-IR" sz="2400" b="1" i="0" u="none" strike="noStrike" kern="100" baseline="0" dirty="0">
                <a:solidFill>
                  <a:srgbClr val="FF0000"/>
                </a:solidFill>
                <a:cs typeface="B Nazanin" panose="00000400000000000000" pitchFamily="2" charset="-78"/>
              </a:rPr>
              <a:t>:</a:t>
            </a:r>
          </a:p>
          <a:p>
            <a:pPr marL="1371600" lvl="2" indent="-457200">
              <a:buFont typeface="+mj-lt"/>
              <a:buAutoNum type="arabicPeriod"/>
            </a:pPr>
            <a:r>
              <a:rPr lang="fa-IR" sz="2400" b="0" i="0" u="none" strike="noStrike" kern="100" baseline="0" dirty="0">
                <a:cs typeface="B Nazanin" panose="00000400000000000000" pitchFamily="2" charset="-78"/>
              </a:rPr>
              <a:t>پیوند </a:t>
            </a:r>
            <a:r>
              <a:rPr lang="fa-IR" sz="2400" b="0" i="0" u="none" strike="noStrike" kern="100" baseline="0" dirty="0">
                <a:solidFill>
                  <a:srgbClr val="FF0000"/>
                </a:solidFill>
                <a:cs typeface="B Nazanin" panose="00000400000000000000" pitchFamily="2" charset="-78"/>
              </a:rPr>
              <a:t>کلیه یا بخشی از کبد یا ریه </a:t>
            </a:r>
            <a:r>
              <a:rPr lang="fa-IR" sz="2400" b="0" i="0" u="none" strike="noStrike" kern="100" baseline="0" dirty="0">
                <a:cs typeface="B Nazanin" panose="00000400000000000000" pitchFamily="2" charset="-78"/>
              </a:rPr>
              <a:t>صورت می گیرد.</a:t>
            </a:r>
          </a:p>
          <a:p>
            <a:pPr marL="1371600" lvl="2" indent="-457200">
              <a:buFont typeface="+mj-lt"/>
              <a:buAutoNum type="arabicPeriod"/>
            </a:pPr>
            <a:r>
              <a:rPr lang="fa-IR" sz="2400" b="0" i="0" u="none" strike="noStrike" kern="100" baseline="0" dirty="0">
                <a:solidFill>
                  <a:srgbClr val="FF0000"/>
                </a:solidFill>
                <a:cs typeface="B Nazanin" panose="00000400000000000000" pitchFamily="2" charset="-78"/>
              </a:rPr>
              <a:t>پیوند عاطفی </a:t>
            </a:r>
            <a:r>
              <a:rPr lang="fa-IR" sz="2400" b="0" i="0" u="none" strike="noStrike" kern="100" baseline="0" dirty="0">
                <a:cs typeface="B Nazanin" panose="00000400000000000000" pitchFamily="2" charset="-78"/>
              </a:rPr>
              <a:t>بین دهنده و گیرنده هست(خویشان، دوستان و همکاران).</a:t>
            </a:r>
          </a:p>
          <a:p>
            <a:pPr marL="1371600" lvl="2" indent="-457200">
              <a:buFont typeface="+mj-lt"/>
              <a:buAutoNum type="arabicPeriod"/>
            </a:pPr>
            <a:r>
              <a:rPr lang="fa-IR" sz="2400" b="0" i="0" u="none" strike="noStrike" kern="100" baseline="0" dirty="0">
                <a:solidFill>
                  <a:srgbClr val="FF0000"/>
                </a:solidFill>
                <a:cs typeface="B Nazanin" panose="00000400000000000000" pitchFamily="2" charset="-78"/>
              </a:rPr>
              <a:t>نیکو کاری</a:t>
            </a:r>
          </a:p>
          <a:p>
            <a:pPr lvl="1"/>
            <a:endParaRPr lang="fa-IR" sz="2400" kern="100" dirty="0">
              <a:solidFill>
                <a:srgbClr val="FF0000"/>
              </a:solidFill>
            </a:endParaRPr>
          </a:p>
          <a:p>
            <a:pPr lvl="1"/>
            <a:r>
              <a:rPr lang="fa-IR" sz="2400" b="0" i="0" u="none" strike="noStrike" kern="100" baseline="0" dirty="0">
                <a:cs typeface="B Nazanin" panose="00000400000000000000" pitchFamily="2" charset="-78"/>
              </a:rPr>
              <a:t>اهدا عضو از اشخاصی که هیچ رابطه </a:t>
            </a:r>
            <a:r>
              <a:rPr lang="fa-IR" sz="2400" b="0" i="0" u="none" strike="noStrike" kern="100" baseline="0" dirty="0">
                <a:solidFill>
                  <a:srgbClr val="FF0000"/>
                </a:solidFill>
                <a:cs typeface="B Nazanin" panose="00000400000000000000" pitchFamily="2" charset="-78"/>
              </a:rPr>
              <a:t>ژنتیکی</a:t>
            </a:r>
            <a:r>
              <a:rPr lang="fa-IR" sz="2400" b="0" i="0" u="none" strike="noStrike" kern="100" baseline="0" dirty="0">
                <a:cs typeface="B Nazanin" panose="00000400000000000000" pitchFamily="2" charset="-78"/>
              </a:rPr>
              <a:t> با گیرنده ندارند امکان پذیر است زیــرا سازگاری </a:t>
            </a:r>
            <a:r>
              <a:rPr lang="en-US" sz="2400" b="0" i="0" u="none" strike="noStrike" kern="100" baseline="0" dirty="0">
                <a:latin typeface="Aptos Display" panose="020B0004020202020204" pitchFamily="34" charset="0"/>
                <a:cs typeface="B Nazanin" panose="00000400000000000000" pitchFamily="2" charset="-78"/>
              </a:rPr>
              <a:t>HLA</a:t>
            </a:r>
            <a:r>
              <a:rPr lang="fa-IR" sz="2400" b="0" i="0" u="none" strike="noStrike" kern="100" baseline="0" dirty="0">
                <a:latin typeface="Aptos Display" panose="020B0004020202020204" pitchFamily="34" charset="0"/>
                <a:cs typeface="B Nazanin" panose="00000400000000000000" pitchFamily="2" charset="-78"/>
              </a:rPr>
              <a:t> بقای </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پیوند</a:t>
            </a:r>
            <a:r>
              <a:rPr lang="fa-IR" sz="2400" b="0" i="0" u="none" strike="noStrike" kern="100" baseline="0" dirty="0">
                <a:latin typeface="Aptos Display" panose="020B0004020202020204" pitchFamily="34" charset="0"/>
                <a:cs typeface="B Nazanin" panose="00000400000000000000" pitchFamily="2" charset="-78"/>
              </a:rPr>
              <a:t> </a:t>
            </a:r>
            <a:r>
              <a:rPr lang="fa-IR" sz="2400" b="1" i="0" u="none" strike="noStrike" kern="100" baseline="0" dirty="0">
                <a:solidFill>
                  <a:srgbClr val="FF0000"/>
                </a:solidFill>
                <a:latin typeface="Aptos Display" panose="020B0004020202020204" pitchFamily="34" charset="0"/>
                <a:cs typeface="B Nazanin" panose="00000400000000000000" pitchFamily="2" charset="-78"/>
              </a:rPr>
              <a:t>کبد و ریه </a:t>
            </a:r>
            <a:r>
              <a:rPr lang="fa-IR" sz="2400" b="0" i="0" u="none" strike="noStrike" kern="100" baseline="0" dirty="0">
                <a:latin typeface="Aptos Display" panose="020B0004020202020204" pitchFamily="34" charset="0"/>
                <a:cs typeface="B Nazanin" panose="00000400000000000000" pitchFamily="2" charset="-78"/>
              </a:rPr>
              <a:t>را افزایش </a:t>
            </a:r>
            <a:r>
              <a:rPr lang="fa-IR" sz="2400" b="0" i="0" u="none" strike="noStrike" kern="100" baseline="0" dirty="0" err="1">
                <a:latin typeface="Aptos Display" panose="020B0004020202020204" pitchFamily="34" charset="0"/>
                <a:cs typeface="B Nazanin" panose="00000400000000000000" pitchFamily="2" charset="-78"/>
              </a:rPr>
              <a:t>نمی</a:t>
            </a:r>
            <a:r>
              <a:rPr lang="fa-IR" sz="2400" b="0" i="0" u="none" strike="noStrike" kern="100" baseline="0" dirty="0">
                <a:latin typeface="Aptos Display" panose="020B0004020202020204" pitchFamily="34" charset="0"/>
                <a:cs typeface="B Nazanin" panose="00000400000000000000" pitchFamily="2" charset="-78"/>
              </a:rPr>
              <a:t> دهد.</a:t>
            </a:r>
          </a:p>
          <a:p>
            <a:pPr lvl="1"/>
            <a:r>
              <a:rPr lang="en-US" sz="2400" b="0" i="0" u="none" strike="noStrike" kern="100" baseline="0" dirty="0">
                <a:latin typeface="Aptos Display" panose="020B0004020202020204" pitchFamily="34" charset="0"/>
                <a:cs typeface="B Nazanin" panose="00000400000000000000" pitchFamily="2" charset="-78"/>
              </a:rPr>
              <a:t>HLA </a:t>
            </a:r>
            <a:r>
              <a:rPr lang="fa-IR" sz="2400" b="0" i="0" u="none" strike="noStrike" kern="100" baseline="0" dirty="0">
                <a:latin typeface="Aptos Display" panose="020B0004020202020204" pitchFamily="34" charset="0"/>
                <a:cs typeface="B Nazanin" panose="00000400000000000000" pitchFamily="2" charset="-78"/>
              </a:rPr>
              <a:t> در </a:t>
            </a:r>
            <a:r>
              <a:rPr lang="fa-IR" sz="2400" b="0" i="0" u="none" strike="noStrike" kern="100" baseline="0" dirty="0">
                <a:solidFill>
                  <a:srgbClr val="FF0000"/>
                </a:solidFill>
                <a:latin typeface="Aptos Display" panose="020B0004020202020204" pitchFamily="34" charset="0"/>
                <a:cs typeface="B Nazanin" panose="00000400000000000000" pitchFamily="2" charset="-78"/>
              </a:rPr>
              <a:t>پیوند کلیه </a:t>
            </a:r>
            <a:r>
              <a:rPr lang="fa-IR" sz="2400" b="0" i="0" u="none" strike="noStrike" kern="100" baseline="0" dirty="0">
                <a:latin typeface="Aptos Display" panose="020B0004020202020204" pitchFamily="34" charset="0"/>
                <a:cs typeface="B Nazanin" panose="00000400000000000000" pitchFamily="2" charset="-78"/>
              </a:rPr>
              <a:t>از دهنده زنده ، نسبت به اهدا کننده فوت شده، از اهمیت کمتری برخوردار است.</a:t>
            </a:r>
          </a:p>
          <a:p>
            <a:pPr lvl="1"/>
            <a:endParaRPr lang="fa-IR" sz="2400" kern="100" dirty="0">
              <a:latin typeface="Aptos Display" panose="020B0004020202020204" pitchFamily="34" charset="0"/>
            </a:endParaRPr>
          </a:p>
          <a:p>
            <a:pPr lvl="1"/>
            <a:endParaRPr lang="fa-IR" sz="2400" b="0" i="0" u="none" strike="noStrike" kern="100" baseline="0" dirty="0">
              <a:latin typeface="Aptos Display" panose="020B0004020202020204" pitchFamily="34" charset="0"/>
              <a:cs typeface="B Nazanin" panose="00000400000000000000" pitchFamily="2" charset="-78"/>
            </a:endParaRPr>
          </a:p>
          <a:p>
            <a:pPr lvl="1"/>
            <a:r>
              <a:rPr lang="fa-IR" sz="2400" b="0" i="0" u="none" strike="noStrike" kern="100" baseline="0" dirty="0">
                <a:solidFill>
                  <a:srgbClr val="FF0000"/>
                </a:solidFill>
                <a:cs typeface="B Nazanin" panose="00000400000000000000" pitchFamily="2" charset="-78"/>
              </a:rPr>
              <a:t>کیفیت</a:t>
            </a:r>
            <a:r>
              <a:rPr lang="fa-IR" sz="2400" b="0" i="0" u="none" strike="noStrike" kern="100" baseline="0" dirty="0">
                <a:cs typeface="B Nazanin" panose="00000400000000000000" pitchFamily="2" charset="-78"/>
              </a:rPr>
              <a:t> اعضای اهدای زنده </a:t>
            </a:r>
            <a:r>
              <a:rPr lang="fa-IR" sz="2400" b="0" i="0" u="none" strike="noStrike" kern="100" baseline="0" dirty="0">
                <a:solidFill>
                  <a:srgbClr val="FF0000"/>
                </a:solidFill>
                <a:cs typeface="B Nazanin" panose="00000400000000000000" pitchFamily="2" charset="-78"/>
              </a:rPr>
              <a:t>بالاتر است </a:t>
            </a:r>
            <a:r>
              <a:rPr lang="fa-IR" sz="2400" b="0" i="0" u="none" strike="noStrike" kern="100" baseline="0" dirty="0">
                <a:cs typeface="B Nazanin" panose="00000400000000000000" pitchFamily="2" charset="-78"/>
              </a:rPr>
              <a:t>چون غربالگری می شوند و ایسکمی کمتری را متحمل می شوند.</a:t>
            </a:r>
          </a:p>
        </p:txBody>
      </p:sp>
      <p:sp>
        <p:nvSpPr>
          <p:cNvPr id="4" name="Footer Placeholder 3">
            <a:extLst>
              <a:ext uri="{FF2B5EF4-FFF2-40B4-BE49-F238E27FC236}">
                <a16:creationId xmlns:a16="http://schemas.microsoft.com/office/drawing/2014/main" id="{81DB05C8-719E-581E-AB30-75CF4B417BB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7425861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1E3B9-14E0-5D8D-8AF5-4EC6721262ED}"/>
              </a:ext>
            </a:extLst>
          </p:cNvPr>
          <p:cNvSpPr>
            <a:spLocks noGrp="1"/>
          </p:cNvSpPr>
          <p:nvPr>
            <p:ph type="title"/>
          </p:nvPr>
        </p:nvSpPr>
        <p:spPr>
          <a:solidFill>
            <a:schemeClr val="accent4">
              <a:lumMod val="20000"/>
              <a:lumOff val="80000"/>
            </a:schemeClr>
          </a:solidFill>
        </p:spPr>
        <p:txBody>
          <a:bodyPr/>
          <a:lstStyle/>
          <a:p>
            <a:pPr marR="0" rtl="1"/>
            <a:r>
              <a:rPr lang="fa-IR" b="0" i="0" u="none" strike="noStrike" kern="100" baseline="0" dirty="0">
                <a:solidFill>
                  <a:srgbClr val="7030A0"/>
                </a:solidFill>
                <a:cs typeface="B Titr" panose="00000700000000000000" pitchFamily="2" charset="-78"/>
              </a:rPr>
              <a:t>خطرات اهدای عضو از اهدا کننده زنـده</a:t>
            </a:r>
          </a:p>
        </p:txBody>
      </p:sp>
      <p:sp>
        <p:nvSpPr>
          <p:cNvPr id="3" name="Text Placeholder 2">
            <a:extLst>
              <a:ext uri="{FF2B5EF4-FFF2-40B4-BE49-F238E27FC236}">
                <a16:creationId xmlns:a16="http://schemas.microsoft.com/office/drawing/2014/main" id="{DE9545BE-C7EC-E758-3A82-C090E41C12A6}"/>
              </a:ext>
            </a:extLst>
          </p:cNvPr>
          <p:cNvSpPr>
            <a:spLocks noGrp="1"/>
          </p:cNvSpPr>
          <p:nvPr>
            <p:ph type="body" idx="1"/>
          </p:nvPr>
        </p:nvSpPr>
        <p:spPr/>
        <p:txBody>
          <a:bodyPr>
            <a:normAutofit/>
          </a:bodyPr>
          <a:lstStyle/>
          <a:p>
            <a:r>
              <a:rPr lang="fa-IR" sz="2400" b="1" i="0" u="none" strike="noStrike" kern="100" baseline="0" dirty="0">
                <a:solidFill>
                  <a:srgbClr val="FF0000"/>
                </a:solidFill>
                <a:cs typeface="B Compset" panose="00000400000000000000" pitchFamily="2" charset="-78"/>
              </a:rPr>
              <a:t>آسیب به اهدا کننده:</a:t>
            </a:r>
          </a:p>
          <a:p>
            <a:pPr lvl="2"/>
            <a:r>
              <a:rPr lang="fa-IR" sz="2400" b="0" i="0" u="none" strike="noStrike" kern="100" baseline="0" dirty="0"/>
              <a:t>نقض اصل عدم ضرر،  به نفع دیگری</a:t>
            </a:r>
          </a:p>
          <a:p>
            <a:pPr lvl="3"/>
            <a:r>
              <a:rPr lang="fa-IR" sz="2400" b="0" i="0" u="none" strike="noStrike" kern="100" baseline="0" dirty="0"/>
              <a:t>در سال 2002 </a:t>
            </a:r>
            <a:r>
              <a:rPr lang="fa-IR" sz="2400" b="0" i="0" u="none" strike="noStrike" kern="100" baseline="0" dirty="0">
                <a:solidFill>
                  <a:srgbClr val="FF0000"/>
                </a:solidFill>
              </a:rPr>
              <a:t>یک مورد مرگ </a:t>
            </a:r>
            <a:r>
              <a:rPr lang="fa-IR" sz="2400" b="0" i="0" u="none" strike="noStrike" kern="100" baseline="0" dirty="0"/>
              <a:t>اهدا کننده زنده کبد ( بخشی از کبد) رخ داده است.</a:t>
            </a:r>
          </a:p>
          <a:p>
            <a:r>
              <a:rPr lang="fa-IR" sz="2400" b="1" i="0" u="none" strike="noStrike" kern="100" baseline="0" dirty="0">
                <a:solidFill>
                  <a:srgbClr val="FF0000"/>
                </a:solidFill>
              </a:rPr>
              <a:t>خطرات اهدا از زنده :</a:t>
            </a:r>
          </a:p>
          <a:p>
            <a:pPr lvl="3"/>
            <a:r>
              <a:rPr lang="fa-IR" sz="2400" b="0" i="0" u="none" strike="noStrike" kern="100" baseline="0" dirty="0"/>
              <a:t> نشت صفرا، درد و کاهش درآمد،</a:t>
            </a:r>
            <a:r>
              <a:rPr lang="fa-IR" sz="2400" b="0" i="0" u="none" strike="noStrike" kern="100" dirty="0"/>
              <a:t> </a:t>
            </a:r>
            <a:r>
              <a:rPr lang="fa-IR" sz="2400" b="0" i="0" u="none" strike="noStrike" kern="100" baseline="0" dirty="0"/>
              <a:t>ریسک نارسایی کلیه ولو اندک</a:t>
            </a:r>
          </a:p>
          <a:p>
            <a:pPr marR="0" lvl="0" rtl="1"/>
            <a:r>
              <a:rPr lang="fa-IR" sz="2400" b="1" i="0" u="none" strike="noStrike" kern="100" baseline="0" dirty="0">
                <a:solidFill>
                  <a:srgbClr val="FF0000"/>
                </a:solidFill>
              </a:rPr>
              <a:t>کاهش ریسک:</a:t>
            </a:r>
          </a:p>
          <a:p>
            <a:pPr marL="1828800" lvl="3" indent="-457200">
              <a:buFont typeface="+mj-lt"/>
              <a:buAutoNum type="arabicPeriod"/>
            </a:pPr>
            <a:r>
              <a:rPr lang="fa-IR" sz="2400" b="0" i="0" u="none" strike="noStrike" kern="100" baseline="0" dirty="0"/>
              <a:t> </a:t>
            </a:r>
            <a:r>
              <a:rPr lang="fa-IR" sz="2400" b="0" i="0" u="none" strike="noStrike" kern="100" baseline="0" dirty="0">
                <a:solidFill>
                  <a:srgbClr val="FF0000"/>
                </a:solidFill>
              </a:rPr>
              <a:t>منع افراد </a:t>
            </a:r>
            <a:r>
              <a:rPr lang="fa-IR" sz="2400" b="0" i="0" u="none" strike="noStrike" kern="100" baseline="0" dirty="0"/>
              <a:t>دارای خطر برای اهدا </a:t>
            </a:r>
          </a:p>
          <a:p>
            <a:pPr marL="1828800" lvl="3" indent="-457200">
              <a:buFont typeface="+mj-lt"/>
              <a:buAutoNum type="arabicPeriod"/>
            </a:pPr>
            <a:r>
              <a:rPr lang="fa-IR" sz="2400" b="0" i="0" u="none" strike="noStrike" kern="100" baseline="0" dirty="0"/>
              <a:t>توصیه به اهدا عضو در مراکز </a:t>
            </a:r>
            <a:r>
              <a:rPr lang="fa-IR" sz="2400" b="0" i="0" u="none" strike="noStrike" kern="100" baseline="0" dirty="0">
                <a:solidFill>
                  <a:srgbClr val="FF0000"/>
                </a:solidFill>
              </a:rPr>
              <a:t>با تجربه</a:t>
            </a:r>
          </a:p>
        </p:txBody>
      </p:sp>
      <p:sp>
        <p:nvSpPr>
          <p:cNvPr id="4" name="Footer Placeholder 3">
            <a:extLst>
              <a:ext uri="{FF2B5EF4-FFF2-40B4-BE49-F238E27FC236}">
                <a16:creationId xmlns:a16="http://schemas.microsoft.com/office/drawing/2014/main" id="{1CAA8216-C14B-276D-D7EE-CBB986A9112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2281037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20B8-B128-095E-2ED3-40473E844F3E}"/>
              </a:ext>
            </a:extLst>
          </p:cNvPr>
          <p:cNvSpPr>
            <a:spLocks noGrp="1"/>
          </p:cNvSpPr>
          <p:nvPr>
            <p:ph type="title"/>
          </p:nvPr>
        </p:nvSpPr>
        <p:spPr>
          <a:solidFill>
            <a:schemeClr val="accent4">
              <a:lumMod val="20000"/>
              <a:lumOff val="80000"/>
            </a:schemeClr>
          </a:solidFill>
        </p:spPr>
        <p:txBody>
          <a:bodyPr/>
          <a:lstStyle/>
          <a:p>
            <a:pPr marR="0" rtl="1"/>
            <a:r>
              <a:rPr lang="fa-IR" b="0" i="0" u="none" strike="noStrike" kern="100" baseline="0" dirty="0">
                <a:solidFill>
                  <a:srgbClr val="7030A0"/>
                </a:solidFill>
                <a:cs typeface="B Titr" panose="00000700000000000000" pitchFamily="2" charset="-78"/>
              </a:rPr>
              <a:t>اهدای عضو از اهدا کننده زنـده</a:t>
            </a:r>
          </a:p>
        </p:txBody>
      </p:sp>
      <p:sp>
        <p:nvSpPr>
          <p:cNvPr id="3" name="Text Placeholder 2">
            <a:extLst>
              <a:ext uri="{FF2B5EF4-FFF2-40B4-BE49-F238E27FC236}">
                <a16:creationId xmlns:a16="http://schemas.microsoft.com/office/drawing/2014/main" id="{F0F58E8F-697A-0C17-1A02-4C45812C3830}"/>
              </a:ext>
            </a:extLst>
          </p:cNvPr>
          <p:cNvSpPr>
            <a:spLocks noGrp="1"/>
          </p:cNvSpPr>
          <p:nvPr>
            <p:ph type="body" idx="1"/>
          </p:nvPr>
        </p:nvSpPr>
        <p:spPr/>
        <p:txBody>
          <a:bodyPr>
            <a:normAutofit lnSpcReduction="10000"/>
          </a:bodyPr>
          <a:lstStyle/>
          <a:p>
            <a:r>
              <a:rPr lang="fa-IR" sz="2400" b="1" i="0" u="none" strike="noStrike" kern="100" baseline="0" dirty="0">
                <a:solidFill>
                  <a:srgbClr val="FF0000"/>
                </a:solidFill>
                <a:cs typeface="B Compset" panose="00000400000000000000" pitchFamily="2" charset="-78"/>
              </a:rPr>
              <a:t>انگیزه اهدا کننده:</a:t>
            </a:r>
          </a:p>
          <a:p>
            <a:pPr marL="1828800" lvl="3" indent="-457200">
              <a:buFont typeface="+mj-lt"/>
              <a:buAutoNum type="arabicPeriod"/>
            </a:pPr>
            <a:r>
              <a:rPr lang="fa-IR" sz="2400" b="0" i="0" u="none" strike="noStrike" kern="100" baseline="0" dirty="0">
                <a:cs typeface="B Nazanin" panose="00000400000000000000" pitchFamily="2" charset="-78"/>
              </a:rPr>
              <a:t>در افراد آشنا  انگیزه قابل درک است. </a:t>
            </a:r>
          </a:p>
          <a:p>
            <a:pPr marL="1828800" lvl="3" indent="-457200">
              <a:buFont typeface="+mj-lt"/>
              <a:buAutoNum type="arabicPeriod"/>
            </a:pPr>
            <a:r>
              <a:rPr lang="fa-IR" sz="2400" b="0" i="0" u="none" strike="noStrike" kern="100" baseline="0" dirty="0">
                <a:cs typeface="B Nazanin" panose="00000400000000000000" pitchFamily="2" charset="-78"/>
              </a:rPr>
              <a:t>در افراد غریبه، نگرانی اخلاقی هست.</a:t>
            </a:r>
          </a:p>
          <a:p>
            <a:pPr marR="0" lvl="0" rtl="1"/>
            <a:endParaRPr lang="fa-IR" sz="2400" kern="100" dirty="0">
              <a:solidFill>
                <a:srgbClr val="FF0000"/>
              </a:solidFill>
            </a:endParaRPr>
          </a:p>
          <a:p>
            <a:pPr lvl="3"/>
            <a:r>
              <a:rPr lang="fa-IR" sz="2400" b="1" i="0" u="none" strike="noStrike" kern="100" baseline="0" dirty="0">
                <a:solidFill>
                  <a:srgbClr val="FF0000"/>
                </a:solidFill>
                <a:cs typeface="B Nazanin" panose="00000400000000000000" pitchFamily="2" charset="-78"/>
              </a:rPr>
              <a:t>علل اهدا در بیگانگان:</a:t>
            </a:r>
          </a:p>
          <a:p>
            <a:pPr marL="2743200" lvl="5" indent="-457200">
              <a:buFont typeface="+mj-lt"/>
              <a:buAutoNum type="arabicPeriod"/>
            </a:pPr>
            <a:r>
              <a:rPr lang="fa-IR" sz="2200" b="0" i="0" u="none" strike="noStrike" kern="100" baseline="0" dirty="0">
                <a:cs typeface="B Nazanin" panose="00000400000000000000" pitchFamily="2" charset="-78"/>
              </a:rPr>
              <a:t>نوع دوستی شدید </a:t>
            </a:r>
          </a:p>
          <a:p>
            <a:pPr marL="2743200" lvl="5" indent="-457200">
              <a:buFont typeface="+mj-lt"/>
              <a:buAutoNum type="arabicPeriod"/>
            </a:pPr>
            <a:r>
              <a:rPr lang="fa-IR" sz="2200" b="0" i="0" u="none" strike="noStrike" kern="100" baseline="0" dirty="0">
                <a:cs typeface="B Nazanin" panose="00000400000000000000" pitchFamily="2" charset="-78"/>
              </a:rPr>
              <a:t>جلب توجه عمومی</a:t>
            </a:r>
          </a:p>
          <a:p>
            <a:pPr marL="2743200" lvl="5" indent="-457200">
              <a:buFont typeface="+mj-lt"/>
              <a:buAutoNum type="arabicPeriod"/>
            </a:pPr>
            <a:r>
              <a:rPr lang="fa-IR" sz="2200" b="0" i="0" u="none" strike="noStrike" kern="100" baseline="0" dirty="0">
                <a:cs typeface="B Nazanin" panose="00000400000000000000" pitchFamily="2" charset="-78"/>
              </a:rPr>
              <a:t>شهرت</a:t>
            </a:r>
          </a:p>
          <a:p>
            <a:pPr marL="2743200" lvl="5" indent="-457200">
              <a:buFont typeface="+mj-lt"/>
              <a:buAutoNum type="arabicPeriod"/>
            </a:pPr>
            <a:r>
              <a:rPr lang="fa-IR" sz="2200" b="0" i="0" u="none" strike="noStrike" kern="100" baseline="0" dirty="0">
                <a:cs typeface="B Nazanin" panose="00000400000000000000" pitchFamily="2" charset="-78"/>
              </a:rPr>
              <a:t>منفعت مالی </a:t>
            </a:r>
          </a:p>
          <a:p>
            <a:pPr marL="2743200" lvl="5" indent="-457200">
              <a:buFont typeface="+mj-lt"/>
              <a:buAutoNum type="arabicPeriod"/>
            </a:pPr>
            <a:r>
              <a:rPr lang="fa-IR" sz="2200" b="0" i="0" u="none" strike="noStrike" kern="100" baseline="0" dirty="0">
                <a:cs typeface="B Nazanin" panose="00000400000000000000" pitchFamily="2" charset="-78"/>
              </a:rPr>
              <a:t>تعارض روانی درونی</a:t>
            </a:r>
          </a:p>
          <a:p>
            <a:pPr marL="914400" lvl="2" indent="0">
              <a:buNone/>
            </a:pPr>
            <a:endParaRPr lang="fa-IR" sz="2400" kern="100" dirty="0"/>
          </a:p>
          <a:p>
            <a:pPr marL="914400" lvl="2" indent="0">
              <a:buNone/>
            </a:pPr>
            <a:r>
              <a:rPr lang="fa-IR" sz="2400" b="0" i="0" u="none" strike="noStrike" kern="100" baseline="0" dirty="0">
                <a:cs typeface="B Nazanin" panose="00000400000000000000" pitchFamily="2" charset="-78"/>
              </a:rPr>
              <a:t>موارد انگیزه مشکوک باید شناخته شود و جلوی اهدا گرفته شود.</a:t>
            </a:r>
          </a:p>
        </p:txBody>
      </p:sp>
      <p:sp>
        <p:nvSpPr>
          <p:cNvPr id="4" name="Footer Placeholder 3">
            <a:extLst>
              <a:ext uri="{FF2B5EF4-FFF2-40B4-BE49-F238E27FC236}">
                <a16:creationId xmlns:a16="http://schemas.microsoft.com/office/drawing/2014/main" id="{0A4DB369-714A-1013-2F08-53BCB214D94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9951051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9728-4BA6-FE75-81DF-C52B17FDBF24}"/>
              </a:ext>
            </a:extLst>
          </p:cNvPr>
          <p:cNvSpPr>
            <a:spLocks noGrp="1"/>
          </p:cNvSpPr>
          <p:nvPr>
            <p:ph type="title"/>
          </p:nvPr>
        </p:nvSpPr>
        <p:spPr>
          <a:solidFill>
            <a:schemeClr val="accent4">
              <a:lumMod val="20000"/>
              <a:lumOff val="80000"/>
            </a:schemeClr>
          </a:solidFill>
        </p:spPr>
        <p:txBody>
          <a:bodyPr/>
          <a:lstStyle/>
          <a:p>
            <a:pPr marR="0" rtl="1"/>
            <a:r>
              <a:rPr lang="fa-IR" b="0" i="0" u="none" strike="noStrike" kern="100" baseline="0">
                <a:solidFill>
                  <a:srgbClr val="7030A0"/>
                </a:solidFill>
                <a:cs typeface="B Titr" panose="00000700000000000000" pitchFamily="2" charset="-78"/>
              </a:rPr>
              <a:t>اهدای عضو از اهدا کننده زنـده</a:t>
            </a:r>
          </a:p>
        </p:txBody>
      </p:sp>
      <p:sp>
        <p:nvSpPr>
          <p:cNvPr id="3" name="Text Placeholder 2">
            <a:extLst>
              <a:ext uri="{FF2B5EF4-FFF2-40B4-BE49-F238E27FC236}">
                <a16:creationId xmlns:a16="http://schemas.microsoft.com/office/drawing/2014/main" id="{91741C1C-85CB-6635-BDF7-C7E213750422}"/>
              </a:ext>
            </a:extLst>
          </p:cNvPr>
          <p:cNvSpPr>
            <a:spLocks noGrp="1"/>
          </p:cNvSpPr>
          <p:nvPr>
            <p:ph type="body" idx="1"/>
          </p:nvPr>
        </p:nvSpPr>
        <p:spPr/>
        <p:txBody>
          <a:bodyPr>
            <a:normAutofit/>
          </a:bodyPr>
          <a:lstStyle/>
          <a:p>
            <a:pPr marR="0" lvl="1" rtl="1"/>
            <a:r>
              <a:rPr lang="fa-IR" sz="2800" b="1" i="0" u="none" strike="noStrike" kern="100" baseline="0" dirty="0">
                <a:solidFill>
                  <a:srgbClr val="FF0000"/>
                </a:solidFill>
                <a:cs typeface="B Compset" panose="00000400000000000000" pitchFamily="2" charset="-78"/>
              </a:rPr>
              <a:t>رضایت در اهدا کننده:</a:t>
            </a:r>
          </a:p>
          <a:p>
            <a:pPr marL="2286000" lvl="4" indent="-457200">
              <a:buFont typeface="+mj-lt"/>
              <a:buAutoNum type="arabicPeriod"/>
            </a:pPr>
            <a:r>
              <a:rPr lang="fa-IR" sz="2400" b="0" i="0" u="none" strike="noStrike" kern="100" baseline="0" dirty="0">
                <a:cs typeface="B Nazanin" panose="00000400000000000000" pitchFamily="2" charset="-78"/>
              </a:rPr>
              <a:t>رضایت </a:t>
            </a:r>
            <a:r>
              <a:rPr lang="fa-IR" sz="2400" b="0" i="0" u="none" strike="noStrike" kern="100" baseline="0" dirty="0">
                <a:solidFill>
                  <a:srgbClr val="FF0000"/>
                </a:solidFill>
                <a:cs typeface="B Nazanin" panose="00000400000000000000" pitchFamily="2" charset="-78"/>
              </a:rPr>
              <a:t>آگاهانه و آزادانه </a:t>
            </a:r>
            <a:r>
              <a:rPr lang="fa-IR" sz="2400" b="0" i="0" u="none" strike="noStrike" kern="100" baseline="0" dirty="0">
                <a:cs typeface="B Nazanin" panose="00000400000000000000" pitchFamily="2" charset="-78"/>
              </a:rPr>
              <a:t>ضروری است.</a:t>
            </a:r>
          </a:p>
          <a:p>
            <a:pPr marL="2286000" lvl="4" indent="-457200">
              <a:buFont typeface="+mj-lt"/>
              <a:buAutoNum type="arabicPeriod"/>
            </a:pPr>
            <a:r>
              <a:rPr lang="fa-IR" sz="2400" b="0" i="0" u="none" strike="noStrike" kern="100" baseline="0" dirty="0">
                <a:cs typeface="B Nazanin" panose="00000400000000000000" pitchFamily="2" charset="-78"/>
              </a:rPr>
              <a:t>تصمیم نباید </a:t>
            </a:r>
            <a:r>
              <a:rPr lang="fa-IR" sz="2400" b="0" i="0" u="none" strike="noStrike" kern="100" baseline="0" dirty="0">
                <a:solidFill>
                  <a:srgbClr val="FF0000"/>
                </a:solidFill>
                <a:cs typeface="B Nazanin" panose="00000400000000000000" pitchFamily="2" charset="-78"/>
              </a:rPr>
              <a:t>احساسی</a:t>
            </a:r>
            <a:r>
              <a:rPr lang="fa-IR" sz="2400" b="0" i="0" u="none" strike="noStrike" kern="100" baseline="0" dirty="0">
                <a:cs typeface="B Nazanin" panose="00000400000000000000" pitchFamily="2" charset="-78"/>
              </a:rPr>
              <a:t> باشد.</a:t>
            </a:r>
          </a:p>
          <a:p>
            <a:pPr marL="2286000" lvl="4" indent="-457200">
              <a:buFont typeface="+mj-lt"/>
              <a:buAutoNum type="arabicPeriod"/>
            </a:pPr>
            <a:r>
              <a:rPr lang="fa-IR" sz="2400" b="0" i="0" u="none" strike="noStrike" kern="100" baseline="0" dirty="0">
                <a:cs typeface="B Nazanin" panose="00000400000000000000" pitchFamily="2" charset="-78"/>
              </a:rPr>
              <a:t>پس از اطلاع از </a:t>
            </a:r>
            <a:r>
              <a:rPr lang="fa-IR" sz="2400" b="0" i="0" u="none" strike="noStrike" kern="100" baseline="0" dirty="0">
                <a:solidFill>
                  <a:srgbClr val="FF0000"/>
                </a:solidFill>
                <a:cs typeface="B Nazanin" panose="00000400000000000000" pitchFamily="2" charset="-78"/>
              </a:rPr>
              <a:t>عوارض و خطرات </a:t>
            </a:r>
            <a:r>
              <a:rPr lang="fa-IR" sz="2400" b="0" i="0" u="none" strike="noStrike" kern="100" baseline="0" dirty="0">
                <a:cs typeface="B Nazanin" panose="00000400000000000000" pitchFamily="2" charset="-78"/>
              </a:rPr>
              <a:t>فرد باید مصمم باشد.</a:t>
            </a:r>
          </a:p>
          <a:p>
            <a:pPr marL="2286000" lvl="4" indent="-457200">
              <a:buFont typeface="+mj-lt"/>
              <a:buAutoNum type="arabicPeriod"/>
            </a:pPr>
            <a:r>
              <a:rPr lang="fa-IR" sz="2400" b="0" i="0" u="none" strike="noStrike" kern="100" baseline="0" dirty="0">
                <a:cs typeface="B Nazanin" panose="00000400000000000000" pitchFamily="2" charset="-78"/>
              </a:rPr>
              <a:t> در خصوص تصمیم خود </a:t>
            </a:r>
            <a:r>
              <a:rPr lang="fa-IR" sz="2400" b="0" i="0" u="none" strike="noStrike" kern="100" baseline="0" dirty="0">
                <a:solidFill>
                  <a:srgbClr val="FF0000"/>
                </a:solidFill>
                <a:cs typeface="B Nazanin" panose="00000400000000000000" pitchFamily="2" charset="-78"/>
              </a:rPr>
              <a:t>توضیح منطقی </a:t>
            </a:r>
            <a:r>
              <a:rPr lang="fa-IR" sz="2400" b="0" i="0" u="none" strike="noStrike" kern="100" baseline="0" dirty="0">
                <a:cs typeface="B Nazanin" panose="00000400000000000000" pitchFamily="2" charset="-78"/>
              </a:rPr>
              <a:t>دهد.</a:t>
            </a:r>
          </a:p>
        </p:txBody>
      </p:sp>
      <p:sp>
        <p:nvSpPr>
          <p:cNvPr id="4" name="Footer Placeholder 3">
            <a:extLst>
              <a:ext uri="{FF2B5EF4-FFF2-40B4-BE49-F238E27FC236}">
                <a16:creationId xmlns:a16="http://schemas.microsoft.com/office/drawing/2014/main" id="{2CE1EF37-4544-EC82-0B86-B8D6D6C204B1}"/>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04541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9728-4BA6-FE75-81DF-C52B17FDBF24}"/>
              </a:ext>
            </a:extLst>
          </p:cNvPr>
          <p:cNvSpPr>
            <a:spLocks noGrp="1"/>
          </p:cNvSpPr>
          <p:nvPr>
            <p:ph type="title"/>
          </p:nvPr>
        </p:nvSpPr>
        <p:spPr>
          <a:solidFill>
            <a:schemeClr val="accent4">
              <a:lumMod val="20000"/>
              <a:lumOff val="80000"/>
            </a:schemeClr>
          </a:solidFill>
        </p:spPr>
        <p:txBody>
          <a:bodyPr/>
          <a:lstStyle/>
          <a:p>
            <a:pPr marR="0" rtl="1"/>
            <a:r>
              <a:rPr lang="fa-IR" b="0" i="0" u="none" strike="noStrike" kern="100" baseline="0">
                <a:solidFill>
                  <a:srgbClr val="7030A0"/>
                </a:solidFill>
                <a:cs typeface="B Titr" panose="00000700000000000000" pitchFamily="2" charset="-78"/>
              </a:rPr>
              <a:t>اهدای عضو از اهدا کننده زنـده</a:t>
            </a:r>
          </a:p>
        </p:txBody>
      </p:sp>
      <p:sp>
        <p:nvSpPr>
          <p:cNvPr id="3" name="Text Placeholder 2">
            <a:extLst>
              <a:ext uri="{FF2B5EF4-FFF2-40B4-BE49-F238E27FC236}">
                <a16:creationId xmlns:a16="http://schemas.microsoft.com/office/drawing/2014/main" id="{91741C1C-85CB-6635-BDF7-C7E213750422}"/>
              </a:ext>
            </a:extLst>
          </p:cNvPr>
          <p:cNvSpPr>
            <a:spLocks noGrp="1"/>
          </p:cNvSpPr>
          <p:nvPr>
            <p:ph type="body" idx="1"/>
          </p:nvPr>
        </p:nvSpPr>
        <p:spPr/>
        <p:txBody>
          <a:bodyPr>
            <a:normAutofit/>
          </a:bodyPr>
          <a:lstStyle/>
          <a:p>
            <a:pPr marR="0" lvl="0" rtl="1"/>
            <a:r>
              <a:rPr lang="fa-IR" sz="2400" b="1" i="0" u="none" strike="noStrike" kern="100" baseline="0" dirty="0">
                <a:solidFill>
                  <a:srgbClr val="FF0000"/>
                </a:solidFill>
                <a:cs typeface="B Nazanin" panose="00000400000000000000" pitchFamily="2" charset="-78"/>
              </a:rPr>
              <a:t>حامی مستقل:</a:t>
            </a:r>
          </a:p>
          <a:p>
            <a:pPr marR="0" lvl="0" rtl="1"/>
            <a:endParaRPr lang="fa-IR" sz="2400" b="0" i="0" u="none" strike="noStrike" kern="100" baseline="0" dirty="0">
              <a:cs typeface="B Nazanin" panose="00000400000000000000" pitchFamily="2" charset="-78"/>
            </a:endParaRPr>
          </a:p>
          <a:p>
            <a:pPr lvl="1"/>
            <a:r>
              <a:rPr lang="fa-IR" sz="2400" b="0" i="0" u="none" strike="noStrike" kern="100" baseline="0" dirty="0">
                <a:solidFill>
                  <a:srgbClr val="FF0000"/>
                </a:solidFill>
                <a:cs typeface="B Nazanin" panose="00000400000000000000" pitchFamily="2" charset="-78"/>
              </a:rPr>
              <a:t>حامی مستقل </a:t>
            </a:r>
            <a:r>
              <a:rPr lang="fa-IR" sz="2400" b="0" i="0" u="none" strike="noStrike" kern="100" baseline="0" dirty="0">
                <a:cs typeface="B Nazanin" panose="00000400000000000000" pitchFamily="2" charset="-78"/>
              </a:rPr>
              <a:t>در تیم پیوند پس از مرگ یک نفر </a:t>
            </a:r>
            <a:r>
              <a:rPr lang="fa-IR" sz="2400" kern="100" dirty="0"/>
              <a:t>به عنوان حامی انتخاب می شود.</a:t>
            </a:r>
          </a:p>
          <a:p>
            <a:pPr lvl="1"/>
            <a:r>
              <a:rPr lang="fa-IR" sz="2400" b="0" i="0" u="none" strike="noStrike" kern="100" baseline="0" dirty="0">
                <a:solidFill>
                  <a:srgbClr val="FF0000"/>
                </a:solidFill>
                <a:cs typeface="B Nazanin" panose="00000400000000000000" pitchFamily="2" charset="-78"/>
              </a:rPr>
              <a:t>نقش حامی اطمینان از آگاهانه و داوطلبانه بودن </a:t>
            </a:r>
            <a:r>
              <a:rPr lang="fa-IR" sz="2400" b="0" i="0" u="none" strike="noStrike" kern="100" baseline="0" dirty="0">
                <a:cs typeface="B Nazanin" panose="00000400000000000000" pitchFamily="2" charset="-78"/>
              </a:rPr>
              <a:t>است. </a:t>
            </a:r>
          </a:p>
          <a:p>
            <a:pPr lvl="1"/>
            <a:r>
              <a:rPr lang="fa-IR" sz="2400" b="0" i="0" u="none" strike="noStrike" kern="100" baseline="0" dirty="0">
                <a:solidFill>
                  <a:srgbClr val="FF0000"/>
                </a:solidFill>
                <a:cs typeface="B Nazanin" panose="00000400000000000000" pitchFamily="2" charset="-78"/>
              </a:rPr>
              <a:t>حق </a:t>
            </a:r>
            <a:r>
              <a:rPr lang="fa-IR" sz="2400" b="0" i="0" u="none" strike="noStrike" kern="100" baseline="0" dirty="0" err="1">
                <a:solidFill>
                  <a:srgbClr val="FF0000"/>
                </a:solidFill>
                <a:cs typeface="B Nazanin" panose="00000400000000000000" pitchFamily="2" charset="-78"/>
              </a:rPr>
              <a:t>وتو</a:t>
            </a:r>
            <a:r>
              <a:rPr lang="fa-IR" sz="2400" b="0" i="0" u="none" strike="noStrike" kern="100" baseline="0" dirty="0">
                <a:solidFill>
                  <a:srgbClr val="FF0000"/>
                </a:solidFill>
                <a:cs typeface="B Nazanin" panose="00000400000000000000" pitchFamily="2" charset="-78"/>
              </a:rPr>
              <a:t> </a:t>
            </a:r>
            <a:r>
              <a:rPr lang="fa-IR" sz="2400" b="0" i="0" u="none" strike="noStrike" kern="100" baseline="0" dirty="0">
                <a:cs typeface="B Nazanin" panose="00000400000000000000" pitchFamily="2" charset="-78"/>
              </a:rPr>
              <a:t>دارند.</a:t>
            </a:r>
          </a:p>
          <a:p>
            <a:pPr marR="0" lvl="0" rtl="1"/>
            <a:r>
              <a:rPr lang="fa-IR" sz="2400" b="0" i="0" u="none" strike="noStrike" kern="100" baseline="0" dirty="0">
                <a:cs typeface="B Nazanin" panose="00000400000000000000" pitchFamily="2" charset="-78"/>
              </a:rPr>
              <a:t>اگر فشاری از طرف خویشان بر اهدا کننده باشد پزشکان باید </a:t>
            </a:r>
            <a:r>
              <a:rPr lang="fa-IR" sz="2400" b="0" i="0" u="none" strike="noStrike" kern="100" baseline="0" dirty="0">
                <a:solidFill>
                  <a:srgbClr val="FF0000"/>
                </a:solidFill>
                <a:cs typeface="B Nazanin" panose="00000400000000000000" pitchFamily="2" charset="-78"/>
              </a:rPr>
              <a:t>بهانه ای کلی پزشکی </a:t>
            </a:r>
            <a:r>
              <a:rPr lang="fa-IR" sz="2400" b="0" i="0" u="none" strike="noStrike" kern="100" baseline="0" dirty="0">
                <a:cs typeface="B Nazanin" panose="00000400000000000000" pitchFamily="2" charset="-78"/>
              </a:rPr>
              <a:t>برای عدم مناسب بودن پیوند ارائه کنند ولی اگر دلیل پزشکی درست نباشد از نظر اخلاقی مشکل وجود دارد. </a:t>
            </a:r>
          </a:p>
        </p:txBody>
      </p:sp>
      <p:sp>
        <p:nvSpPr>
          <p:cNvPr id="4" name="Footer Placeholder 3">
            <a:extLst>
              <a:ext uri="{FF2B5EF4-FFF2-40B4-BE49-F238E27FC236}">
                <a16:creationId xmlns:a16="http://schemas.microsoft.com/office/drawing/2014/main" id="{11BB02F0-49B7-CA45-76CE-348280CD1243}"/>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4866885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43B1-076E-E3C2-8DF0-3567138CE74F}"/>
              </a:ext>
            </a:extLst>
          </p:cNvPr>
          <p:cNvSpPr>
            <a:spLocks noGrp="1"/>
          </p:cNvSpPr>
          <p:nvPr>
            <p:ph type="title"/>
          </p:nvPr>
        </p:nvSpPr>
        <p:spPr>
          <a:solidFill>
            <a:schemeClr val="accent4">
              <a:lumMod val="20000"/>
              <a:lumOff val="80000"/>
            </a:schemeClr>
          </a:solidFill>
        </p:spPr>
        <p:txBody>
          <a:bodyPr/>
          <a:lstStyle/>
          <a:p>
            <a:pPr marR="0" rtl="1"/>
            <a:r>
              <a:rPr lang="fa-IR" b="0" i="0" u="none" strike="noStrike" kern="100" baseline="0" dirty="0">
                <a:solidFill>
                  <a:srgbClr val="7030A0"/>
                </a:solidFill>
                <a:cs typeface="B Titr" panose="00000700000000000000" pitchFamily="2" charset="-78"/>
              </a:rPr>
              <a:t>اهدای عضو از اهدا کننده </a:t>
            </a:r>
            <a:r>
              <a:rPr lang="fa-IR" b="0" i="0" u="none" strike="noStrike" kern="100" baseline="0" dirty="0" err="1">
                <a:solidFill>
                  <a:srgbClr val="7030A0"/>
                </a:solidFill>
                <a:cs typeface="B Titr" panose="00000700000000000000" pitchFamily="2" charset="-78"/>
              </a:rPr>
              <a:t>زنـده</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DBDDCACD-F066-713D-5206-E5671FEBD471}"/>
              </a:ext>
            </a:extLst>
          </p:cNvPr>
          <p:cNvSpPr>
            <a:spLocks noGrp="1"/>
          </p:cNvSpPr>
          <p:nvPr>
            <p:ph type="body" idx="1"/>
          </p:nvPr>
        </p:nvSpPr>
        <p:spPr>
          <a:xfrm>
            <a:off x="838200" y="2011679"/>
            <a:ext cx="10515600" cy="4165283"/>
          </a:xfrm>
        </p:spPr>
        <p:txBody>
          <a:bodyPr>
            <a:normAutofit/>
          </a:bodyPr>
          <a:lstStyle/>
          <a:p>
            <a:r>
              <a:rPr lang="fa-IR" sz="2800" b="1" i="0" u="none" strike="noStrike" kern="100" baseline="0" dirty="0">
                <a:solidFill>
                  <a:srgbClr val="FF0000"/>
                </a:solidFill>
                <a:cs typeface="B Compset" panose="00000400000000000000" pitchFamily="2" charset="-78"/>
              </a:rPr>
              <a:t>ملاحظات اخلاقی در استفاده از کودکان به عنوان دهنده زنده:</a:t>
            </a:r>
          </a:p>
          <a:p>
            <a:endParaRPr lang="fa-IR" sz="1600" b="1" i="0" u="none" strike="noStrike" kern="100" baseline="0" dirty="0">
              <a:solidFill>
                <a:srgbClr val="FF0000"/>
              </a:solidFill>
              <a:cs typeface="B Compset" panose="00000400000000000000" pitchFamily="2" charset="-78"/>
            </a:endParaRPr>
          </a:p>
          <a:p>
            <a:pPr marL="1828800" lvl="3" indent="-457200">
              <a:buFont typeface="+mj-lt"/>
              <a:buAutoNum type="arabicPeriod"/>
            </a:pPr>
            <a:r>
              <a:rPr lang="fa-IR" sz="2800" b="0" i="0" u="none" strike="noStrike" kern="100" baseline="0" dirty="0" err="1">
                <a:cs typeface="B Nazanin" panose="00000400000000000000" pitchFamily="2" charset="-78"/>
              </a:rPr>
              <a:t>نمی</a:t>
            </a:r>
            <a:r>
              <a:rPr lang="fa-IR" sz="2800" b="0" i="0" u="none" strike="noStrike" kern="100" baseline="0" dirty="0">
                <a:cs typeface="B Nazanin" panose="00000400000000000000" pitchFamily="2" charset="-78"/>
              </a:rPr>
              <a:t> توانند رضایت دهند.</a:t>
            </a:r>
          </a:p>
          <a:p>
            <a:pPr marL="1828800" lvl="3" indent="-457200">
              <a:buFont typeface="+mj-lt"/>
              <a:buAutoNum type="arabicPeriod"/>
            </a:pPr>
            <a:r>
              <a:rPr lang="fa-IR" sz="2800" b="0" i="0" u="none" strike="noStrike" kern="100" baseline="0" dirty="0">
                <a:cs typeface="B Nazanin" panose="00000400000000000000" pitchFamily="2" charset="-78"/>
              </a:rPr>
              <a:t> نباید ملزم شوند.</a:t>
            </a:r>
          </a:p>
          <a:p>
            <a:pPr marL="1828800" lvl="3" indent="-457200">
              <a:buFont typeface="+mj-lt"/>
              <a:buAutoNum type="arabicPeriod"/>
            </a:pPr>
            <a:r>
              <a:rPr lang="fa-IR" sz="2800" b="0" i="0" u="none" strike="noStrike" kern="100" baseline="0" dirty="0">
                <a:cs typeface="B Nazanin" panose="00000400000000000000" pitchFamily="2" charset="-78"/>
              </a:rPr>
              <a:t>آخرین </a:t>
            </a:r>
            <a:r>
              <a:rPr lang="fa-IR" sz="2800" b="0" i="0" u="none" strike="noStrike" kern="100" baseline="0" dirty="0" err="1">
                <a:cs typeface="B Nazanin" panose="00000400000000000000" pitchFamily="2" charset="-78"/>
              </a:rPr>
              <a:t>راهکار</a:t>
            </a:r>
            <a:r>
              <a:rPr lang="fa-IR" sz="2800" b="0" i="0" u="none" strike="noStrike" kern="100" baseline="0" dirty="0">
                <a:cs typeface="B Nazanin" panose="00000400000000000000" pitchFamily="2" charset="-78"/>
              </a:rPr>
              <a:t> است</a:t>
            </a:r>
            <a:r>
              <a:rPr lang="fa-IR" sz="2800" kern="100" dirty="0"/>
              <a:t>:</a:t>
            </a:r>
          </a:p>
          <a:p>
            <a:pPr marL="3657600" lvl="7" indent="-457200">
              <a:buFont typeface="+mj-lt"/>
              <a:buAutoNum type="arabicParenR"/>
            </a:pPr>
            <a:r>
              <a:rPr lang="fa-IR" sz="2400" b="0" i="0" u="none" strike="noStrike" kern="100" baseline="0" dirty="0">
                <a:cs typeface="B Nazanin" panose="00000400000000000000" pitchFamily="2" charset="-78"/>
              </a:rPr>
              <a:t>اگر هیچ </a:t>
            </a:r>
            <a:r>
              <a:rPr lang="fa-IR" sz="2400" b="0" i="0" u="none" strike="noStrike" kern="100" baseline="0" dirty="0" err="1">
                <a:cs typeface="B Nazanin" panose="00000400000000000000" pitchFamily="2" charset="-78"/>
              </a:rPr>
              <a:t>اهداکننده</a:t>
            </a:r>
            <a:r>
              <a:rPr lang="fa-IR" sz="2400" b="0" i="0" u="none" strike="noStrike" kern="100" baseline="0" dirty="0">
                <a:cs typeface="B Nazanin" panose="00000400000000000000" pitchFamily="2" charset="-78"/>
              </a:rPr>
              <a:t> بزرگسالی نباشد.</a:t>
            </a:r>
          </a:p>
          <a:p>
            <a:pPr marL="3657600" lvl="7" indent="-457200">
              <a:buFont typeface="+mj-lt"/>
              <a:buAutoNum type="arabicParenR"/>
            </a:pPr>
            <a:r>
              <a:rPr lang="fa-IR" sz="2400" b="0" i="0" u="none" strike="noStrike" kern="100" baseline="0" dirty="0">
                <a:cs typeface="B Nazanin" panose="00000400000000000000" pitchFamily="2" charset="-78"/>
              </a:rPr>
              <a:t>گیرنده از اقوام نزدیک باشد.</a:t>
            </a:r>
          </a:p>
          <a:p>
            <a:pPr marL="3657600" lvl="7" indent="-457200">
              <a:buFont typeface="+mj-lt"/>
              <a:buAutoNum type="arabicParenR"/>
            </a:pPr>
            <a:r>
              <a:rPr lang="fa-IR" sz="2400" b="0" i="0" u="none" strike="noStrike" kern="100" baseline="0" dirty="0">
                <a:cs typeface="B Nazanin" panose="00000400000000000000" pitchFamily="2" charset="-78"/>
              </a:rPr>
              <a:t>کودک موافقت کند.</a:t>
            </a:r>
          </a:p>
          <a:p>
            <a:pPr marL="3657600" lvl="7" indent="-457200">
              <a:buFont typeface="+mj-lt"/>
              <a:buAutoNum type="arabicParenR"/>
            </a:pPr>
            <a:r>
              <a:rPr lang="fa-IR" sz="2400" b="0" i="0" u="none" strike="noStrike" kern="100" baseline="0" dirty="0">
                <a:cs typeface="B Nazanin" panose="00000400000000000000" pitchFamily="2" charset="-78"/>
              </a:rPr>
              <a:t>تیم حامی باید تایید کننده باشد.</a:t>
            </a:r>
          </a:p>
        </p:txBody>
      </p:sp>
      <p:sp>
        <p:nvSpPr>
          <p:cNvPr id="4" name="Footer Placeholder 3">
            <a:extLst>
              <a:ext uri="{FF2B5EF4-FFF2-40B4-BE49-F238E27FC236}">
                <a16:creationId xmlns:a16="http://schemas.microsoft.com/office/drawing/2014/main" id="{7804BD72-FC7D-F9ED-67CB-734B7F975F0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7615255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C38A-60BA-C5DB-A3B0-A2097FD5AF5D}"/>
              </a:ext>
            </a:extLst>
          </p:cNvPr>
          <p:cNvSpPr>
            <a:spLocks noGrp="1"/>
          </p:cNvSpPr>
          <p:nvPr>
            <p:ph type="title"/>
          </p:nvPr>
        </p:nvSpPr>
        <p:spPr>
          <a:solidFill>
            <a:schemeClr val="accent4">
              <a:lumMod val="20000"/>
              <a:lumOff val="80000"/>
            </a:schemeClr>
          </a:solidFill>
        </p:spPr>
        <p:txBody>
          <a:bodyPr/>
          <a:lstStyle/>
          <a:p>
            <a:pPr marR="0" rtl="1"/>
            <a:r>
              <a:rPr lang="fa-IR" b="0" i="0" u="none" strike="noStrike" kern="100" baseline="0" dirty="0">
                <a:solidFill>
                  <a:srgbClr val="7030A0"/>
                </a:solidFill>
                <a:cs typeface="B Titr" panose="00000700000000000000" pitchFamily="2" charset="-78"/>
              </a:rPr>
              <a:t>اهدای عضو از اهدا کننده </a:t>
            </a:r>
            <a:r>
              <a:rPr lang="fa-IR" b="0" i="0" u="none" strike="noStrike" kern="100" baseline="0" dirty="0" err="1">
                <a:solidFill>
                  <a:srgbClr val="7030A0"/>
                </a:solidFill>
                <a:cs typeface="B Titr" panose="00000700000000000000" pitchFamily="2" charset="-78"/>
              </a:rPr>
              <a:t>زنـده</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761432C7-42C8-602D-6ACE-4F9E41C0B3A7}"/>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800" b="1" i="0" u="none" strike="noStrike" kern="100" baseline="0" dirty="0">
                <a:solidFill>
                  <a:srgbClr val="FF0000"/>
                </a:solidFill>
                <a:cs typeface="B Compset" panose="00000400000000000000" pitchFamily="2" charset="-78"/>
              </a:rPr>
              <a:t> پرداخت پول:</a:t>
            </a:r>
          </a:p>
          <a:p>
            <a:pPr marL="514350" marR="0" lvl="0" indent="-514350" rtl="1">
              <a:buFont typeface="+mj-lt"/>
              <a:buAutoNum type="arabicPeriod"/>
            </a:pPr>
            <a:r>
              <a:rPr lang="fa-IR" sz="2800" b="0" i="0" u="none" strike="noStrike" kern="100" baseline="0" dirty="0">
                <a:cs typeface="B Nazanin" panose="00000400000000000000" pitchFamily="2" charset="-78"/>
              </a:rPr>
              <a:t>پول در روش اهدا </a:t>
            </a:r>
            <a:r>
              <a:rPr lang="fa-IR" sz="2800" b="0" i="0" u="none" strike="noStrike" kern="100" baseline="0" dirty="0">
                <a:solidFill>
                  <a:srgbClr val="FF0000"/>
                </a:solidFill>
                <a:cs typeface="B Nazanin" panose="00000400000000000000" pitchFamily="2" charset="-78"/>
              </a:rPr>
              <a:t>غیر </a:t>
            </a:r>
            <a:r>
              <a:rPr lang="fa-IR" sz="2800" b="0" i="0" u="none" strike="noStrike" kern="100" baseline="0" dirty="0" err="1">
                <a:solidFill>
                  <a:srgbClr val="FF0000"/>
                </a:solidFill>
                <a:cs typeface="B Nazanin" panose="00000400000000000000" pitchFamily="2" charset="-78"/>
              </a:rPr>
              <a:t>ضربدری</a:t>
            </a:r>
            <a:r>
              <a:rPr lang="fa-IR" sz="2800" b="0" i="0" u="none" strike="noStrike" kern="100" baseline="0" dirty="0">
                <a:solidFill>
                  <a:srgbClr val="FF0000"/>
                </a:solidFill>
                <a:cs typeface="B Nazanin" panose="00000400000000000000" pitchFamily="2" charset="-78"/>
              </a:rPr>
              <a:t> </a:t>
            </a:r>
            <a:r>
              <a:rPr lang="en-US" sz="2800" b="0" i="0" u="none" strike="noStrike" kern="100" baseline="0" dirty="0">
                <a:latin typeface="Aptos Display" panose="020B0004020202020204" pitchFamily="34" charset="0"/>
                <a:cs typeface="B Nazanin" panose="00000400000000000000" pitchFamily="2" charset="-78"/>
              </a:rPr>
              <a:t>unpaired donation </a:t>
            </a:r>
            <a:r>
              <a:rPr lang="fa-IR" sz="2800" b="0" i="0" u="none" strike="noStrike" kern="100" baseline="0" dirty="0">
                <a:latin typeface="Aptos Display" panose="020B0004020202020204" pitchFamily="34" charset="0"/>
                <a:cs typeface="B Nazanin" panose="00000400000000000000" pitchFamily="2" charset="-78"/>
              </a:rPr>
              <a:t> و برای ایجاد </a:t>
            </a:r>
            <a:r>
              <a:rPr lang="fa-IR" sz="2800" b="0" i="0" u="none" strike="noStrike" kern="100" baseline="0" dirty="0">
                <a:solidFill>
                  <a:srgbClr val="FF0000"/>
                </a:solidFill>
                <a:latin typeface="Aptos Display" panose="020B0004020202020204" pitchFamily="34" charset="0"/>
                <a:cs typeface="B Nazanin" panose="00000400000000000000" pitchFamily="2" charset="-78"/>
              </a:rPr>
              <a:t>نظارت</a:t>
            </a:r>
            <a:r>
              <a:rPr lang="fa-IR" sz="2800" b="0" i="0" u="none" strike="noStrike" kern="100" baseline="0" dirty="0">
                <a:latin typeface="Aptos Display" panose="020B0004020202020204" pitchFamily="34" charset="0"/>
                <a:cs typeface="B Nazanin" panose="00000400000000000000" pitchFamily="2" charset="-78"/>
              </a:rPr>
              <a:t> پیشنهاد شده است.</a:t>
            </a:r>
          </a:p>
          <a:p>
            <a:pPr marL="514350" marR="0" lvl="0" indent="-514350" rtl="1">
              <a:buFont typeface="+mj-lt"/>
              <a:buAutoNum type="arabicPeriod"/>
            </a:pPr>
            <a:r>
              <a:rPr lang="fa-IR" sz="2800" b="0" i="0" u="none" strike="noStrike" kern="100" baseline="0" dirty="0">
                <a:cs typeface="B Nazanin" panose="00000400000000000000" pitchFamily="2" charset="-78"/>
              </a:rPr>
              <a:t>پول سبب </a:t>
            </a:r>
            <a:r>
              <a:rPr lang="fa-IR" sz="2800" b="0" i="0" u="none" strike="noStrike" kern="100" baseline="0" dirty="0">
                <a:solidFill>
                  <a:srgbClr val="FF0000"/>
                </a:solidFill>
                <a:cs typeface="B Nazanin" panose="00000400000000000000" pitchFamily="2" charset="-78"/>
              </a:rPr>
              <a:t>استثمار، تهدید، اجبار و سوء استفاده</a:t>
            </a:r>
            <a:r>
              <a:rPr lang="fa-IR" sz="2800" b="0" i="0" u="none" strike="noStrike" kern="100" baseline="0" dirty="0">
                <a:cs typeface="B Nazanin" panose="00000400000000000000" pitchFamily="2" charset="-78"/>
              </a:rPr>
              <a:t> از اهدا </a:t>
            </a:r>
            <a:r>
              <a:rPr lang="fa-IR" sz="2800" b="0" i="0" u="none" strike="noStrike" kern="100" baseline="0" dirty="0" err="1">
                <a:cs typeface="B Nazanin" panose="00000400000000000000" pitchFamily="2" charset="-78"/>
              </a:rPr>
              <a:t>کنندگان</a:t>
            </a:r>
            <a:r>
              <a:rPr lang="fa-IR" sz="2800" b="0" i="0" u="none" strike="noStrike" kern="100" baseline="0" dirty="0">
                <a:cs typeface="B Nazanin" panose="00000400000000000000" pitchFamily="2" charset="-78"/>
              </a:rPr>
              <a:t> می شود.</a:t>
            </a:r>
          </a:p>
          <a:p>
            <a:pPr marL="514350" marR="0" lvl="0" indent="-514350" rtl="1">
              <a:buFont typeface="+mj-lt"/>
              <a:buAutoNum type="arabicPeriod"/>
            </a:pPr>
            <a:r>
              <a:rPr lang="fa-IR" sz="2800" b="0" i="0" u="none" strike="noStrike" kern="100" baseline="0" dirty="0">
                <a:cs typeface="B Nazanin" panose="00000400000000000000" pitchFamily="2" charset="-78"/>
              </a:rPr>
              <a:t>پول </a:t>
            </a:r>
            <a:r>
              <a:rPr lang="fa-IR" sz="2800" kern="100" dirty="0"/>
              <a:t>س</a:t>
            </a:r>
            <a:r>
              <a:rPr lang="fa-IR" sz="2800" b="0" i="0" u="none" strike="noStrike" kern="100" baseline="0" dirty="0">
                <a:cs typeface="B Nazanin" panose="00000400000000000000" pitchFamily="2" charset="-78"/>
              </a:rPr>
              <a:t>بب </a:t>
            </a:r>
            <a:r>
              <a:rPr lang="fa-IR" sz="2800" b="0" i="0" u="none" strike="noStrike" kern="100" baseline="0" dirty="0">
                <a:solidFill>
                  <a:srgbClr val="FF0000"/>
                </a:solidFill>
                <a:cs typeface="B Nazanin" panose="00000400000000000000" pitchFamily="2" charset="-78"/>
              </a:rPr>
              <a:t>عدم رضایت آگاهانه </a:t>
            </a:r>
            <a:r>
              <a:rPr lang="fa-IR" sz="2800" b="0" i="0" u="none" strike="noStrike" kern="100" baseline="0" dirty="0">
                <a:cs typeface="B Nazanin" panose="00000400000000000000" pitchFamily="2" charset="-78"/>
              </a:rPr>
              <a:t>در افراد کم سواد، تحصیلات پایین، سواد سلامتی پایین، کم درآمد  خصوصاً در کشور های با درآمد پایین می شود.</a:t>
            </a:r>
          </a:p>
        </p:txBody>
      </p:sp>
      <p:sp>
        <p:nvSpPr>
          <p:cNvPr id="4" name="Footer Placeholder 3">
            <a:extLst>
              <a:ext uri="{FF2B5EF4-FFF2-40B4-BE49-F238E27FC236}">
                <a16:creationId xmlns:a16="http://schemas.microsoft.com/office/drawing/2014/main" id="{BFDC0769-DB6F-3E3F-562C-2A286CB93B1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3320288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C38A-60BA-C5DB-A3B0-A2097FD5AF5D}"/>
              </a:ext>
            </a:extLst>
          </p:cNvPr>
          <p:cNvSpPr>
            <a:spLocks noGrp="1"/>
          </p:cNvSpPr>
          <p:nvPr>
            <p:ph type="title"/>
          </p:nvPr>
        </p:nvSpPr>
        <p:spPr>
          <a:solidFill>
            <a:schemeClr val="accent4">
              <a:lumMod val="20000"/>
              <a:lumOff val="80000"/>
            </a:schemeClr>
          </a:solidFill>
        </p:spPr>
        <p:txBody>
          <a:bodyPr/>
          <a:lstStyle/>
          <a:p>
            <a:pPr marR="0" rtl="1"/>
            <a:r>
              <a:rPr lang="fa-IR" b="0" i="0" u="none" strike="noStrike" kern="100" baseline="0" dirty="0">
                <a:solidFill>
                  <a:srgbClr val="7030A0"/>
                </a:solidFill>
                <a:cs typeface="B Titr" panose="00000700000000000000" pitchFamily="2" charset="-78"/>
              </a:rPr>
              <a:t>اهدای عضو از اهدا کننده </a:t>
            </a:r>
            <a:r>
              <a:rPr lang="fa-IR" b="0" i="0" u="none" strike="noStrike" kern="100" baseline="0" dirty="0" err="1">
                <a:solidFill>
                  <a:srgbClr val="7030A0"/>
                </a:solidFill>
                <a:cs typeface="B Titr" panose="00000700000000000000" pitchFamily="2" charset="-78"/>
              </a:rPr>
              <a:t>زنـده</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761432C7-42C8-602D-6ACE-4F9E41C0B3A7}"/>
              </a:ext>
            </a:extLst>
          </p:cNvPr>
          <p:cNvSpPr>
            <a:spLocks noGrp="1"/>
          </p:cNvSpPr>
          <p:nvPr>
            <p:ph type="body" idx="1"/>
          </p:nvPr>
        </p:nvSpPr>
        <p:spPr/>
        <p:txBody>
          <a:bodyPr>
            <a:normAutofit/>
          </a:bodyPr>
          <a:lstStyle/>
          <a:p>
            <a:pPr marR="0" lvl="1" rtl="1"/>
            <a:r>
              <a:rPr lang="fa-IR" sz="2400" b="1" i="0" u="none" strike="noStrike" kern="100" baseline="0" dirty="0">
                <a:solidFill>
                  <a:srgbClr val="FF0000"/>
                </a:solidFill>
                <a:cs typeface="B Compset" panose="00000400000000000000" pitchFamily="2" charset="-78"/>
              </a:rPr>
              <a:t>پرداخت پول:</a:t>
            </a:r>
          </a:p>
          <a:p>
            <a:pPr marR="0" lvl="0" rtl="1"/>
            <a:r>
              <a:rPr lang="fa-IR" sz="2400" b="0" i="0" u="none" strike="noStrike" kern="100" baseline="0" dirty="0">
                <a:cs typeface="B Nazanin" panose="00000400000000000000" pitchFamily="2" charset="-78"/>
              </a:rPr>
              <a:t>در امریکا غیر قانونی است.  باعث کاهش اهدا نوع دوستانه می شود.</a:t>
            </a:r>
          </a:p>
          <a:p>
            <a:pPr marR="0" lvl="0" rtl="1"/>
            <a:r>
              <a:rPr lang="fa-IR" sz="2400" b="0" i="0" u="none" strike="noStrike" kern="100" baseline="0" dirty="0">
                <a:cs typeface="B Nazanin" panose="00000400000000000000" pitchFamily="2" charset="-78"/>
              </a:rPr>
              <a:t>در ایران پذیرفته شده است.</a:t>
            </a:r>
          </a:p>
          <a:p>
            <a:pPr marR="0" lvl="0" rtl="1"/>
            <a:r>
              <a:rPr lang="fa-IR" sz="2400" b="0" i="0" u="none" strike="noStrike" kern="100" baseline="0" dirty="0">
                <a:cs typeface="B Nazanin" panose="00000400000000000000" pitchFamily="2" charset="-78"/>
              </a:rPr>
              <a:t>در یک مطالعه در بین اهدا </a:t>
            </a:r>
            <a:r>
              <a:rPr lang="fa-IR" sz="2400" b="0" i="0" u="none" strike="noStrike" kern="100" baseline="0" dirty="0" err="1">
                <a:cs typeface="B Nazanin" panose="00000400000000000000" pitchFamily="2" charset="-78"/>
              </a:rPr>
              <a:t>کنندگان</a:t>
            </a:r>
            <a:r>
              <a:rPr lang="fa-IR" sz="2400" b="0" i="0" u="none" strike="noStrike" kern="100" baseline="0" dirty="0">
                <a:cs typeface="B Nazanin" panose="00000400000000000000" pitchFamily="2" charset="-78"/>
              </a:rPr>
              <a:t>  که پول گرفته بودند :</a:t>
            </a:r>
          </a:p>
          <a:p>
            <a:pPr lvl="5">
              <a:buFont typeface="Wingdings" panose="05000000000000000000" pitchFamily="2" charset="2"/>
              <a:buChar char="ü"/>
            </a:pPr>
            <a:r>
              <a:rPr lang="fa-IR" sz="2800" b="0" i="0" u="none" strike="noStrike" kern="100" baseline="0" dirty="0">
                <a:cs typeface="B Nazanin" panose="00000400000000000000" pitchFamily="2" charset="-78"/>
              </a:rPr>
              <a:t> 76 % موافق </a:t>
            </a:r>
            <a:r>
              <a:rPr lang="fa-IR" sz="2800" b="0" i="0" u="none" strike="noStrike" kern="100" baseline="0" dirty="0">
                <a:solidFill>
                  <a:srgbClr val="FF0000"/>
                </a:solidFill>
                <a:cs typeface="B Nazanin" panose="00000400000000000000" pitchFamily="2" charset="-78"/>
              </a:rPr>
              <a:t>ممنوعیت</a:t>
            </a:r>
            <a:r>
              <a:rPr lang="fa-IR" sz="2800" b="0" i="0" u="none" strike="noStrike" kern="100" baseline="0" dirty="0">
                <a:cs typeface="B Nazanin" panose="00000400000000000000" pitchFamily="2" charset="-78"/>
              </a:rPr>
              <a:t> خرید و فروش</a:t>
            </a:r>
          </a:p>
          <a:p>
            <a:pPr lvl="5">
              <a:buFont typeface="Wingdings" panose="05000000000000000000" pitchFamily="2" charset="2"/>
              <a:buChar char="ü"/>
            </a:pPr>
            <a:r>
              <a:rPr lang="fa-IR" sz="2800" b="0" i="0" u="none" strike="noStrike" kern="100" baseline="0" dirty="0">
                <a:cs typeface="B Nazanin" panose="00000400000000000000" pitchFamily="2" charset="-78"/>
              </a:rPr>
              <a:t>60 % می گفتند کاش بجای اهدا </a:t>
            </a:r>
            <a:r>
              <a:rPr lang="fa-IR" sz="2800" b="0" i="0" u="none" strike="noStrike" kern="100" baseline="0" dirty="0">
                <a:solidFill>
                  <a:srgbClr val="FF0000"/>
                </a:solidFill>
                <a:cs typeface="B Nazanin" panose="00000400000000000000" pitchFamily="2" charset="-78"/>
              </a:rPr>
              <a:t>قرض</a:t>
            </a:r>
            <a:r>
              <a:rPr lang="fa-IR" sz="2800" b="0" i="0" u="none" strike="noStrike" kern="100" baseline="0" dirty="0">
                <a:cs typeface="B Nazanin" panose="00000400000000000000" pitchFamily="2" charset="-78"/>
              </a:rPr>
              <a:t> می کردند.</a:t>
            </a:r>
          </a:p>
          <a:p>
            <a:pPr lvl="5">
              <a:buFont typeface="Wingdings" panose="05000000000000000000" pitchFamily="2" charset="2"/>
              <a:buChar char="ü"/>
            </a:pPr>
            <a:r>
              <a:rPr lang="fa-IR" sz="2800" b="0" i="0" u="none" strike="noStrike" kern="100" baseline="0" dirty="0">
                <a:cs typeface="B Nazanin" panose="00000400000000000000" pitchFamily="2" charset="-78"/>
              </a:rPr>
              <a:t>  39 % بجای اهدا </a:t>
            </a:r>
            <a:r>
              <a:rPr lang="fa-IR" sz="2800" b="0" i="0" u="none" strike="noStrike" kern="100" baseline="0" dirty="0">
                <a:solidFill>
                  <a:srgbClr val="FF0000"/>
                </a:solidFill>
                <a:cs typeface="B Nazanin" panose="00000400000000000000" pitchFamily="2" charset="-78"/>
              </a:rPr>
              <a:t>گدایی</a:t>
            </a:r>
            <a:r>
              <a:rPr lang="fa-IR" sz="2800" b="0" i="0" u="none" strike="noStrike" kern="100" baseline="0" dirty="0">
                <a:cs typeface="B Nazanin" panose="00000400000000000000" pitchFamily="2" charset="-78"/>
              </a:rPr>
              <a:t> را ترجیح می دادند.</a:t>
            </a:r>
          </a:p>
        </p:txBody>
      </p:sp>
      <p:sp>
        <p:nvSpPr>
          <p:cNvPr id="4" name="Footer Placeholder 3">
            <a:extLst>
              <a:ext uri="{FF2B5EF4-FFF2-40B4-BE49-F238E27FC236}">
                <a16:creationId xmlns:a16="http://schemas.microsoft.com/office/drawing/2014/main" id="{7A74E23C-9D5A-2E7A-0D38-FEEBDBD16FC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9401842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C38A-60BA-C5DB-A3B0-A2097FD5AF5D}"/>
              </a:ext>
            </a:extLst>
          </p:cNvPr>
          <p:cNvSpPr>
            <a:spLocks noGrp="1"/>
          </p:cNvSpPr>
          <p:nvPr>
            <p:ph type="title"/>
          </p:nvPr>
        </p:nvSpPr>
        <p:spPr>
          <a:solidFill>
            <a:schemeClr val="accent4">
              <a:lumMod val="20000"/>
              <a:lumOff val="80000"/>
            </a:schemeClr>
          </a:solidFill>
        </p:spPr>
        <p:txBody>
          <a:bodyPr/>
          <a:lstStyle/>
          <a:p>
            <a:pPr marR="0" rtl="1"/>
            <a:r>
              <a:rPr lang="fa-IR" b="0" i="0" u="none" strike="noStrike" kern="100" baseline="0" dirty="0">
                <a:solidFill>
                  <a:srgbClr val="7030A0"/>
                </a:solidFill>
                <a:cs typeface="B Titr" panose="00000700000000000000" pitchFamily="2" charset="-78"/>
              </a:rPr>
              <a:t>اهدای عضو از اهدا کننده </a:t>
            </a:r>
            <a:r>
              <a:rPr lang="fa-IR" b="0" i="0" u="none" strike="noStrike" kern="100" baseline="0" dirty="0" err="1">
                <a:solidFill>
                  <a:srgbClr val="7030A0"/>
                </a:solidFill>
                <a:cs typeface="B Titr" panose="00000700000000000000" pitchFamily="2" charset="-78"/>
              </a:rPr>
              <a:t>زنـده</a:t>
            </a:r>
            <a:endParaRPr lang="fa-IR" b="0" i="0" u="none" strike="noStrike" kern="100" baseline="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761432C7-42C8-602D-6ACE-4F9E41C0B3A7}"/>
              </a:ext>
            </a:extLst>
          </p:cNvPr>
          <p:cNvSpPr>
            <a:spLocks noGrp="1"/>
          </p:cNvSpPr>
          <p:nvPr>
            <p:ph type="body" idx="1"/>
          </p:nvPr>
        </p:nvSpPr>
        <p:spPr/>
        <p:txBody>
          <a:bodyPr>
            <a:normAutofit/>
          </a:bodyPr>
          <a:lstStyle/>
          <a:p>
            <a:pPr marR="0" lvl="1" rtl="1"/>
            <a:r>
              <a:rPr lang="fa-IR" sz="3200" b="1" i="0" u="none" strike="noStrike" kern="100" baseline="0" dirty="0">
                <a:solidFill>
                  <a:srgbClr val="FF0000"/>
                </a:solidFill>
                <a:cs typeface="B Compset" panose="00000400000000000000" pitchFamily="2" charset="-78"/>
              </a:rPr>
              <a:t>پرداخت پول:</a:t>
            </a:r>
          </a:p>
          <a:p>
            <a:pPr lvl="0"/>
            <a:r>
              <a:rPr lang="fa-IR" sz="2800" b="0" i="0" u="none" strike="noStrike" kern="100" baseline="0" dirty="0">
                <a:cs typeface="B Nazanin" panose="00000400000000000000" pitchFamily="2" charset="-78"/>
              </a:rPr>
              <a:t>برای کاهش خرید و فروش عضو پیوند، خانواده بیماران </a:t>
            </a:r>
            <a:r>
              <a:rPr lang="fa-IR" sz="2800" kern="100" dirty="0"/>
              <a:t>بایست</a:t>
            </a:r>
            <a:r>
              <a:rPr lang="fa-IR" sz="2800" kern="100" dirty="0">
                <a:solidFill>
                  <a:srgbClr val="FF0000"/>
                </a:solidFill>
              </a:rPr>
              <a:t> همکاری </a:t>
            </a:r>
            <a:r>
              <a:rPr lang="fa-IR" sz="2800" b="0" i="0" u="none" strike="noStrike" kern="100" baseline="0" dirty="0">
                <a:cs typeface="B Nazanin" panose="00000400000000000000" pitchFamily="2" charset="-78"/>
              </a:rPr>
              <a:t>کنند.</a:t>
            </a:r>
            <a:r>
              <a:rPr lang="fa-IR" sz="3200" kern="100" dirty="0"/>
              <a:t> ( اهدای </a:t>
            </a:r>
            <a:r>
              <a:rPr lang="fa-IR" sz="3200" kern="100" dirty="0" err="1"/>
              <a:t>ضربدری</a:t>
            </a:r>
            <a:r>
              <a:rPr lang="fa-IR" sz="3200" kern="100" dirty="0"/>
              <a:t>) </a:t>
            </a:r>
            <a:endParaRPr lang="fa-IR" sz="3200" b="0" i="0" u="none" strike="noStrike" kern="100" baseline="0" dirty="0">
              <a:cs typeface="B Nazanin" panose="00000400000000000000" pitchFamily="2" charset="-78"/>
            </a:endParaRPr>
          </a:p>
        </p:txBody>
      </p:sp>
      <p:sp>
        <p:nvSpPr>
          <p:cNvPr id="4" name="Footer Placeholder 3">
            <a:extLst>
              <a:ext uri="{FF2B5EF4-FFF2-40B4-BE49-F238E27FC236}">
                <a16:creationId xmlns:a16="http://schemas.microsoft.com/office/drawing/2014/main" id="{5A2E771F-575F-5016-5654-16C94612222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988737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2792" y="365125"/>
            <a:ext cx="2731008" cy="1325563"/>
          </a:xfrm>
        </p:spPr>
        <p:txBody>
          <a:bodyPr>
            <a:noAutofit/>
          </a:bodyPr>
          <a:lstStyle/>
          <a:p>
            <a:r>
              <a:rPr lang="fa-IR" sz="1800" b="0" i="0" u="none" strike="noStrike" kern="1400" baseline="0" dirty="0">
                <a:solidFill>
                  <a:srgbClr val="515D7A"/>
                </a:solidFill>
                <a:latin typeface="Vazir"/>
                <a:cs typeface="B Titr"/>
              </a:rPr>
              <a:t>پیوند کلیه از </a:t>
            </a:r>
            <a:r>
              <a:rPr lang="fa-IR" sz="1800" b="0" i="0" u="none" strike="noStrike" kern="1400" baseline="0" dirty="0" err="1">
                <a:solidFill>
                  <a:srgbClr val="515D7A"/>
                </a:solidFill>
                <a:latin typeface="Vazir"/>
                <a:cs typeface="B Titr"/>
              </a:rPr>
              <a:t>اهداکننده</a:t>
            </a:r>
            <a:r>
              <a:rPr lang="fa-IR" sz="1800" b="0" i="0" u="none" strike="noStrike" kern="1400" baseline="0" dirty="0">
                <a:solidFill>
                  <a:srgbClr val="515D7A"/>
                </a:solidFill>
                <a:latin typeface="Vazir"/>
                <a:cs typeface="B Titr"/>
              </a:rPr>
              <a:t> مرگ مغزی:</a:t>
            </a:r>
            <a:r>
              <a:rPr lang="fa-IR" sz="1800" b="0" i="0" u="none" strike="noStrike" kern="1400" baseline="0" dirty="0">
                <a:solidFill>
                  <a:srgbClr val="515D7A"/>
                </a:solidFill>
                <a:latin typeface="Times New Roman"/>
                <a:cs typeface="B Titr"/>
              </a:rPr>
              <a:t> رتبه 34</a:t>
            </a:r>
          </a:p>
        </p:txBody>
      </p:sp>
      <p:pic>
        <p:nvPicPr>
          <p:cNvPr id="4" name="Picture 3" descr="https://podspace.pod.ir/api/files/JEE9EKUEKA96WXCR?dl=1"/>
          <p:cNvPicPr/>
          <p:nvPr/>
        </p:nvPicPr>
        <p:blipFill>
          <a:blip r:embed="rId2">
            <a:extLst>
              <a:ext uri="{28A0092B-C50C-407E-A947-70E740481C1C}">
                <a14:useLocalDpi xmlns:a14="http://schemas.microsoft.com/office/drawing/2010/main" val="0"/>
              </a:ext>
            </a:extLst>
          </a:blip>
          <a:srcRect/>
          <a:stretch>
            <a:fillRect/>
          </a:stretch>
        </p:blipFill>
        <p:spPr bwMode="auto">
          <a:xfrm>
            <a:off x="0" y="-74104"/>
            <a:ext cx="8622792" cy="6932104"/>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1C07159-840A-6606-EE03-A1780B902071}"/>
                  </a:ext>
                </a:extLst>
              </p14:cNvPr>
              <p14:cNvContentPartPr/>
              <p14:nvPr/>
            </p14:nvContentPartPr>
            <p14:xfrm>
              <a:off x="3902904" y="5604984"/>
              <a:ext cx="1800" cy="360"/>
            </p14:xfrm>
          </p:contentPart>
        </mc:Choice>
        <mc:Fallback xmlns="">
          <p:pic>
            <p:nvPicPr>
              <p:cNvPr id="5" name="Ink 4">
                <a:extLst>
                  <a:ext uri="{FF2B5EF4-FFF2-40B4-BE49-F238E27FC236}">
                    <a16:creationId xmlns:a16="http://schemas.microsoft.com/office/drawing/2014/main" id="{A1C07159-840A-6606-EE03-A1780B902071}"/>
                  </a:ext>
                </a:extLst>
              </p:cNvPr>
              <p:cNvPicPr/>
              <p:nvPr/>
            </p:nvPicPr>
            <p:blipFill>
              <a:blip r:embed="rId4"/>
              <a:stretch>
                <a:fillRect/>
              </a:stretch>
            </p:blipFill>
            <p:spPr>
              <a:xfrm>
                <a:off x="3866904" y="5569344"/>
                <a:ext cx="734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1A865FA1-6C73-9854-A46E-FC9069B76589}"/>
                  </a:ext>
                </a:extLst>
              </p14:cNvPr>
              <p14:cNvContentPartPr/>
              <p14:nvPr/>
            </p14:nvContentPartPr>
            <p14:xfrm>
              <a:off x="3922704" y="4425624"/>
              <a:ext cx="360" cy="360"/>
            </p14:xfrm>
          </p:contentPart>
        </mc:Choice>
        <mc:Fallback xmlns="">
          <p:pic>
            <p:nvPicPr>
              <p:cNvPr id="6" name="Ink 5">
                <a:extLst>
                  <a:ext uri="{FF2B5EF4-FFF2-40B4-BE49-F238E27FC236}">
                    <a16:creationId xmlns:a16="http://schemas.microsoft.com/office/drawing/2014/main" id="{1A865FA1-6C73-9854-A46E-FC9069B76589}"/>
                  </a:ext>
                </a:extLst>
              </p:cNvPr>
              <p:cNvPicPr/>
              <p:nvPr/>
            </p:nvPicPr>
            <p:blipFill>
              <a:blip r:embed="rId6"/>
              <a:stretch>
                <a:fillRect/>
              </a:stretch>
            </p:blipFill>
            <p:spPr>
              <a:xfrm>
                <a:off x="3887064" y="4389624"/>
                <a:ext cx="72000" cy="72000"/>
              </a:xfrm>
              <a:prstGeom prst="rect">
                <a:avLst/>
              </a:prstGeom>
            </p:spPr>
          </p:pic>
        </mc:Fallback>
      </mc:AlternateContent>
      <p:sp>
        <p:nvSpPr>
          <p:cNvPr id="7" name="Footer Placeholder 6">
            <a:extLst>
              <a:ext uri="{FF2B5EF4-FFF2-40B4-BE49-F238E27FC236}">
                <a16:creationId xmlns:a16="http://schemas.microsoft.com/office/drawing/2014/main" id="{0F0F0E67-E106-D196-70F2-3A4E5E710818}"/>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291782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people with arrows&#10;&#10;Description automatically generated">
            <a:extLst>
              <a:ext uri="{FF2B5EF4-FFF2-40B4-BE49-F238E27FC236}">
                <a16:creationId xmlns:a16="http://schemas.microsoft.com/office/drawing/2014/main" id="{645C3F97-6B38-D427-EE45-C45C23A37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623" y="203728"/>
            <a:ext cx="8998754" cy="6450544"/>
          </a:xfrm>
          <a:prstGeom prst="rect">
            <a:avLst/>
          </a:prstGeom>
        </p:spPr>
      </p:pic>
      <p:sp>
        <p:nvSpPr>
          <p:cNvPr id="7" name="Footer Placeholder 6">
            <a:extLst>
              <a:ext uri="{FF2B5EF4-FFF2-40B4-BE49-F238E27FC236}">
                <a16:creationId xmlns:a16="http://schemas.microsoft.com/office/drawing/2014/main" id="{40ACE7E3-ADDE-9D00-5EC0-E434F9B35952}"/>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2332488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CE5B4-A743-326D-34E1-6C024CA4A7B8}"/>
              </a:ext>
            </a:extLst>
          </p:cNvPr>
          <p:cNvSpPr>
            <a:spLocks noGrp="1"/>
          </p:cNvSpPr>
          <p:nvPr>
            <p:ph type="title"/>
          </p:nvPr>
        </p:nvSpPr>
        <p:spPr/>
        <p:txBody>
          <a:bodyPr/>
          <a:lstStyle/>
          <a:p>
            <a:r>
              <a:rPr lang="en-US" dirty="0"/>
              <a:t>Paired Kidney Exchange</a:t>
            </a:r>
            <a:br>
              <a:rPr lang="en-US" dirty="0"/>
            </a:br>
            <a:r>
              <a:rPr lang="fa-IR" sz="2000" dirty="0">
                <a:solidFill>
                  <a:srgbClr val="FF0000"/>
                </a:solidFill>
              </a:rPr>
              <a:t>برای کاهش خرید و فروش و رفع مشکل ناسازگاری </a:t>
            </a:r>
          </a:p>
        </p:txBody>
      </p:sp>
      <p:pic>
        <p:nvPicPr>
          <p:cNvPr id="5" name="Picture 4" descr="A diagram of a group of people&#10;&#10;Description automatically generated">
            <a:extLst>
              <a:ext uri="{FF2B5EF4-FFF2-40B4-BE49-F238E27FC236}">
                <a16:creationId xmlns:a16="http://schemas.microsoft.com/office/drawing/2014/main" id="{19F06DB3-F3A0-31B0-76CF-2592712F1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847652"/>
            <a:ext cx="4419600" cy="4406900"/>
          </a:xfrm>
          <a:prstGeom prst="rect">
            <a:avLst/>
          </a:prstGeom>
        </p:spPr>
      </p:pic>
      <p:sp>
        <p:nvSpPr>
          <p:cNvPr id="3" name="Footer Placeholder 2">
            <a:extLst>
              <a:ext uri="{FF2B5EF4-FFF2-40B4-BE49-F238E27FC236}">
                <a16:creationId xmlns:a16="http://schemas.microsoft.com/office/drawing/2014/main" id="{BAC91B79-02C5-5CBF-AB65-2F981469A3B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6542462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CE5B4-A743-326D-34E1-6C024CA4A7B8}"/>
              </a:ext>
            </a:extLst>
          </p:cNvPr>
          <p:cNvSpPr>
            <a:spLocks noGrp="1"/>
          </p:cNvSpPr>
          <p:nvPr>
            <p:ph type="title"/>
          </p:nvPr>
        </p:nvSpPr>
        <p:spPr/>
        <p:txBody>
          <a:bodyPr/>
          <a:lstStyle/>
          <a:p>
            <a:r>
              <a:rPr lang="en-US" b="1" dirty="0">
                <a:solidFill>
                  <a:srgbClr val="FF0000"/>
                </a:solidFill>
              </a:rPr>
              <a:t>Paired Kidney Exchange</a:t>
            </a:r>
            <a:endParaRPr lang="fa-IR" b="1" dirty="0">
              <a:solidFill>
                <a:srgbClr val="FF0000"/>
              </a:solidFill>
            </a:endParaRPr>
          </a:p>
        </p:txBody>
      </p:sp>
      <p:sp>
        <p:nvSpPr>
          <p:cNvPr id="3" name="Content Placeholder 2">
            <a:extLst>
              <a:ext uri="{FF2B5EF4-FFF2-40B4-BE49-F238E27FC236}">
                <a16:creationId xmlns:a16="http://schemas.microsoft.com/office/drawing/2014/main" id="{2D23C8C3-077E-BD76-5BDC-81BEEB382C04}"/>
              </a:ext>
            </a:extLst>
          </p:cNvPr>
          <p:cNvSpPr>
            <a:spLocks noGrp="1"/>
          </p:cNvSpPr>
          <p:nvPr>
            <p:ph idx="1"/>
          </p:nvPr>
        </p:nvSpPr>
        <p:spPr/>
        <p:txBody>
          <a:bodyPr>
            <a:normAutofit/>
          </a:bodyPr>
          <a:lstStyle/>
          <a:p>
            <a:pPr algn="just"/>
            <a:r>
              <a:rPr lang="fa-IR" sz="2800" dirty="0"/>
              <a:t>"</a:t>
            </a:r>
            <a:r>
              <a:rPr lang="fa-IR" sz="2800" dirty="0">
                <a:solidFill>
                  <a:srgbClr val="FF0000"/>
                </a:solidFill>
              </a:rPr>
              <a:t>پیوند </a:t>
            </a:r>
            <a:r>
              <a:rPr lang="fa-IR" sz="2800" dirty="0" err="1">
                <a:solidFill>
                  <a:srgbClr val="FF0000"/>
                </a:solidFill>
              </a:rPr>
              <a:t>ضربدری</a:t>
            </a:r>
            <a:r>
              <a:rPr lang="fa-IR" sz="2800" dirty="0"/>
              <a:t>" کلیه به آن معناست که اگر فردی در خانواده خود بیماری نیازمند به پیوند دارد ولی گروه </a:t>
            </a:r>
            <a:r>
              <a:rPr lang="fa-IR" sz="2800" dirty="0" err="1"/>
              <a:t>خونی‌اش</a:t>
            </a:r>
            <a:r>
              <a:rPr lang="fa-IR" sz="2800" dirty="0"/>
              <a:t> برای این کار میسر نبود بتوان شرایطی را فراهم کرد تا با داوطلب دیگری از </a:t>
            </a:r>
            <a:r>
              <a:rPr lang="fa-IR" sz="2800" dirty="0" err="1"/>
              <a:t>خانواده‌ای</a:t>
            </a:r>
            <a:r>
              <a:rPr lang="fa-IR" sz="2800" dirty="0"/>
              <a:t> دیگری که نیازمند به پیوند کلیه است و متعاقباً یکی از اعضای آن خانواده قصد اهدای کلیه دارد شرایط تبادل کلیه پیوندی بین این دو خانواده محقق شود.</a:t>
            </a:r>
          </a:p>
          <a:p>
            <a:pPr algn="just"/>
            <a:endParaRPr lang="fa-IR" sz="2800" dirty="0"/>
          </a:p>
          <a:p>
            <a:pPr algn="just"/>
            <a:r>
              <a:rPr lang="fa-IR" sz="2800" dirty="0">
                <a:solidFill>
                  <a:srgbClr val="FF0000"/>
                </a:solidFill>
              </a:rPr>
              <a:t>از مزایای </a:t>
            </a:r>
            <a:r>
              <a:rPr lang="fa-IR" sz="2800" dirty="0"/>
              <a:t>"پیوند </a:t>
            </a:r>
            <a:r>
              <a:rPr lang="fa-IR" sz="2800" dirty="0" err="1"/>
              <a:t>ضربدری</a:t>
            </a:r>
            <a:r>
              <a:rPr lang="fa-IR" sz="2800" dirty="0"/>
              <a:t>" کلیه که </a:t>
            </a:r>
            <a:r>
              <a:rPr lang="fa-IR" sz="2800" dirty="0" err="1"/>
              <a:t>می‌تواند</a:t>
            </a:r>
            <a:r>
              <a:rPr lang="fa-IR" sz="2800" dirty="0"/>
              <a:t> </a:t>
            </a:r>
            <a:r>
              <a:rPr lang="fa-IR" sz="2800" dirty="0">
                <a:solidFill>
                  <a:srgbClr val="FF0000"/>
                </a:solidFill>
              </a:rPr>
              <a:t>آمار پیوند </a:t>
            </a:r>
            <a:r>
              <a:rPr lang="fa-IR" sz="2800" dirty="0"/>
              <a:t>در کشور را افزایش دهد.</a:t>
            </a:r>
          </a:p>
          <a:p>
            <a:pPr algn="just"/>
            <a:r>
              <a:rPr lang="fa-IR" sz="2800" dirty="0"/>
              <a:t>امروزه در اکثر کشورهای موفق در عرصه پیوند این کار صورت </a:t>
            </a:r>
            <a:r>
              <a:rPr lang="fa-IR" sz="2800" dirty="0" err="1"/>
              <a:t>می‌پذیرد</a:t>
            </a:r>
            <a:r>
              <a:rPr lang="fa-IR" sz="2800" dirty="0"/>
              <a:t> بطوریکه هم اکنون در آمریکا بیش از 10 سال است که این روش در حال اجرا است.</a:t>
            </a:r>
          </a:p>
          <a:p>
            <a:pPr algn="just"/>
            <a:r>
              <a:rPr lang="fa-IR" sz="2800" dirty="0"/>
              <a:t>در این مورد استقبال مسئولین است.</a:t>
            </a:r>
          </a:p>
        </p:txBody>
      </p:sp>
      <p:sp>
        <p:nvSpPr>
          <p:cNvPr id="4" name="Footer Placeholder 3">
            <a:extLst>
              <a:ext uri="{FF2B5EF4-FFF2-40B4-BE49-F238E27FC236}">
                <a16:creationId xmlns:a16="http://schemas.microsoft.com/office/drawing/2014/main" id="{5A8D3433-1B3C-389F-045D-4075D8F8E1A9}"/>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4702903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7640-10A9-02EE-C659-8BDB8BF7E3FD}"/>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اهدای عضو از اهدا کننده زنـده</a:t>
            </a:r>
          </a:p>
        </p:txBody>
      </p:sp>
      <p:sp>
        <p:nvSpPr>
          <p:cNvPr id="3" name="Text Placeholder 2">
            <a:extLst>
              <a:ext uri="{FF2B5EF4-FFF2-40B4-BE49-F238E27FC236}">
                <a16:creationId xmlns:a16="http://schemas.microsoft.com/office/drawing/2014/main" id="{03BA4B85-3EE9-C544-6C53-B6B40E744464}"/>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800" b="1" i="0" u="none" strike="noStrike" kern="100" baseline="0" dirty="0">
                <a:solidFill>
                  <a:srgbClr val="FF0000"/>
                </a:solidFill>
                <a:cs typeface="B Compset" panose="00000400000000000000" pitchFamily="2" charset="-78"/>
              </a:rPr>
              <a:t> بازپرداخت هزینه های اهدا کننده:</a:t>
            </a:r>
          </a:p>
          <a:p>
            <a:pPr marR="0" lvl="1" rtl="1">
              <a:buFont typeface="Wingdings" panose="05000000000000000000" pitchFamily="2" charset="2"/>
              <a:buChar char="q"/>
            </a:pPr>
            <a:endParaRPr lang="fa-IR" sz="2800" b="1" i="0" u="none" strike="noStrike" kern="100" baseline="0" dirty="0">
              <a:solidFill>
                <a:srgbClr val="FF0000"/>
              </a:solidFill>
              <a:cs typeface="B Compset" panose="00000400000000000000" pitchFamily="2" charset="-78"/>
            </a:endParaRPr>
          </a:p>
          <a:p>
            <a:pPr marL="1371600" lvl="2" indent="-457200">
              <a:buFont typeface="+mj-lt"/>
              <a:buAutoNum type="arabicPeriod"/>
            </a:pPr>
            <a:r>
              <a:rPr lang="fa-IR" sz="2400" b="0" i="0" u="none" strike="noStrike" kern="100" baseline="0" dirty="0">
                <a:cs typeface="B Nazanin" panose="00000400000000000000" pitchFamily="2" charset="-78"/>
              </a:rPr>
              <a:t>هزینه سفر، اقامت، عدم دریافت حقوق، هزینه </a:t>
            </a:r>
            <a:r>
              <a:rPr lang="fa-IR" sz="2400" b="0" i="0" u="none" strike="noStrike" kern="100" baseline="0" dirty="0" err="1">
                <a:cs typeface="B Nazanin" panose="00000400000000000000" pitchFamily="2" charset="-78"/>
              </a:rPr>
              <a:t>وابستگان</a:t>
            </a:r>
            <a:r>
              <a:rPr lang="fa-IR" sz="2400" b="0" i="0" u="none" strike="noStrike" kern="100" baseline="0" dirty="0">
                <a:cs typeface="B Nazanin" panose="00000400000000000000" pitchFamily="2" charset="-78"/>
              </a:rPr>
              <a:t> در طول مدت اهدا و نقاهت پرداخت پیشنهاد شده است.</a:t>
            </a:r>
          </a:p>
          <a:p>
            <a:pPr marL="1371600" lvl="2" indent="-457200">
              <a:buFont typeface="+mj-lt"/>
              <a:buAutoNum type="arabicPeriod"/>
            </a:pPr>
            <a:r>
              <a:rPr lang="fa-IR" sz="2400" b="0" i="0" u="none" strike="noStrike" kern="100" baseline="0" dirty="0">
                <a:cs typeface="B Nazanin" panose="00000400000000000000" pitchFamily="2" charset="-78"/>
              </a:rPr>
              <a:t>مراقبت رایگان</a:t>
            </a:r>
          </a:p>
          <a:p>
            <a:pPr marL="1371600" lvl="2" indent="-457200">
              <a:buFont typeface="+mj-lt"/>
              <a:buAutoNum type="arabicPeriod"/>
            </a:pPr>
            <a:r>
              <a:rPr lang="fa-IR" sz="2400" b="0" i="0" u="none" strike="noStrike" kern="100" baseline="0" dirty="0">
                <a:cs typeface="B Nazanin" panose="00000400000000000000" pitchFamily="2" charset="-78"/>
              </a:rPr>
              <a:t>در صورت نیاز به عضو در اولویت باشند.</a:t>
            </a:r>
          </a:p>
          <a:p>
            <a:pPr marL="1371600" lvl="2" indent="-457200">
              <a:buFont typeface="+mj-lt"/>
              <a:buAutoNum type="arabicPeriod"/>
            </a:pPr>
            <a:r>
              <a:rPr lang="fa-IR" sz="2400" b="0" i="0" u="none" strike="noStrike" kern="100" baseline="0" dirty="0">
                <a:cs typeface="B Nazanin" panose="00000400000000000000" pitchFamily="2" charset="-78"/>
              </a:rPr>
              <a:t>پرداخت هزینه مالی، </a:t>
            </a:r>
            <a:r>
              <a:rPr lang="fa-IR" sz="2400" b="0" i="0" u="none" strike="noStrike" kern="100" baseline="0" dirty="0">
                <a:solidFill>
                  <a:srgbClr val="FF0000"/>
                </a:solidFill>
                <a:cs typeface="B Nazanin" panose="00000400000000000000" pitchFamily="2" charset="-78"/>
              </a:rPr>
              <a:t>عادلانه است.</a:t>
            </a:r>
          </a:p>
        </p:txBody>
      </p:sp>
      <p:sp>
        <p:nvSpPr>
          <p:cNvPr id="4" name="Footer Placeholder 3">
            <a:extLst>
              <a:ext uri="{FF2B5EF4-FFF2-40B4-BE49-F238E27FC236}">
                <a16:creationId xmlns:a16="http://schemas.microsoft.com/office/drawing/2014/main" id="{1FD3BFDB-25CD-3096-F453-9CDEF6063EDF}"/>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8282698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C710E-B5FF-6BE1-F6F0-4CCE87986931}"/>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اهدای عضو از اهدا کننده زنـده</a:t>
            </a:r>
          </a:p>
        </p:txBody>
      </p:sp>
      <p:sp>
        <p:nvSpPr>
          <p:cNvPr id="3" name="Text Placeholder 2">
            <a:extLst>
              <a:ext uri="{FF2B5EF4-FFF2-40B4-BE49-F238E27FC236}">
                <a16:creationId xmlns:a16="http://schemas.microsoft.com/office/drawing/2014/main" id="{80541096-3DD5-E5CF-0C6D-6652648E3892}"/>
              </a:ext>
            </a:extLst>
          </p:cNvPr>
          <p:cNvSpPr>
            <a:spLocks noGrp="1"/>
          </p:cNvSpPr>
          <p:nvPr>
            <p:ph type="body" idx="1"/>
          </p:nvPr>
        </p:nvSpPr>
        <p:spPr/>
        <p:txBody>
          <a:bodyPr>
            <a:normAutofit/>
          </a:bodyPr>
          <a:lstStyle/>
          <a:p>
            <a:pPr marR="0" lvl="1" rtl="1"/>
            <a:r>
              <a:rPr lang="fa-IR" sz="2400" b="1" i="0" u="none" strike="noStrike" kern="100" baseline="0" dirty="0" err="1">
                <a:solidFill>
                  <a:srgbClr val="FF0000"/>
                </a:solidFill>
                <a:cs typeface="B Compset" panose="00000400000000000000" pitchFamily="2" charset="-78"/>
              </a:rPr>
              <a:t>محرمانگی</a:t>
            </a:r>
            <a:r>
              <a:rPr lang="fa-IR" sz="2400" b="1" i="0" u="none" strike="noStrike" kern="100" baseline="0" dirty="0">
                <a:solidFill>
                  <a:srgbClr val="FF0000"/>
                </a:solidFill>
                <a:cs typeface="B Compset" panose="00000400000000000000" pitchFamily="2" charset="-78"/>
              </a:rPr>
              <a:t> اسرار پزشکی گیرنده:</a:t>
            </a:r>
          </a:p>
          <a:p>
            <a:pPr marR="0" lvl="1" rtl="1"/>
            <a:endParaRPr lang="fa-IR" sz="2400" b="1" i="0" u="none" strike="noStrike" kern="100" baseline="0" dirty="0">
              <a:solidFill>
                <a:srgbClr val="FF0000"/>
              </a:solidFill>
              <a:cs typeface="B Compset" panose="00000400000000000000" pitchFamily="2" charset="-78"/>
            </a:endParaRPr>
          </a:p>
          <a:p>
            <a:pPr marR="0" lvl="0" rtl="1"/>
            <a:r>
              <a:rPr lang="fa-IR" sz="2400" b="0" i="0" u="none" strike="noStrike" kern="100" baseline="0" dirty="0">
                <a:solidFill>
                  <a:srgbClr val="FF0000"/>
                </a:solidFill>
                <a:cs typeface="B Nazanin" panose="00000400000000000000" pitchFamily="2" charset="-78"/>
              </a:rPr>
              <a:t>بیماری گیرنده </a:t>
            </a:r>
            <a:r>
              <a:rPr lang="fa-IR" sz="2400" b="0" i="0" u="none" strike="noStrike" kern="100" baseline="0" dirty="0">
                <a:cs typeface="B Nazanin" panose="00000400000000000000" pitchFamily="2" charset="-78"/>
              </a:rPr>
              <a:t> می تواند سبب تاثیر بر تمایل، </a:t>
            </a:r>
            <a:r>
              <a:rPr lang="fa-IR" sz="2400" b="0" i="0" u="none" strike="noStrike" kern="100" baseline="0" dirty="0">
                <a:solidFill>
                  <a:srgbClr val="FF0000"/>
                </a:solidFill>
                <a:cs typeface="B Nazanin" panose="00000400000000000000" pitchFamily="2" charset="-78"/>
              </a:rPr>
              <a:t>دهنده</a:t>
            </a:r>
            <a:r>
              <a:rPr lang="fa-IR" sz="2400" b="0" i="0" u="none" strike="noStrike" kern="100" baseline="0" dirty="0">
                <a:cs typeface="B Nazanin" panose="00000400000000000000" pitchFamily="2" charset="-78"/>
              </a:rPr>
              <a:t> شود.</a:t>
            </a:r>
          </a:p>
          <a:p>
            <a:pPr marR="0" lvl="0" rtl="1"/>
            <a:r>
              <a:rPr lang="fa-IR" sz="2400" b="0" i="0" u="none" strike="noStrike" kern="100" baseline="0" dirty="0">
                <a:cs typeface="B Nazanin" panose="00000400000000000000" pitchFamily="2" charset="-78"/>
              </a:rPr>
              <a:t> مثل:</a:t>
            </a:r>
          </a:p>
          <a:p>
            <a:pPr marL="1371600" lvl="2" indent="-457200">
              <a:buFont typeface="+mj-lt"/>
              <a:buAutoNum type="arabicPeriod"/>
            </a:pPr>
            <a:r>
              <a:rPr lang="fa-IR" sz="2400" b="0" i="0" u="none" strike="noStrike" kern="100" baseline="0" dirty="0">
                <a:cs typeface="B Nazanin" panose="00000400000000000000" pitchFamily="2" charset="-78"/>
              </a:rPr>
              <a:t>سرطان عود کرده</a:t>
            </a:r>
          </a:p>
          <a:p>
            <a:pPr marL="1371600" lvl="2" indent="-457200">
              <a:buFont typeface="+mj-lt"/>
              <a:buAutoNum type="arabicPeriod"/>
            </a:pPr>
            <a:r>
              <a:rPr lang="fa-IR" sz="2400" b="0" i="0" u="none" strike="noStrike" kern="100" baseline="0" dirty="0">
                <a:cs typeface="B Nazanin" panose="00000400000000000000" pitchFamily="2" charset="-78"/>
              </a:rPr>
              <a:t>سرطان کبد به علت الکل  یا </a:t>
            </a:r>
            <a:r>
              <a:rPr lang="en-US" sz="2400" b="0" i="0" u="none" strike="noStrike" kern="100" baseline="0" dirty="0">
                <a:latin typeface="Aptos Display" panose="020B0004020202020204" pitchFamily="34" charset="0"/>
                <a:cs typeface="B Nazanin" panose="00000400000000000000" pitchFamily="2" charset="-78"/>
              </a:rPr>
              <a:t>HIV </a:t>
            </a:r>
            <a:r>
              <a:rPr lang="fa-IR" sz="2400" b="0" i="0" u="none" strike="noStrike" kern="100" baseline="0" dirty="0">
                <a:latin typeface="Aptos Display" panose="020B0004020202020204" pitchFamily="34" charset="0"/>
                <a:cs typeface="B Nazanin" panose="00000400000000000000" pitchFamily="2" charset="-78"/>
              </a:rPr>
              <a:t> که ناشی از اقدام خود بیمار است.</a:t>
            </a:r>
          </a:p>
          <a:p>
            <a:pPr marR="0" lvl="0" rtl="1"/>
            <a:endParaRPr lang="fa-IR" sz="2400" b="0" i="0" u="none" strike="noStrike" kern="100" baseline="0" dirty="0">
              <a:latin typeface="Aptos Display" panose="020B0004020202020204" pitchFamily="34" charset="0"/>
              <a:cs typeface="B Nazanin" panose="00000400000000000000" pitchFamily="2" charset="-78"/>
            </a:endParaRPr>
          </a:p>
          <a:p>
            <a:pPr marR="0" lvl="0" rtl="1"/>
            <a:r>
              <a:rPr lang="fa-IR" sz="2400" b="0" i="0" u="none" strike="noStrike" kern="100" baseline="0" dirty="0">
                <a:solidFill>
                  <a:srgbClr val="FF0000"/>
                </a:solidFill>
                <a:cs typeface="B Nazanin" panose="00000400000000000000" pitchFamily="2" charset="-78"/>
              </a:rPr>
              <a:t>به لحاظ اخلاقی </a:t>
            </a:r>
            <a:r>
              <a:rPr lang="fa-IR" sz="2400" b="0" i="0" u="none" strike="noStrike" kern="100" baseline="0" dirty="0">
                <a:cs typeface="B Nazanin" panose="00000400000000000000" pitchFamily="2" charset="-78"/>
              </a:rPr>
              <a:t>گیرنده احتمالی باید اجازه </a:t>
            </a:r>
            <a:r>
              <a:rPr lang="fa-IR" sz="2400" b="0" i="0" u="none" strike="noStrike" kern="100" baseline="0" dirty="0" err="1">
                <a:cs typeface="B Nazanin" panose="00000400000000000000" pitchFamily="2" charset="-78"/>
              </a:rPr>
              <a:t>افشای</a:t>
            </a:r>
            <a:r>
              <a:rPr lang="fa-IR" sz="2400" b="0" i="0" u="none" strike="noStrike" kern="100" baseline="0" dirty="0">
                <a:cs typeface="B Nazanin" panose="00000400000000000000" pitchFamily="2" charset="-78"/>
              </a:rPr>
              <a:t> </a:t>
            </a:r>
            <a:r>
              <a:rPr lang="fa-IR" sz="2400" b="0" i="0" u="none" strike="noStrike" kern="100" baseline="0" dirty="0" err="1">
                <a:cs typeface="B Nazanin" panose="00000400000000000000" pitchFamily="2" charset="-78"/>
              </a:rPr>
              <a:t>بیماریش</a:t>
            </a:r>
            <a:r>
              <a:rPr lang="fa-IR" sz="2400" b="0" i="0" u="none" strike="noStrike" kern="100" baseline="0" dirty="0">
                <a:cs typeface="B Nazanin" panose="00000400000000000000" pitchFamily="2" charset="-78"/>
              </a:rPr>
              <a:t> را دهند زیرا </a:t>
            </a:r>
            <a:r>
              <a:rPr lang="fa-IR" sz="2400" b="0" i="0" u="none" strike="noStrike" kern="100" baseline="0" dirty="0">
                <a:solidFill>
                  <a:srgbClr val="FF0000"/>
                </a:solidFill>
                <a:cs typeface="B Nazanin" panose="00000400000000000000" pitchFamily="2" charset="-78"/>
              </a:rPr>
              <a:t>دهنده</a:t>
            </a:r>
            <a:r>
              <a:rPr lang="fa-IR" sz="2400" b="0" i="0" u="none" strike="noStrike" kern="100" baseline="0" dirty="0">
                <a:cs typeface="B Nazanin" panose="00000400000000000000" pitchFamily="2" charset="-78"/>
              </a:rPr>
              <a:t> عضو باید </a:t>
            </a:r>
            <a:r>
              <a:rPr lang="fa-IR" sz="2400" b="0" i="0" u="none" strike="noStrike" kern="100" baseline="0" dirty="0">
                <a:solidFill>
                  <a:srgbClr val="FF0000"/>
                </a:solidFill>
                <a:cs typeface="B Nazanin" panose="00000400000000000000" pitchFamily="2" charset="-78"/>
              </a:rPr>
              <a:t>اطلاعات کامل </a:t>
            </a:r>
            <a:r>
              <a:rPr lang="fa-IR" sz="2400" b="0" i="0" u="none" strike="noStrike" kern="100" baseline="0" dirty="0">
                <a:cs typeface="B Nazanin" panose="00000400000000000000" pitchFamily="2" charset="-78"/>
              </a:rPr>
              <a:t>داشته باشد.</a:t>
            </a:r>
          </a:p>
        </p:txBody>
      </p:sp>
      <p:sp>
        <p:nvSpPr>
          <p:cNvPr id="4" name="Footer Placeholder 3">
            <a:extLst>
              <a:ext uri="{FF2B5EF4-FFF2-40B4-BE49-F238E27FC236}">
                <a16:creationId xmlns:a16="http://schemas.microsoft.com/office/drawing/2014/main" id="{9EE7D506-8380-F7DC-DCFA-79C09EDBE025}"/>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5792011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7816-C424-F9DA-8AFF-F4BEC97DAFBD}"/>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اهدای ضربدری </a:t>
            </a:r>
            <a:r>
              <a:rPr lang="en-US" b="0" i="0" u="none" strike="noStrike" kern="100" baseline="0">
                <a:solidFill>
                  <a:srgbClr val="7030A0"/>
                </a:solidFill>
                <a:latin typeface="Aptos Display" panose="020B0004020202020204" pitchFamily="34" charset="0"/>
                <a:cs typeface="B Titr" panose="00000700000000000000" pitchFamily="2" charset="-78"/>
              </a:rPr>
              <a:t>Paired Donation</a:t>
            </a:r>
            <a:endParaRPr lang="fa-IR" b="0" i="0" u="none" strike="noStrike" kern="100" baseline="0">
              <a:solidFill>
                <a:srgbClr val="7030A0"/>
              </a:solidFill>
              <a:latin typeface="Aptos Display" panose="020B0004020202020204" pitchFamily="34" charset="0"/>
              <a:cs typeface="B Titr" panose="00000700000000000000" pitchFamily="2" charset="-78"/>
            </a:endParaRPr>
          </a:p>
        </p:txBody>
      </p:sp>
      <p:sp>
        <p:nvSpPr>
          <p:cNvPr id="3" name="Text Placeholder 2">
            <a:extLst>
              <a:ext uri="{FF2B5EF4-FFF2-40B4-BE49-F238E27FC236}">
                <a16:creationId xmlns:a16="http://schemas.microsoft.com/office/drawing/2014/main" id="{4FE23B3A-D6EB-9117-51A0-7185F95D051B}"/>
              </a:ext>
            </a:extLst>
          </p:cNvPr>
          <p:cNvSpPr>
            <a:spLocks noGrp="1"/>
          </p:cNvSpPr>
          <p:nvPr>
            <p:ph type="body" idx="1"/>
          </p:nvPr>
        </p:nvSpPr>
        <p:spPr>
          <a:xfrm>
            <a:off x="3685308" y="1825625"/>
            <a:ext cx="7668491" cy="4351338"/>
          </a:xfrm>
        </p:spPr>
        <p:txBody>
          <a:bodyPr>
            <a:normAutofit/>
          </a:bodyPr>
          <a:lstStyle/>
          <a:p>
            <a:pPr marR="0" lvl="0" rtl="1"/>
            <a:r>
              <a:rPr lang="fa-IR" sz="2400" b="0" i="0" u="none" strike="noStrike" kern="100" baseline="0" dirty="0">
                <a:cs typeface="B Nazanin" panose="00000400000000000000" pitchFamily="2" charset="-78"/>
              </a:rPr>
              <a:t>اهدای </a:t>
            </a:r>
            <a:r>
              <a:rPr lang="fa-IR" sz="2400" b="0" i="0" u="none" strike="noStrike" kern="100" baseline="0" dirty="0" err="1">
                <a:cs typeface="B Nazanin" panose="00000400000000000000" pitchFamily="2" charset="-78"/>
              </a:rPr>
              <a:t>ضربدری</a:t>
            </a:r>
            <a:r>
              <a:rPr lang="fa-IR" sz="2400" b="0" i="0" u="none" strike="noStrike" kern="100" baseline="0" dirty="0">
                <a:cs typeface="B Nazanin" panose="00000400000000000000" pitchFamily="2" charset="-78"/>
              </a:rPr>
              <a:t> روشی برای حل</a:t>
            </a:r>
            <a:r>
              <a:rPr lang="fa-IR" sz="2400" b="0" i="0" u="none" strike="noStrike" kern="100" baseline="0" dirty="0">
                <a:solidFill>
                  <a:srgbClr val="FF0000"/>
                </a:solidFill>
                <a:cs typeface="B Nazanin" panose="00000400000000000000" pitchFamily="2" charset="-78"/>
              </a:rPr>
              <a:t> مشکل ناسازگاری </a:t>
            </a:r>
            <a:r>
              <a:rPr lang="fa-IR" sz="2400" b="0" i="0" u="none" strike="noStrike" kern="100" baseline="0" dirty="0">
                <a:cs typeface="B Nazanin" panose="00000400000000000000" pitchFamily="2" charset="-78"/>
              </a:rPr>
              <a:t>است.</a:t>
            </a:r>
          </a:p>
          <a:p>
            <a:pPr marR="0" lvl="0" rtl="1"/>
            <a:r>
              <a:rPr lang="fa-IR" sz="2400" b="0" i="0" u="none" strike="noStrike" kern="100" baseline="0" dirty="0">
                <a:cs typeface="B Nazanin" panose="00000400000000000000" pitchFamily="2" charset="-78"/>
              </a:rPr>
              <a:t>اهدا کننده زنده عضو خود را به گیرنده سازگار می دهد و </a:t>
            </a:r>
            <a:r>
              <a:rPr lang="fa-IR" sz="2400" b="0" i="0" u="none" strike="noStrike" kern="100" baseline="0" dirty="0" err="1">
                <a:cs typeface="B Nazanin" panose="00000400000000000000" pitchFamily="2" charset="-78"/>
              </a:rPr>
              <a:t>اهداکننده</a:t>
            </a:r>
            <a:r>
              <a:rPr lang="fa-IR" sz="2400" b="0" i="0" u="none" strike="noStrike" kern="100" baseline="0" dirty="0">
                <a:cs typeface="B Nazanin" panose="00000400000000000000" pitchFamily="2" charset="-78"/>
              </a:rPr>
              <a:t> دیگر عضو خود را به گیرنده اول اهدا می کند.</a:t>
            </a:r>
          </a:p>
          <a:p>
            <a:pPr marR="0" lvl="0" rtl="1"/>
            <a:endParaRPr lang="fa-IR" sz="2400" b="0" i="0" u="none" strike="noStrike" kern="100" baseline="0" dirty="0">
              <a:cs typeface="B Nazanin" panose="00000400000000000000" pitchFamily="2" charset="-78"/>
            </a:endParaRPr>
          </a:p>
          <a:p>
            <a:pPr marR="0" lvl="0" rtl="1"/>
            <a:r>
              <a:rPr lang="fa-IR" sz="2400" b="1" i="0" u="none" strike="noStrike" kern="100" baseline="0" dirty="0">
                <a:solidFill>
                  <a:srgbClr val="FF0000"/>
                </a:solidFill>
                <a:cs typeface="B Nazanin" panose="00000400000000000000" pitchFamily="2" charset="-78"/>
              </a:rPr>
              <a:t>نگرانی اخلاقی :</a:t>
            </a:r>
          </a:p>
          <a:p>
            <a:pPr marR="0" lvl="0" rtl="1"/>
            <a:r>
              <a:rPr lang="fa-IR" sz="2400" b="0" i="0" u="none" strike="noStrike" kern="100" baseline="0" dirty="0">
                <a:cs typeface="B Nazanin" panose="00000400000000000000" pitchFamily="2" charset="-78"/>
              </a:rPr>
              <a:t> اول) ناسازگاری مانع اهدا نیست،</a:t>
            </a:r>
            <a:r>
              <a:rPr lang="fa-IR" sz="2400" b="0" i="0" u="none" strike="noStrike" kern="100" baseline="0" dirty="0">
                <a:solidFill>
                  <a:srgbClr val="FF0000"/>
                </a:solidFill>
                <a:cs typeface="B Nazanin" panose="00000400000000000000" pitchFamily="2" charset="-78"/>
              </a:rPr>
              <a:t> فشار </a:t>
            </a:r>
            <a:r>
              <a:rPr lang="fa-IR" sz="2400" b="0" i="0" u="none" strike="noStrike" kern="100" baseline="0" dirty="0">
                <a:cs typeface="B Nazanin" panose="00000400000000000000" pitchFamily="2" charset="-78"/>
              </a:rPr>
              <a:t>برای اهدا توسط جفت افزایش می یابد.</a:t>
            </a:r>
          </a:p>
          <a:p>
            <a:pPr marR="0" lvl="0" rtl="1"/>
            <a:r>
              <a:rPr lang="fa-IR" sz="2400" b="0" i="0" u="none" strike="noStrike" kern="100" baseline="0" dirty="0">
                <a:cs typeface="B Nazanin" panose="00000400000000000000" pitchFamily="2" charset="-78"/>
              </a:rPr>
              <a:t>دوم) نباید در هر جفت اهدا کننده  به گیرنده یک کلیه اهدا کند اما جفت </a:t>
            </a:r>
            <a:r>
              <a:rPr lang="fa-IR" sz="2400" b="0" i="0" u="none" strike="noStrike" kern="100" baseline="0" dirty="0" err="1">
                <a:cs typeface="B Nazanin" panose="00000400000000000000" pitchFamily="2" charset="-78"/>
              </a:rPr>
              <a:t>اش</a:t>
            </a:r>
            <a:r>
              <a:rPr lang="fa-IR" sz="2400" b="0" i="0" u="none" strike="noStrike" kern="100" baseline="0" dirty="0">
                <a:cs typeface="B Nazanin" panose="00000400000000000000" pitchFamily="2" charset="-78"/>
              </a:rPr>
              <a:t> دریافت نکند. لذا همزمان باید انجام شود. ( </a:t>
            </a:r>
            <a:r>
              <a:rPr lang="fa-IR" sz="2400" b="0" i="0" u="none" strike="noStrike" kern="100" baseline="0" dirty="0">
                <a:solidFill>
                  <a:srgbClr val="FF0000"/>
                </a:solidFill>
                <a:cs typeface="B Nazanin" panose="00000400000000000000" pitchFamily="2" charset="-78"/>
              </a:rPr>
              <a:t>جلوگیری فریب</a:t>
            </a:r>
            <a:r>
              <a:rPr lang="fa-IR" sz="2400" b="0" i="0" u="none" strike="noStrike" kern="100" baseline="0" dirty="0">
                <a:cs typeface="B Nazanin" panose="00000400000000000000" pitchFamily="2" charset="-78"/>
              </a:rPr>
              <a:t>)</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cs typeface="B Nazanin" panose="00000400000000000000" pitchFamily="2" charset="-78"/>
              </a:rPr>
              <a:t>در روش زنجیره ای اول فرد کلیه را می گیرد و بعدا جفت او کلیه می دهد.</a:t>
            </a:r>
          </a:p>
        </p:txBody>
      </p:sp>
      <p:pic>
        <p:nvPicPr>
          <p:cNvPr id="4" name="Picture 3">
            <a:extLst>
              <a:ext uri="{FF2B5EF4-FFF2-40B4-BE49-F238E27FC236}">
                <a16:creationId xmlns:a16="http://schemas.microsoft.com/office/drawing/2014/main" id="{997DBF0D-EC99-0FA8-1196-DAAE3AED9E3E}"/>
              </a:ext>
            </a:extLst>
          </p:cNvPr>
          <p:cNvPicPr>
            <a:picLocks noChangeAspect="1"/>
          </p:cNvPicPr>
          <p:nvPr/>
        </p:nvPicPr>
        <p:blipFill>
          <a:blip r:embed="rId2"/>
          <a:stretch>
            <a:fillRect/>
          </a:stretch>
        </p:blipFill>
        <p:spPr>
          <a:xfrm>
            <a:off x="784327" y="2520738"/>
            <a:ext cx="2900981" cy="2817880"/>
          </a:xfrm>
          <a:prstGeom prst="rect">
            <a:avLst/>
          </a:prstGeom>
        </p:spPr>
      </p:pic>
      <p:sp>
        <p:nvSpPr>
          <p:cNvPr id="5" name="Footer Placeholder 4">
            <a:extLst>
              <a:ext uri="{FF2B5EF4-FFF2-40B4-BE49-F238E27FC236}">
                <a16:creationId xmlns:a16="http://schemas.microsoft.com/office/drawing/2014/main" id="{C80696C7-0941-1CFF-43A0-88B48C44A5C6}"/>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15313293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A4C-A99E-854E-708B-3F294C45C62F}"/>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انتخاب گیرندگان</a:t>
            </a:r>
          </a:p>
        </p:txBody>
      </p:sp>
      <p:sp>
        <p:nvSpPr>
          <p:cNvPr id="3" name="Text Placeholder 2">
            <a:extLst>
              <a:ext uri="{FF2B5EF4-FFF2-40B4-BE49-F238E27FC236}">
                <a16:creationId xmlns:a16="http://schemas.microsoft.com/office/drawing/2014/main" id="{5FEED6C7-503A-678D-FF31-FA944D01FFF1}"/>
              </a:ext>
            </a:extLst>
          </p:cNvPr>
          <p:cNvSpPr>
            <a:spLocks noGrp="1"/>
          </p:cNvSpPr>
          <p:nvPr>
            <p:ph type="body" idx="1"/>
          </p:nvPr>
        </p:nvSpPr>
        <p:spPr/>
        <p:txBody>
          <a:bodyPr>
            <a:normAutofit/>
          </a:bodyPr>
          <a:lstStyle/>
          <a:p>
            <a:pPr marR="0" lvl="0" rtl="1"/>
            <a:r>
              <a:rPr lang="fa-IR" sz="2800" b="0" i="0" u="none" strike="noStrike" kern="100" baseline="0" dirty="0">
                <a:cs typeface="B Nazanin" panose="00000400000000000000" pitchFamily="2" charset="-78"/>
              </a:rPr>
              <a:t>با توجه به برتری </a:t>
            </a:r>
            <a:r>
              <a:rPr lang="fa-IR" sz="2800" b="0" i="0" u="none" strike="noStrike" kern="100" baseline="0" dirty="0">
                <a:solidFill>
                  <a:srgbClr val="FF0000"/>
                </a:solidFill>
                <a:cs typeface="B Nazanin" panose="00000400000000000000" pitchFamily="2" charset="-78"/>
              </a:rPr>
              <a:t>تقاضا به عرضه </a:t>
            </a:r>
            <a:r>
              <a:rPr lang="fa-IR" sz="2800" b="0" i="0" u="none" strike="noStrike" kern="100" baseline="0" dirty="0">
                <a:cs typeface="B Nazanin" panose="00000400000000000000" pitchFamily="2" charset="-78"/>
              </a:rPr>
              <a:t>لذا تصمیم گیری مشکل  است.</a:t>
            </a:r>
          </a:p>
          <a:p>
            <a:pPr marR="0" lvl="0" rtl="1"/>
            <a:r>
              <a:rPr lang="fa-IR" sz="2800" b="0" i="0" u="none" strike="noStrike" kern="100" baseline="0" dirty="0">
                <a:cs typeface="B Nazanin" panose="00000400000000000000" pitchFamily="2" charset="-78"/>
              </a:rPr>
              <a:t>چه کسی اولویت دارد؟</a:t>
            </a:r>
          </a:p>
        </p:txBody>
      </p:sp>
      <p:sp>
        <p:nvSpPr>
          <p:cNvPr id="4" name="Footer Placeholder 3">
            <a:extLst>
              <a:ext uri="{FF2B5EF4-FFF2-40B4-BE49-F238E27FC236}">
                <a16:creationId xmlns:a16="http://schemas.microsoft.com/office/drawing/2014/main" id="{F854E25B-8CC0-BC79-413C-9F908C3680AB}"/>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41476030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C31A-3700-6478-D190-1DF3F7530A12}"/>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پیشینه تاریخی و </a:t>
            </a:r>
            <a:r>
              <a:rPr lang="fa-IR" b="0" i="0" u="none" strike="noStrike" kern="100" baseline="0" dirty="0" err="1">
                <a:solidFill>
                  <a:srgbClr val="7030A0"/>
                </a:solidFill>
                <a:cs typeface="B Titr" panose="00000700000000000000" pitchFamily="2" charset="-78"/>
              </a:rPr>
              <a:t>الویت</a:t>
            </a:r>
            <a:r>
              <a:rPr lang="fa-IR" b="0" i="0" u="none" strike="noStrike" kern="100" baseline="0" dirty="0">
                <a:solidFill>
                  <a:srgbClr val="7030A0"/>
                </a:solidFill>
                <a:cs typeface="B Titr" panose="00000700000000000000" pitchFamily="2" charset="-78"/>
              </a:rPr>
              <a:t>:</a:t>
            </a:r>
          </a:p>
        </p:txBody>
      </p:sp>
      <p:sp>
        <p:nvSpPr>
          <p:cNvPr id="3" name="Text Placeholder 2">
            <a:extLst>
              <a:ext uri="{FF2B5EF4-FFF2-40B4-BE49-F238E27FC236}">
                <a16:creationId xmlns:a16="http://schemas.microsoft.com/office/drawing/2014/main" id="{1C792F0E-A638-257D-60CA-76924FEEA04D}"/>
              </a:ext>
            </a:extLst>
          </p:cNvPr>
          <p:cNvSpPr>
            <a:spLocks noGrp="1"/>
          </p:cNvSpPr>
          <p:nvPr>
            <p:ph type="body" idx="1"/>
          </p:nvPr>
        </p:nvSpPr>
        <p:spPr/>
        <p:txBody>
          <a:bodyPr>
            <a:normAutofit/>
          </a:bodyPr>
          <a:lstStyle/>
          <a:p>
            <a:pPr marR="0" lvl="0" rtl="1"/>
            <a:r>
              <a:rPr lang="fa-IR" sz="2400" b="0" i="0" u="none" strike="noStrike" kern="100" baseline="0" dirty="0">
                <a:cs typeface="B Nazanin" panose="00000400000000000000" pitchFamily="2" charset="-78"/>
              </a:rPr>
              <a:t>در 1960 دستگاه </a:t>
            </a:r>
            <a:r>
              <a:rPr lang="fa-IR" sz="2400" b="0" i="0" u="none" strike="noStrike" kern="100" baseline="0" dirty="0">
                <a:solidFill>
                  <a:srgbClr val="FF0000"/>
                </a:solidFill>
                <a:cs typeface="B Nazanin" panose="00000400000000000000" pitchFamily="2" charset="-78"/>
              </a:rPr>
              <a:t>دیالیز </a:t>
            </a:r>
            <a:r>
              <a:rPr lang="fa-IR" sz="2400" b="0" i="0" u="none" strike="noStrike" kern="100" baseline="0" dirty="0">
                <a:cs typeface="B Nazanin" panose="00000400000000000000" pitchFamily="2" charset="-78"/>
              </a:rPr>
              <a:t>محدود بود. هیات بررسی بر اساس </a:t>
            </a:r>
            <a:r>
              <a:rPr lang="fa-IR" sz="2400" b="0" i="0" u="none" strike="noStrike" kern="100" baseline="0" dirty="0">
                <a:solidFill>
                  <a:srgbClr val="FF0000"/>
                </a:solidFill>
                <a:cs typeface="B Nazanin" panose="00000400000000000000" pitchFamily="2" charset="-78"/>
              </a:rPr>
              <a:t>ارزش اجتماعی  </a:t>
            </a:r>
            <a:r>
              <a:rPr lang="fa-IR" sz="2400" b="0" i="0" u="none" strike="noStrike" kern="100" baseline="0" dirty="0">
                <a:cs typeface="B Nazanin" panose="00000400000000000000" pitchFamily="2" charset="-78"/>
              </a:rPr>
              <a:t>تصمیم می گرفت چه کسی </a:t>
            </a:r>
            <a:r>
              <a:rPr lang="fa-IR" sz="2400" b="0" i="0" u="none" strike="noStrike" kern="100" baseline="0" dirty="0" err="1">
                <a:cs typeface="B Nazanin" panose="00000400000000000000" pitchFamily="2" charset="-78"/>
              </a:rPr>
              <a:t>دیالز</a:t>
            </a:r>
            <a:r>
              <a:rPr lang="fa-IR" sz="2400" b="0" i="0" u="none" strike="noStrike" kern="100" baseline="0" dirty="0">
                <a:cs typeface="B Nazanin" panose="00000400000000000000" pitchFamily="2" charset="-78"/>
              </a:rPr>
              <a:t> شود. با بودجه و افزایش امکانات دیالیز مشکل حل شد.</a:t>
            </a:r>
          </a:p>
          <a:p>
            <a:pPr marR="0" lvl="0" rtl="1"/>
            <a:endParaRPr lang="fa-IR" sz="2400" b="0" i="0" u="none" strike="noStrike" kern="100" baseline="0" dirty="0">
              <a:cs typeface="B Nazanin" panose="00000400000000000000" pitchFamily="2" charset="-78"/>
            </a:endParaRPr>
          </a:p>
          <a:p>
            <a:pPr marR="0" lvl="0" rtl="1"/>
            <a:r>
              <a:rPr lang="fa-IR" sz="2400" b="0" i="0" u="none" strike="noStrike" kern="100" baseline="0" dirty="0">
                <a:solidFill>
                  <a:srgbClr val="FF0000"/>
                </a:solidFill>
                <a:cs typeface="B Nazanin" panose="00000400000000000000" pitchFamily="2" charset="-78"/>
              </a:rPr>
              <a:t>در پیوند </a:t>
            </a:r>
            <a:r>
              <a:rPr lang="fa-IR" sz="2400" b="0" i="0" u="none" strike="noStrike" kern="100" baseline="0" dirty="0">
                <a:cs typeface="B Nazanin" panose="00000400000000000000" pitchFamily="2" charset="-78"/>
              </a:rPr>
              <a:t>چون افزایش دهنده را با بودجه </a:t>
            </a:r>
            <a:r>
              <a:rPr lang="fa-IR" sz="2400" b="0" i="0" u="none" strike="noStrike" kern="100" baseline="0" dirty="0" err="1">
                <a:cs typeface="B Nazanin" panose="00000400000000000000" pitchFamily="2" charset="-78"/>
              </a:rPr>
              <a:t>نمی</a:t>
            </a:r>
            <a:r>
              <a:rPr lang="fa-IR" sz="2400" b="0" i="0" u="none" strike="noStrike" kern="100" baseline="0" dirty="0">
                <a:cs typeface="B Nazanin" panose="00000400000000000000" pitchFamily="2" charset="-78"/>
              </a:rPr>
              <a:t> شود حل کرد لذا تصمیم گیری و اولویت بندی بر </a:t>
            </a:r>
            <a:r>
              <a:rPr lang="fa-IR" sz="2400" b="0" i="0" u="none" strike="noStrike" kern="100" baseline="0" dirty="0">
                <a:solidFill>
                  <a:srgbClr val="FF0000"/>
                </a:solidFill>
                <a:cs typeface="B Nazanin" panose="00000400000000000000" pitchFamily="2" charset="-78"/>
              </a:rPr>
              <a:t>اساس اصول پزشکی و تخصصی</a:t>
            </a:r>
            <a:r>
              <a:rPr lang="fa-IR" sz="2400" b="0" i="0" u="none" strike="noStrike" kern="100" baseline="0" dirty="0">
                <a:cs typeface="B Nazanin" panose="00000400000000000000" pitchFamily="2" charset="-78"/>
              </a:rPr>
              <a:t>  بایست گرفته شود.</a:t>
            </a:r>
          </a:p>
          <a:p>
            <a:pPr marR="0" lvl="0" rtl="1"/>
            <a:endParaRPr lang="fa-IR" sz="2400" b="0" i="0" u="none" strike="noStrike" kern="100" baseline="0" dirty="0">
              <a:cs typeface="B Nazanin" panose="00000400000000000000" pitchFamily="2" charset="-78"/>
            </a:endParaRPr>
          </a:p>
          <a:p>
            <a:pPr marL="914400" lvl="1" indent="-457200">
              <a:buFont typeface="+mj-lt"/>
              <a:buAutoNum type="arabicPeriod"/>
            </a:pPr>
            <a:r>
              <a:rPr lang="fa-IR" sz="2400" b="0" i="0" u="none" strike="noStrike" kern="100" baseline="0" dirty="0">
                <a:cs typeface="B Nazanin" panose="00000400000000000000" pitchFamily="2" charset="-78"/>
              </a:rPr>
              <a:t>در دهنده فوت شده فرد متوفی گیرنده را </a:t>
            </a:r>
            <a:r>
              <a:rPr lang="fa-IR" sz="2400" b="0" i="0" u="none" strike="noStrike" kern="100" baseline="0" dirty="0" err="1">
                <a:solidFill>
                  <a:srgbClr val="FF0000"/>
                </a:solidFill>
                <a:cs typeface="B Nazanin" panose="00000400000000000000" pitchFamily="2" charset="-78"/>
              </a:rPr>
              <a:t>نمی</a:t>
            </a:r>
            <a:r>
              <a:rPr lang="fa-IR" sz="2400" b="0" i="0" u="none" strike="noStrike" kern="100" baseline="0" dirty="0">
                <a:solidFill>
                  <a:srgbClr val="FF0000"/>
                </a:solidFill>
                <a:cs typeface="B Nazanin" panose="00000400000000000000" pitchFamily="2" charset="-78"/>
              </a:rPr>
              <a:t> شناسد. </a:t>
            </a:r>
          </a:p>
          <a:p>
            <a:pPr marL="914400" lvl="1" indent="-457200">
              <a:buFont typeface="+mj-lt"/>
              <a:buAutoNum type="arabicPeriod"/>
            </a:pPr>
            <a:r>
              <a:rPr lang="fa-IR" sz="2400" b="0" i="0" u="none" strike="noStrike" kern="100" baseline="0" dirty="0">
                <a:cs typeface="B Nazanin" panose="00000400000000000000" pitchFamily="2" charset="-78"/>
              </a:rPr>
              <a:t>پس روند اهدا و دریافت عضو </a:t>
            </a:r>
            <a:r>
              <a:rPr lang="fa-IR" sz="2400" b="0" i="0" u="none" strike="noStrike" kern="100" baseline="0" dirty="0">
                <a:solidFill>
                  <a:srgbClr val="FF0000"/>
                </a:solidFill>
                <a:cs typeface="B Nazanin" panose="00000400000000000000" pitchFamily="2" charset="-78"/>
              </a:rPr>
              <a:t>عادلانه</a:t>
            </a:r>
            <a:r>
              <a:rPr lang="fa-IR" sz="2400" b="0" i="0" u="none" strike="noStrike" kern="100" baseline="0" dirty="0">
                <a:cs typeface="B Nazanin" panose="00000400000000000000" pitchFamily="2" charset="-78"/>
              </a:rPr>
              <a:t> بایست طی شود.</a:t>
            </a:r>
          </a:p>
          <a:p>
            <a:pPr marL="914400" lvl="1" indent="-457200">
              <a:buFont typeface="+mj-lt"/>
              <a:buAutoNum type="arabicPeriod"/>
            </a:pPr>
            <a:r>
              <a:rPr lang="fa-IR" sz="2400" b="0" i="0" u="none" strike="noStrike" kern="100" baseline="0" dirty="0">
                <a:cs typeface="B Nazanin" panose="00000400000000000000" pitchFamily="2" charset="-78"/>
              </a:rPr>
              <a:t>اگر فردی شانسی برای دریافت نداشته باشد </a:t>
            </a:r>
            <a:r>
              <a:rPr lang="fa-IR" sz="2400" b="0" i="0" u="none" strike="noStrike" kern="100" baseline="0" dirty="0">
                <a:solidFill>
                  <a:srgbClr val="FF0000"/>
                </a:solidFill>
                <a:cs typeface="B Nazanin" panose="00000400000000000000" pitchFamily="2" charset="-78"/>
              </a:rPr>
              <a:t>غیر منصفانه </a:t>
            </a:r>
            <a:r>
              <a:rPr lang="fa-IR" sz="2400" b="0" i="0" u="none" strike="noStrike" kern="100" baseline="0" dirty="0">
                <a:cs typeface="B Nazanin" panose="00000400000000000000" pitchFamily="2" charset="-78"/>
              </a:rPr>
              <a:t>است که از او بخواهیم اهدا عضو کند.( درمان بیهوده و غیر منطقی)</a:t>
            </a:r>
          </a:p>
        </p:txBody>
      </p:sp>
      <p:sp>
        <p:nvSpPr>
          <p:cNvPr id="4" name="Footer Placeholder 3">
            <a:extLst>
              <a:ext uri="{FF2B5EF4-FFF2-40B4-BE49-F238E27FC236}">
                <a16:creationId xmlns:a16="http://schemas.microsoft.com/office/drawing/2014/main" id="{15BAFCF6-08C4-10B3-4325-A95D93B9383D}"/>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3696925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AA538-041E-924B-4352-D61EF221A76C}"/>
              </a:ext>
            </a:extLst>
          </p:cNvPr>
          <p:cNvSpPr>
            <a:spLocks noGrp="1"/>
          </p:cNvSpPr>
          <p:nvPr>
            <p:ph type="title"/>
          </p:nvPr>
        </p:nvSpPr>
        <p:spPr/>
        <p:txBody>
          <a:bodyPr/>
          <a:lstStyle/>
          <a:p>
            <a:pPr marR="0" rtl="1"/>
            <a:r>
              <a:rPr lang="fa-IR" b="0" i="0" u="none" strike="noStrike" kern="100" baseline="0" dirty="0">
                <a:solidFill>
                  <a:srgbClr val="7030A0"/>
                </a:solidFill>
                <a:cs typeface="B Titr" panose="00000700000000000000" pitchFamily="2" charset="-78"/>
              </a:rPr>
              <a:t>ملاحظات اخلاقی برای اولویت </a:t>
            </a:r>
            <a:br>
              <a:rPr lang="fa-IR" b="0" i="0" u="none" strike="noStrike" kern="100" baseline="0" dirty="0">
                <a:solidFill>
                  <a:srgbClr val="7030A0"/>
                </a:solidFill>
                <a:cs typeface="B Titr" panose="00000700000000000000" pitchFamily="2" charset="-78"/>
              </a:rPr>
            </a:br>
            <a:r>
              <a:rPr lang="fa-IR" sz="2400" b="0" i="0" u="none" strike="noStrike" kern="100" baseline="0" dirty="0">
                <a:solidFill>
                  <a:srgbClr val="FF0000"/>
                </a:solidFill>
                <a:cs typeface="B Titr" panose="00000700000000000000" pitchFamily="2" charset="-78"/>
              </a:rPr>
              <a:t>سود و عدالت</a:t>
            </a:r>
            <a:endParaRPr lang="fa-IR" b="0" i="0" u="none" strike="noStrike" kern="100" baseline="0" dirty="0">
              <a:solidFill>
                <a:srgbClr val="FF0000"/>
              </a:solidFill>
              <a:cs typeface="B Titr" panose="00000700000000000000" pitchFamily="2" charset="-78"/>
            </a:endParaRPr>
          </a:p>
        </p:txBody>
      </p:sp>
      <p:sp>
        <p:nvSpPr>
          <p:cNvPr id="3" name="Text Placeholder 2">
            <a:extLst>
              <a:ext uri="{FF2B5EF4-FFF2-40B4-BE49-F238E27FC236}">
                <a16:creationId xmlns:a16="http://schemas.microsoft.com/office/drawing/2014/main" id="{B84FFA09-CBA2-E31A-52AE-8C915464ADAA}"/>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400" b="1" i="0" u="none" strike="noStrike" kern="100" baseline="0" dirty="0">
                <a:solidFill>
                  <a:srgbClr val="FF0000"/>
                </a:solidFill>
                <a:cs typeface="B Compset" panose="00000400000000000000" pitchFamily="2" charset="-78"/>
              </a:rPr>
              <a:t>  سود رسانی:</a:t>
            </a:r>
          </a:p>
          <a:p>
            <a:pPr marR="0" lvl="0" rtl="1"/>
            <a:r>
              <a:rPr lang="fa-IR" sz="2400" b="0" i="0" u="none" strike="noStrike" kern="100" baseline="0" dirty="0">
                <a:cs typeface="B Nazanin" panose="00000400000000000000" pitchFamily="2" charset="-78"/>
              </a:rPr>
              <a:t> </a:t>
            </a:r>
            <a:r>
              <a:rPr lang="fa-IR" sz="2400" b="0" i="0" u="none" strike="noStrike" kern="100" baseline="0" dirty="0">
                <a:solidFill>
                  <a:srgbClr val="FF0000"/>
                </a:solidFill>
                <a:cs typeface="B Nazanin" panose="00000400000000000000" pitchFamily="2" charset="-78"/>
              </a:rPr>
              <a:t>بیشترین نفع </a:t>
            </a:r>
            <a:r>
              <a:rPr lang="fa-IR" sz="2400" b="0" i="0" u="none" strike="noStrike" kern="100" baseline="0" dirty="0">
                <a:cs typeface="B Nazanin" panose="00000400000000000000" pitchFamily="2" charset="-78"/>
              </a:rPr>
              <a:t>وجود داشته باشد. </a:t>
            </a:r>
          </a:p>
          <a:p>
            <a:pPr marR="0" lvl="0" rtl="1"/>
            <a:r>
              <a:rPr lang="fa-IR" sz="2400" b="0" i="0" u="none" strike="noStrike" kern="100" baseline="0" dirty="0">
                <a:cs typeface="B Nazanin" panose="00000400000000000000" pitchFamily="2" charset="-78"/>
              </a:rPr>
              <a:t>احتمال </a:t>
            </a:r>
            <a:r>
              <a:rPr lang="fa-IR" sz="2400" b="0" i="0" u="none" strike="noStrike" kern="100" baseline="0" dirty="0">
                <a:solidFill>
                  <a:srgbClr val="FF0000"/>
                </a:solidFill>
                <a:cs typeface="B Nazanin" panose="00000400000000000000" pitchFamily="2" charset="-78"/>
              </a:rPr>
              <a:t>موفقیت</a:t>
            </a:r>
            <a:r>
              <a:rPr lang="fa-IR" sz="2400" b="0" i="0" u="none" strike="noStrike" kern="100" baseline="0" dirty="0">
                <a:cs typeface="B Nazanin" panose="00000400000000000000" pitchFamily="2" charset="-78"/>
              </a:rPr>
              <a:t> پیوند بالا باشد تا طول </a:t>
            </a:r>
            <a:r>
              <a:rPr lang="fa-IR" sz="2400" b="0" i="0" u="none" strike="noStrike" kern="100" baseline="0" dirty="0">
                <a:solidFill>
                  <a:srgbClr val="FF0000"/>
                </a:solidFill>
                <a:cs typeface="B Nazanin" panose="00000400000000000000" pitchFamily="2" charset="-78"/>
              </a:rPr>
              <a:t>مدت بقا </a:t>
            </a:r>
            <a:r>
              <a:rPr lang="fa-IR" sz="2400" b="0" i="0" u="none" strike="noStrike" kern="100" baseline="0" dirty="0">
                <a:cs typeface="B Nazanin" panose="00000400000000000000" pitchFamily="2" charset="-78"/>
              </a:rPr>
              <a:t>و </a:t>
            </a:r>
            <a:r>
              <a:rPr lang="fa-IR" sz="2400" b="0" i="0" u="none" strike="noStrike" kern="100" baseline="0" dirty="0">
                <a:solidFill>
                  <a:srgbClr val="FF0000"/>
                </a:solidFill>
                <a:cs typeface="B Nazanin" panose="00000400000000000000" pitchFamily="2" charset="-78"/>
              </a:rPr>
              <a:t>کیفیت زندگی </a:t>
            </a:r>
            <a:r>
              <a:rPr lang="fa-IR" sz="2400" b="0" i="0" u="none" strike="noStrike" kern="100" baseline="0" dirty="0">
                <a:cs typeface="B Nazanin" panose="00000400000000000000" pitchFamily="2" charset="-78"/>
              </a:rPr>
              <a:t>بالاتر باشد.</a:t>
            </a:r>
          </a:p>
          <a:p>
            <a:pPr marR="0" lvl="0" rtl="1"/>
            <a:r>
              <a:rPr lang="fa-IR" sz="2400" b="0" i="0" u="none" strike="noStrike" kern="100" baseline="0" dirty="0">
                <a:cs typeface="B Nazanin" panose="00000400000000000000" pitchFamily="2" charset="-78"/>
              </a:rPr>
              <a:t> در افراد </a:t>
            </a:r>
            <a:r>
              <a:rPr lang="fa-IR" sz="2400" b="0" i="0" u="none" strike="noStrike" kern="100" baseline="0" dirty="0">
                <a:solidFill>
                  <a:srgbClr val="FF0000"/>
                </a:solidFill>
                <a:cs typeface="B Nazanin" panose="00000400000000000000" pitchFamily="2" charset="-78"/>
              </a:rPr>
              <a:t>مسن</a:t>
            </a:r>
            <a:r>
              <a:rPr lang="fa-IR" sz="2400" b="0" i="0" u="none" strike="noStrike" kern="100" baseline="0" dirty="0">
                <a:cs typeface="B Nazanin" panose="00000400000000000000" pitchFamily="2" charset="-78"/>
              </a:rPr>
              <a:t> مشکل پیچیده است چون زودتر از مدت باقی پیوند فوت می کنند.</a:t>
            </a:r>
          </a:p>
          <a:p>
            <a:pPr marR="0" lvl="0" rtl="1"/>
            <a:endParaRPr lang="fa-IR" sz="2400" b="0" i="0" u="none" strike="noStrike" kern="100" baseline="0" dirty="0">
              <a:cs typeface="B Nazanin" panose="00000400000000000000" pitchFamily="2" charset="-78"/>
            </a:endParaRPr>
          </a:p>
          <a:p>
            <a:pPr marR="0" lvl="1" rtl="1">
              <a:buFont typeface="Wingdings" panose="05000000000000000000" pitchFamily="2" charset="2"/>
              <a:buChar char="q"/>
            </a:pPr>
            <a:r>
              <a:rPr lang="fa-IR" sz="2400" b="1" i="0" u="none" strike="noStrike" kern="100" baseline="0" dirty="0">
                <a:solidFill>
                  <a:srgbClr val="FF0000"/>
                </a:solidFill>
                <a:cs typeface="B Compset" panose="00000400000000000000" pitchFamily="2" charset="-78"/>
              </a:rPr>
              <a:t>  عدالت:</a:t>
            </a:r>
          </a:p>
          <a:p>
            <a:pPr marR="0" lvl="0" rtl="1"/>
            <a:r>
              <a:rPr lang="fa-IR" sz="2400" b="0" i="0" u="none" strike="noStrike" kern="100" baseline="0" dirty="0">
                <a:cs typeface="B Nazanin" panose="00000400000000000000" pitchFamily="2" charset="-78"/>
              </a:rPr>
              <a:t>رویکرد های مختلف برای رعایت عدالت وجود دارد.</a:t>
            </a:r>
          </a:p>
        </p:txBody>
      </p:sp>
      <p:sp>
        <p:nvSpPr>
          <p:cNvPr id="4" name="Footer Placeholder 3">
            <a:extLst>
              <a:ext uri="{FF2B5EF4-FFF2-40B4-BE49-F238E27FC236}">
                <a16:creationId xmlns:a16="http://schemas.microsoft.com/office/drawing/2014/main" id="{8007E379-2B73-505D-F2A0-E70DE594D3FE}"/>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25236850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29C0-5E5B-9631-D613-EE25B4078B8A}"/>
              </a:ext>
            </a:extLst>
          </p:cNvPr>
          <p:cNvSpPr>
            <a:spLocks noGrp="1"/>
          </p:cNvSpPr>
          <p:nvPr>
            <p:ph type="title"/>
          </p:nvPr>
        </p:nvSpPr>
        <p:spPr/>
        <p:txBody>
          <a:bodyPr/>
          <a:lstStyle/>
          <a:p>
            <a:pPr marR="0" rtl="1"/>
            <a:r>
              <a:rPr lang="fa-IR" b="0" i="0" u="none" strike="noStrike" kern="100" baseline="0">
                <a:solidFill>
                  <a:srgbClr val="7030A0"/>
                </a:solidFill>
                <a:cs typeface="B Titr" panose="00000700000000000000" pitchFamily="2" charset="-78"/>
              </a:rPr>
              <a:t>رویکرد های  عدالت محور در ملاحظات اخلاقی برای اولویت بندی</a:t>
            </a:r>
          </a:p>
        </p:txBody>
      </p:sp>
      <p:sp>
        <p:nvSpPr>
          <p:cNvPr id="3" name="Text Placeholder 2">
            <a:extLst>
              <a:ext uri="{FF2B5EF4-FFF2-40B4-BE49-F238E27FC236}">
                <a16:creationId xmlns:a16="http://schemas.microsoft.com/office/drawing/2014/main" id="{D77E11DE-C7FD-F777-3A0B-C602048854CC}"/>
              </a:ext>
            </a:extLst>
          </p:cNvPr>
          <p:cNvSpPr>
            <a:spLocks noGrp="1"/>
          </p:cNvSpPr>
          <p:nvPr>
            <p:ph type="body" idx="1"/>
          </p:nvPr>
        </p:nvSpPr>
        <p:spPr/>
        <p:txBody>
          <a:bodyPr>
            <a:normAutofit/>
          </a:bodyPr>
          <a:lstStyle/>
          <a:p>
            <a:pPr marR="0" lvl="1" rtl="1">
              <a:buFont typeface="Wingdings" panose="05000000000000000000" pitchFamily="2" charset="2"/>
              <a:buChar char="q"/>
            </a:pPr>
            <a:r>
              <a:rPr lang="fa-IR" sz="2800" b="1" i="0" u="none" strike="noStrike" kern="100" baseline="0" dirty="0">
                <a:solidFill>
                  <a:srgbClr val="FF0000"/>
                </a:solidFill>
                <a:cs typeface="B Compset" panose="00000400000000000000" pitchFamily="2" charset="-78"/>
              </a:rPr>
              <a:t>  1) زمان  منتظر ماندن در فهرست انتظار:</a:t>
            </a:r>
          </a:p>
          <a:p>
            <a:pPr marR="0" lvl="0" rtl="1"/>
            <a:r>
              <a:rPr lang="fa-IR" sz="2800" b="0" i="0" u="none" strike="noStrike" kern="100" baseline="0" dirty="0">
                <a:cs typeface="B Nazanin" panose="00000400000000000000" pitchFamily="2" charset="-78"/>
              </a:rPr>
              <a:t>اگر دلیل قانع کنند برای تمایز وجود ندارد </a:t>
            </a:r>
            <a:r>
              <a:rPr lang="fa-IR" sz="2800" b="0" i="0" u="none" strike="noStrike" kern="100" baseline="0" dirty="0">
                <a:solidFill>
                  <a:srgbClr val="FF0000"/>
                </a:solidFill>
                <a:cs typeface="B Nazanin" panose="00000400000000000000" pitchFamily="2" charset="-78"/>
              </a:rPr>
              <a:t>آسیاب به نوبت </a:t>
            </a:r>
            <a:r>
              <a:rPr lang="fa-IR" sz="2800" b="0" i="0" u="none" strike="noStrike" kern="100" baseline="0" dirty="0">
                <a:cs typeface="B Nazanin" panose="00000400000000000000" pitchFamily="2" charset="-78"/>
              </a:rPr>
              <a:t>است.</a:t>
            </a:r>
          </a:p>
          <a:p>
            <a:pPr marR="0" lvl="0" rtl="1"/>
            <a:r>
              <a:rPr lang="fa-IR" sz="2800" b="0" i="0" u="none" strike="noStrike" kern="100" baseline="0" dirty="0">
                <a:cs typeface="B Nazanin" panose="00000400000000000000" pitchFamily="2" charset="-78"/>
              </a:rPr>
              <a:t> روش های</a:t>
            </a:r>
            <a:r>
              <a:rPr lang="fa-IR" sz="2800" b="0" i="0" u="none" strike="noStrike" kern="100" baseline="0" dirty="0">
                <a:solidFill>
                  <a:srgbClr val="FF0000"/>
                </a:solidFill>
                <a:cs typeface="B Nazanin" panose="00000400000000000000" pitchFamily="2" charset="-78"/>
              </a:rPr>
              <a:t> بی عدالتی </a:t>
            </a:r>
            <a:r>
              <a:rPr lang="fa-IR" sz="2800" b="0" i="0" u="none" strike="noStrike" kern="100" baseline="0" dirty="0">
                <a:cs typeface="B Nazanin" panose="00000400000000000000" pitchFamily="2" charset="-78"/>
              </a:rPr>
              <a:t>در لیست انتظار:</a:t>
            </a:r>
          </a:p>
          <a:p>
            <a:pPr marL="1428750" lvl="2" indent="-514350">
              <a:buFont typeface="+mj-lt"/>
              <a:buAutoNum type="arabicPeriod"/>
            </a:pPr>
            <a:r>
              <a:rPr lang="fa-IR" sz="2800" b="0" i="0" u="none" strike="noStrike" kern="100" baseline="0" dirty="0">
                <a:cs typeface="B Nazanin" panose="00000400000000000000" pitchFamily="2" charset="-78"/>
              </a:rPr>
              <a:t>اگر در </a:t>
            </a:r>
            <a:r>
              <a:rPr lang="fa-IR" sz="2800" b="0" i="0" u="none" strike="noStrike" kern="100" baseline="0" dirty="0">
                <a:solidFill>
                  <a:srgbClr val="FF0000"/>
                </a:solidFill>
                <a:cs typeface="B Nazanin" panose="00000400000000000000" pitchFamily="2" charset="-78"/>
              </a:rPr>
              <a:t>اوایل بیماری </a:t>
            </a:r>
            <a:r>
              <a:rPr lang="fa-IR" sz="2800" b="0" i="0" u="none" strike="noStrike" kern="100" baseline="0" dirty="0">
                <a:cs typeface="B Nazanin" panose="00000400000000000000" pitchFamily="2" charset="-78"/>
              </a:rPr>
              <a:t>فرد وارد لیست شود.</a:t>
            </a:r>
          </a:p>
          <a:p>
            <a:pPr marL="1428750" lvl="2" indent="-514350">
              <a:buFont typeface="+mj-lt"/>
              <a:buAutoNum type="arabicPeriod"/>
            </a:pPr>
            <a:r>
              <a:rPr lang="fa-IR" sz="2800" b="0" i="0" u="none" strike="noStrike" kern="100" baseline="0" dirty="0">
                <a:cs typeface="B Nazanin" panose="00000400000000000000" pitchFamily="2" charset="-78"/>
              </a:rPr>
              <a:t> </a:t>
            </a:r>
            <a:r>
              <a:rPr lang="fa-IR" sz="2800" b="0" i="0" u="none" strike="noStrike" kern="100" baseline="0" dirty="0">
                <a:solidFill>
                  <a:srgbClr val="FF0000"/>
                </a:solidFill>
                <a:cs typeface="B Nazanin" panose="00000400000000000000" pitchFamily="2" charset="-78"/>
              </a:rPr>
              <a:t>تحصیلکردگان و ثروتمندان </a:t>
            </a:r>
            <a:r>
              <a:rPr lang="fa-IR" sz="2800" b="0" i="0" u="none" strike="noStrike" kern="100" baseline="0" dirty="0">
                <a:cs typeface="B Nazanin" panose="00000400000000000000" pitchFamily="2" charset="-78"/>
              </a:rPr>
              <a:t>در چند لیست قرار گیرند.</a:t>
            </a:r>
          </a:p>
          <a:p>
            <a:pPr marL="1428750" lvl="2" indent="-514350">
              <a:buFont typeface="+mj-lt"/>
              <a:buAutoNum type="arabicPeriod"/>
            </a:pPr>
            <a:endParaRPr lang="fa-IR" sz="2800" b="0" i="0" u="none" strike="noStrike" kern="100" baseline="0" dirty="0">
              <a:cs typeface="B Nazanin" panose="00000400000000000000" pitchFamily="2" charset="-78"/>
            </a:endParaRPr>
          </a:p>
          <a:p>
            <a:pPr marR="0" lvl="0" rtl="1"/>
            <a:r>
              <a:rPr lang="fa-IR" sz="2800" b="1" i="0" u="none" strike="noStrike" kern="100" baseline="0" dirty="0">
                <a:solidFill>
                  <a:srgbClr val="FF0000"/>
                </a:solidFill>
                <a:cs typeface="B Nazanin" panose="00000400000000000000" pitchFamily="2" charset="-78"/>
              </a:rPr>
              <a:t>راه حل جلوگیری از بی عدالتی:</a:t>
            </a:r>
            <a:r>
              <a:rPr lang="fa-IR" sz="2800" b="0" i="0" u="none" strike="noStrike" kern="100" baseline="0" dirty="0">
                <a:solidFill>
                  <a:srgbClr val="FF0000"/>
                </a:solidFill>
                <a:cs typeface="B Nazanin" panose="00000400000000000000" pitchFamily="2" charset="-78"/>
              </a:rPr>
              <a:t> </a:t>
            </a:r>
          </a:p>
          <a:p>
            <a:pPr marR="0" lvl="0" rtl="1"/>
            <a:r>
              <a:rPr lang="fa-IR" sz="2800" b="0" i="0" u="none" strike="noStrike" kern="100" baseline="0" dirty="0">
                <a:cs typeface="B Nazanin" panose="00000400000000000000" pitchFamily="2" charset="-78"/>
              </a:rPr>
              <a:t>فقط بیمارانی در لیست قرار گیرند که </a:t>
            </a:r>
            <a:r>
              <a:rPr lang="fa-IR" sz="2800" b="0" i="0" u="none" strike="noStrike" kern="100" baseline="0" dirty="0">
                <a:solidFill>
                  <a:srgbClr val="FF0000"/>
                </a:solidFill>
                <a:cs typeface="B Nazanin" panose="00000400000000000000" pitchFamily="2" charset="-78"/>
              </a:rPr>
              <a:t>حداقل معیار های بالینی ( برای دریافت عضو) </a:t>
            </a:r>
            <a:r>
              <a:rPr lang="fa-IR" sz="2800" b="0" i="0" u="none" strike="noStrike" kern="100" baseline="0" dirty="0">
                <a:cs typeface="B Nazanin" panose="00000400000000000000" pitchFamily="2" charset="-78"/>
              </a:rPr>
              <a:t>را دارند.</a:t>
            </a:r>
          </a:p>
        </p:txBody>
      </p:sp>
      <p:sp>
        <p:nvSpPr>
          <p:cNvPr id="4" name="Footer Placeholder 3">
            <a:extLst>
              <a:ext uri="{FF2B5EF4-FFF2-40B4-BE49-F238E27FC236}">
                <a16:creationId xmlns:a16="http://schemas.microsoft.com/office/drawing/2014/main" id="{99CB293A-42B0-8F19-6A24-4A6155AE0E07}"/>
              </a:ext>
            </a:extLst>
          </p:cNvPr>
          <p:cNvSpPr>
            <a:spLocks noGrp="1"/>
          </p:cNvSpPr>
          <p:nvPr>
            <p:ph type="ftr" sz="quarter" idx="11"/>
          </p:nvPr>
        </p:nvSpPr>
        <p:spPr/>
        <p:txBody>
          <a:bodyPr/>
          <a:lstStyle/>
          <a:p>
            <a:r>
              <a:rPr lang="fa-IR"/>
              <a:t>دانشگاه علوم پزشکی همدان</a:t>
            </a:r>
          </a:p>
        </p:txBody>
      </p:sp>
    </p:spTree>
    <p:extLst>
      <p:ext uri="{BB962C8B-B14F-4D97-AF65-F5344CB8AC3E}">
        <p14:creationId xmlns:p14="http://schemas.microsoft.com/office/powerpoint/2010/main" val="820757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~present</Template>
  <TotalTime>2805</TotalTime>
  <Words>27389</Words>
  <Application>Microsoft Office PowerPoint</Application>
  <PresentationFormat>Widescreen</PresentationFormat>
  <Paragraphs>2369</Paragraphs>
  <Slides>340</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340</vt:i4>
      </vt:variant>
    </vt:vector>
  </HeadingPairs>
  <TitlesOfParts>
    <vt:vector size="353" baseType="lpstr">
      <vt:lpstr>Aptos</vt:lpstr>
      <vt:lpstr>Aptos Display</vt:lpstr>
      <vt:lpstr>Arial</vt:lpstr>
      <vt:lpstr>B Compset</vt:lpstr>
      <vt:lpstr>B Nazanin</vt:lpstr>
      <vt:lpstr>B Titr</vt:lpstr>
      <vt:lpstr>Calibri</vt:lpstr>
      <vt:lpstr>Mitra</vt:lpstr>
      <vt:lpstr>Tahoma</vt:lpstr>
      <vt:lpstr>Times New Roman</vt:lpstr>
      <vt:lpstr>Vazir</vt:lpstr>
      <vt:lpstr>Wingdings</vt:lpstr>
      <vt:lpstr>Office Theme</vt:lpstr>
      <vt:lpstr> </vt:lpstr>
      <vt:lpstr>آنچه گفته خواهد آمد</vt:lpstr>
      <vt:lpstr>آمار پیوند اعضا  در ایران و جهان  </vt:lpstr>
      <vt:lpstr>وضعیت کنونی آمار اهدای عضو در ایران</vt:lpstr>
      <vt:lpstr>PowerPoint Presentation</vt:lpstr>
      <vt:lpstr>PowerPoint Presentation</vt:lpstr>
      <vt:lpstr>PowerPoint Presentation</vt:lpstr>
      <vt:lpstr>PowerPoint Presentation</vt:lpstr>
      <vt:lpstr>پیوند کلیه از اهداکننده مرگ مغزی: رتبه 34</vt:lpstr>
      <vt:lpstr>پیوند کلیه از اهداکننده زنده: رتبه 25</vt:lpstr>
      <vt:lpstr>پیوند کبد از اهداکننده مرگ مغزی: رتبه 15</vt:lpstr>
      <vt:lpstr>PowerPoint Presentation</vt:lpstr>
      <vt:lpstr>PowerPoint Presentation</vt:lpstr>
      <vt:lpstr>PowerPoint Presentation</vt:lpstr>
      <vt:lpstr>تاریخچه پیوند در ایران و جهان</vt:lpstr>
      <vt:lpstr>مروری خلاصه بر تاریخ های مهم پیوند اعضا در جهان</vt:lpstr>
      <vt:lpstr>مروری خلاصه بر تاریخ های مهم پیوند اعضا در جهان</vt:lpstr>
      <vt:lpstr>مروری خلاصه بر تاریخ های مهم پیوند اعضا در جهان</vt:lpstr>
      <vt:lpstr>مروری خلاصه بر تاریخ های مهم پیوند اعضا در جهان</vt:lpstr>
      <vt:lpstr>مروری خلاصه بر تاریخ های مهم پیوند اعضا در جهان</vt:lpstr>
      <vt:lpstr>مروری خلاصه بر تاریخ های مهم پیوند اعضا در جهان</vt:lpstr>
      <vt:lpstr>ایران</vt:lpstr>
      <vt:lpstr> اولین پیوند کلیه ایران</vt:lpstr>
      <vt:lpstr>PowerPoint Presentation</vt:lpstr>
      <vt:lpstr>PowerPoint Presentation</vt:lpstr>
      <vt:lpstr>  بخش اول تعیین مرگ  کتاب راهنمای بالینی حل مسائل اخلاق پزشکی  فصل 21 </vt:lpstr>
      <vt:lpstr>اهمیت تعیین مرگ</vt:lpstr>
      <vt:lpstr>تعریف مرگ</vt:lpstr>
      <vt:lpstr>معیار مرگ قلبی  Cardiopulmonary Criteria For Death</vt:lpstr>
      <vt:lpstr>PowerPoint Presentation</vt:lpstr>
      <vt:lpstr>معیار مرگ قلبی  Cardiopulmonary Criteria For Death</vt:lpstr>
      <vt:lpstr>PowerPoint Presentation</vt:lpstr>
      <vt:lpstr>نگرانی های اخلاقی معیار مرگ قلبی  Cardiopulmonary Criteria For Death</vt:lpstr>
      <vt:lpstr>رفع نگرانی معیار مرگ قلبی  Cardiopulmonary Criteria For Death</vt:lpstr>
      <vt:lpstr>مرگ مغزی  Whole-Brain Criteria For Death</vt:lpstr>
      <vt:lpstr>مرگ مغزی  Whole-Brain Criteria For Death</vt:lpstr>
      <vt:lpstr>ابهامات مرگ مغزی  Whole-Brain Criteria For Death</vt:lpstr>
      <vt:lpstr>شورای اخلاق زیستی آمریکا و مرگ مغزی :</vt:lpstr>
      <vt:lpstr>تفاوت مرگ مغزی با هوشیاری بدون واکنش</vt:lpstr>
      <vt:lpstr>فهم نادرست از معیارهای مرگ مغزی</vt:lpstr>
      <vt:lpstr>مرگ مراکز عالی مغز  Higher Brain Criteria For Death</vt:lpstr>
      <vt:lpstr>مرگ مراکز عالی مغز  Higher Brain Criteria For Death</vt:lpstr>
      <vt:lpstr>اختلاف نظر در مورد معیار های مرگ مغزی </vt:lpstr>
      <vt:lpstr>ملاحظات قانونی برای معیار های مرگ مغزی</vt:lpstr>
      <vt:lpstr>PowerPoint Presentation</vt:lpstr>
      <vt:lpstr>ملاحظات قانونی برای معیار های مرگ مغزی</vt:lpstr>
      <vt:lpstr>توصیه های کاربردی در امریکا</vt:lpstr>
      <vt:lpstr>   بخش دوم  ملاحظات اخلاقی در پیوند اعضا  کتاب راهنمای بالینی حل مسئل اخلاق پزشکی  فصل 41</vt:lpstr>
      <vt:lpstr>ملاحظات اخلاقی در پیوند اعضا مقدمه</vt:lpstr>
      <vt:lpstr>ملاحظات اخلاقی در پیوند اعضا مقدمه</vt:lpstr>
      <vt:lpstr>راهنماهای اخلاقی در مورد پیوند اعضا</vt:lpstr>
      <vt:lpstr>راهنماهای اخلاقی در مورد پیوند اعضا</vt:lpstr>
      <vt:lpstr>راهنماهای اخلاقی در مورد پیوند اعضا</vt:lpstr>
      <vt:lpstr>راهنماهای اخلاقی در مورد پیوند اعضا</vt:lpstr>
      <vt:lpstr>راهنماهای اخلاقی در مورد پیوند اعضا</vt:lpstr>
      <vt:lpstr>اهدا از اهدا کنندگان فوت شده</vt:lpstr>
      <vt:lpstr>اهدا از اهدا کنندگان فوت شده</vt:lpstr>
      <vt:lpstr>اهدا از اهدا کنندگان فوت شده</vt:lpstr>
      <vt:lpstr>اهدا از اهدا کنندگان فوت شده</vt:lpstr>
      <vt:lpstr>اهدا از اهدا کنندگان فوت شده</vt:lpstr>
      <vt:lpstr>اهدا از اهدا کنندگان فوت شده</vt:lpstr>
      <vt:lpstr>اهدا از اهدا کنندگان فوت شده اهدا عضو پس از تعیین مرگ بر اساس معیار گردش خون Donation After Circulation Determination Of Death (DCDD) </vt:lpstr>
      <vt:lpstr>نگرانیهای اخلاقی اهدا عضو پس از تعیین مرگ بر اساس معیار گردش خون  Donation After Circulation Determination Of Death (DCDD) </vt:lpstr>
      <vt:lpstr>نگرانیهای اخلاقی  اهدا عضو پس از تعیین مرگ بر اساس معیار گردش خون  Donation After Circulation Determination Of Death (DCDD) </vt:lpstr>
      <vt:lpstr>اهدای کنتــرل شده پس از اعلام مرگ قلبی Controlled  Donation After Circulation Determination Of Death (cDCDD)</vt:lpstr>
      <vt:lpstr>اهدای پس از اعلام مرگ قلبی</vt:lpstr>
      <vt:lpstr>پس از اعلام مرگ قلبی</vt:lpstr>
      <vt:lpstr>پس از اعلام مرگ قلبی</vt:lpstr>
      <vt:lpstr>پس از اعلام مرگ قلبی</vt:lpstr>
      <vt:lpstr>پس از اعلام مرگ قلبی</vt:lpstr>
      <vt:lpstr>بیهودگی درمان  ( اهدا قبل از ایست مغزی یا قلبی)</vt:lpstr>
      <vt:lpstr>بیهودگی درمان  ( اهدا قبل از ایست مغزی یا قلبی)</vt:lpstr>
      <vt:lpstr>اهدای کنتــــرل نشده پس از اعلام مرگ قلبی:   Uncontrolled  Donation After Circulation Declaration Of Death (uDCDD):</vt:lpstr>
      <vt:lpstr>اهدای کنترل نشده پس از اعلام مرگ قلبی:   Uncontrolled  Donation After Circulation Declaration Of Death (uDCDD):</vt:lpstr>
      <vt:lpstr>PowerPoint Presentation</vt:lpstr>
      <vt:lpstr>PowerPoint Presentation</vt:lpstr>
      <vt:lpstr>PowerPoint Presentation</vt:lpstr>
      <vt:lpstr>PowerPoint Presentation</vt:lpstr>
      <vt:lpstr>PowerPoint Presentation</vt:lpstr>
      <vt:lpstr>یادآوری</vt:lpstr>
      <vt:lpstr>اهدای عضو از اهدا کننده زنــده</vt:lpstr>
      <vt:lpstr>خطرات اهدای عضو از اهدا کننده زنـده</vt:lpstr>
      <vt:lpstr>اهدای عضو از اهدا کننده زنـده</vt:lpstr>
      <vt:lpstr>اهدای عضو از اهدا کننده زنـده</vt:lpstr>
      <vt:lpstr>اهدای عضو از اهدا کننده زنـده</vt:lpstr>
      <vt:lpstr>اهدای عضو از اهدا کننده زنـده</vt:lpstr>
      <vt:lpstr>اهدای عضو از اهدا کننده زنـده</vt:lpstr>
      <vt:lpstr>اهدای عضو از اهدا کننده زنـده</vt:lpstr>
      <vt:lpstr>اهدای عضو از اهدا کننده زنـده</vt:lpstr>
      <vt:lpstr>PowerPoint Presentation</vt:lpstr>
      <vt:lpstr>Paired Kidney Exchange برای کاهش خرید و فروش و رفع مشکل ناسازگاری </vt:lpstr>
      <vt:lpstr>Paired Kidney Exchange</vt:lpstr>
      <vt:lpstr>اهدای عضو از اهدا کننده زنـده</vt:lpstr>
      <vt:lpstr>اهدای عضو از اهدا کننده زنـده</vt:lpstr>
      <vt:lpstr>اهدای ضربدری Paired Donation</vt:lpstr>
      <vt:lpstr>انتخاب گیرندگان</vt:lpstr>
      <vt:lpstr>پیشینه تاریخی و الویت:</vt:lpstr>
      <vt:lpstr>ملاحظات اخلاقی برای اولویت  سود و عدالت</vt:lpstr>
      <vt:lpstr>رویکرد های  عدالت محور در ملاحظات اخلاقی برای اولویت بندی</vt:lpstr>
      <vt:lpstr>رویکرد های  عدالت محور در ملاحظات اخلاقی برای اولویت بندی</vt:lpstr>
      <vt:lpstr>رویکرد های  عدالت محور در ملاحظات اخلاقی برای اولویت بندی</vt:lpstr>
      <vt:lpstr>رویکرد های  عدالت محور در ملاحظات اخلاقی برای اولویت بندی</vt:lpstr>
      <vt:lpstr>رویکرد های  عدالت محور در ملاحظات اخلاقی برای اولویت بندی</vt:lpstr>
      <vt:lpstr>رویکرد های  عدالت محور در ملاحظات اخلاقی برای اولویت بندی</vt:lpstr>
      <vt:lpstr>رویکرد های  عدالت محور در ملاحظات اخلاقی برای اولویت بندی</vt:lpstr>
      <vt:lpstr>تفاوت در توزیع اعضای مختلف:</vt:lpstr>
      <vt:lpstr>رفتارهای  موثر در ایجاد بیماری و  بقای پیوند</vt:lpstr>
      <vt:lpstr>رفتارهای  موثر در ایجاد بیماری و  بقای پیوند</vt:lpstr>
      <vt:lpstr>رفتارهای  موثر در ایجاد بیماری و  بقای پیوند</vt:lpstr>
      <vt:lpstr>اهدای مستقیم  عضو به افراد غریبه</vt:lpstr>
      <vt:lpstr>اهدای مستقیم  عضو به افراد غریبه</vt:lpstr>
      <vt:lpstr>غیر اخلاقی</vt:lpstr>
      <vt:lpstr>آخرین کلام در این بخش</vt:lpstr>
      <vt:lpstr> بخش سوم   از کتاب پزشک و ملاحظات اخلاقی فصل بیستم از جلد دوم  پیوند عضو</vt:lpstr>
      <vt:lpstr>پیوند عضو چیست؟  (Organ Transplantation  )</vt:lpstr>
      <vt:lpstr>پیوند عضو چیست؟  (Organ Transplantation  )</vt:lpstr>
      <vt:lpstr>کمبود عضو پیوندی</vt:lpstr>
      <vt:lpstr>چرا پیوند عضو دارای اهمیت است؟</vt:lpstr>
      <vt:lpstr>اخلاق و  پیوند</vt:lpstr>
      <vt:lpstr>اخلاق و تعریف مرگ</vt:lpstr>
      <vt:lpstr>فرهنگ و نقطه مرگ</vt:lpstr>
      <vt:lpstr>سوال : مالک بدن متوفی کیست؟</vt:lpstr>
      <vt:lpstr>مدل رضایت مفروض میت  ( Presumed Consent )</vt:lpstr>
      <vt:lpstr>مدل استحصال عضو از  شخص زنده living person</vt:lpstr>
      <vt:lpstr>اهدا از غیر آشنا ( اهدا به غریبه)</vt:lpstr>
      <vt:lpstr>اخلاق و معیار تخصیص عضو</vt:lpstr>
      <vt:lpstr>قانون و پیوند اعضا</vt:lpstr>
      <vt:lpstr>قانون و تعیین مرگ</vt:lpstr>
      <vt:lpstr>قانون و رضایت</vt:lpstr>
      <vt:lpstr>قانون و رضایت</vt:lpstr>
      <vt:lpstr>قانون و تجارت عضو</vt:lpstr>
      <vt:lpstr>قانون و تجارت عضو</vt:lpstr>
      <vt:lpstr>سیاست گذاری و پیوند اعضا</vt:lpstr>
      <vt:lpstr>سیاستگذاری و تعریف مرگ</vt:lpstr>
      <vt:lpstr>سیاستگذاری و تخصص عضو</vt:lpstr>
      <vt:lpstr>سیاستگذاری و تخصص عضو</vt:lpstr>
      <vt:lpstr>سیاستگذاری و تخصص عضو</vt:lpstr>
      <vt:lpstr>سیاست و استحصال</vt:lpstr>
      <vt:lpstr>مطالعات تجربی و پیوند</vt:lpstr>
      <vt:lpstr>مطالعات تجربی و پیوند Xenotransplantation</vt:lpstr>
      <vt:lpstr>مطالعات تجربی و پیوند Xenotransplantation</vt:lpstr>
      <vt:lpstr>چه رویکری باید در عمل به پیوند عضو بایست داشته باشیم؟</vt:lpstr>
      <vt:lpstr>وظایف پزشک مسئـول استحصال</vt:lpstr>
      <vt:lpstr>چه رویکری باید در عمل به پیوندعضو داشته باشیم؟</vt:lpstr>
      <vt:lpstr>چه رویکری باید در عمل به پیوندعضو داشته باشیم؟</vt:lpstr>
      <vt:lpstr>ارزیابی دهنده  </vt:lpstr>
      <vt:lpstr>اهدا نوع دوستانه از فرد غریبه</vt:lpstr>
      <vt:lpstr>   بخش چهارم  از کتاب پزشک و ملاحظات اخلاقی فصل هشتم از جلد اول   اخلاق پزشکی در پیوند اعضا و بافت ها </vt:lpstr>
      <vt:lpstr>مقدمه  </vt:lpstr>
      <vt:lpstr>مقدمه  </vt:lpstr>
      <vt:lpstr>مقدمه  </vt:lpstr>
      <vt:lpstr>مقدمه  </vt:lpstr>
      <vt:lpstr>مقدمه  </vt:lpstr>
      <vt:lpstr>مقدمه  </vt:lpstr>
      <vt:lpstr>پيوند عضو از جسد   </vt:lpstr>
      <vt:lpstr>اخذ رضايت</vt:lpstr>
      <vt:lpstr>اخذ رضايت</vt:lpstr>
      <vt:lpstr> Informed  consent (opt-in)</vt:lpstr>
      <vt:lpstr>Presumed consent (opt - out  )</vt:lpstr>
      <vt:lpstr>Required request</vt:lpstr>
      <vt:lpstr> راهکار تامین عضو</vt:lpstr>
      <vt:lpstr>پيوند عضو از مرگ مغزي  </vt:lpstr>
      <vt:lpstr>وضعيتها مشابه مرگ مغزي</vt:lpstr>
      <vt:lpstr>PowerPoint Presentation</vt:lpstr>
      <vt:lpstr>پيوند عضو از وضعیتهای مشابه به مرگ مغزی</vt:lpstr>
      <vt:lpstr>کودکان و پيوند عضو از وضعيت اننسفال</vt:lpstr>
      <vt:lpstr>پيوند از فرد زنــده   </vt:lpstr>
      <vt:lpstr>انواع عضو یا بافت</vt:lpstr>
      <vt:lpstr>ملاحظات اخلاقی کلی پيوند از انواع عضو یا بافت</vt:lpstr>
      <vt:lpstr>ارزش هاي اخلاقي در پیوند</vt:lpstr>
      <vt:lpstr>اهدا  به علت علاقه و محبت بين اعضاي خانواده و دوستان</vt:lpstr>
      <vt:lpstr>فروش عضو </vt:lpstr>
      <vt:lpstr>جبران خسارت</vt:lpstr>
      <vt:lpstr> فروش عضو </vt:lpstr>
      <vt:lpstr>فقر و فروش عضو </vt:lpstr>
      <vt:lpstr>مسائل اخلاقي و حقوقي مطرح بـين فرد گيرنده و دهنده پيوند   </vt:lpstr>
      <vt:lpstr>مسائل اخلاقي و حقوقي مطرح بـين فرد گيرنده و دهنده پيوند   </vt:lpstr>
      <vt:lpstr>از شرايط مهم انتخاب فرد گيرنده پيوند:</vt:lpstr>
      <vt:lpstr>شرایط خاص</vt:lpstr>
      <vt:lpstr>مسایل مالی</vt:lpstr>
      <vt:lpstr>راهکار حل مسایل مالی</vt:lpstr>
      <vt:lpstr>پيــوند بافت   </vt:lpstr>
      <vt:lpstr>پيوند عصب از بافتهاي جنيني  Foetal Neural Transplantation</vt:lpstr>
      <vt:lpstr>پيوند عصب از بافتهاي جنيني  Foetal Neural Transplantation</vt:lpstr>
      <vt:lpstr>Midbrain</vt:lpstr>
      <vt:lpstr>شرایط ویژه استفاده از پيوند عصب از بافتهاي جنيني :</vt:lpstr>
      <vt:lpstr>مادر بودن جنين  (Foetal Motherhood)  </vt:lpstr>
      <vt:lpstr>پیامد مادر بودن جنين  (Fetal Motherhood)  </vt:lpstr>
      <vt:lpstr>مادر شدن جنین: به سمت اجبار برای ایجاد زندگی؟</vt:lpstr>
      <vt:lpstr>علل ممنوعیت مادر بودن جنين در انگلستان در سال ١٩٩٤</vt:lpstr>
      <vt:lpstr>مادر بودن جنين (Foetal Motherhood)  و  مسایل آن</vt:lpstr>
      <vt:lpstr>استفاده از سلول هاي بنيادي جنـين انسان Human Embryonic Stem Cells   </vt:lpstr>
      <vt:lpstr>استفاده از سلول هاي بنيادي جنـين انسان Human Embryonic Stem Cells   </vt:lpstr>
      <vt:lpstr>PowerPoint Presentation</vt:lpstr>
      <vt:lpstr>استفاده فناوري جابجايي هسته سلول Technology  Replacement  Cell Nuclear</vt:lpstr>
      <vt:lpstr>فناوري جابجايي هسته سلول  Cell Nuclear Technology Replacement</vt:lpstr>
      <vt:lpstr>فناوري جابجايي هسته سلول Technology  Replacement  Cell Nuclear</vt:lpstr>
      <vt:lpstr>فناوري جابجايي هسته سلول Technology  Replacement  Cell Nuclear</vt:lpstr>
      <vt:lpstr>پيوند بين حيوانات و انسان   </vt:lpstr>
      <vt:lpstr>پيوند بين حيوانات و انسان   </vt:lpstr>
      <vt:lpstr>پيوند بين حيوانات و انسان   </vt:lpstr>
      <vt:lpstr>پيوند بين حيوانات و انسان   </vt:lpstr>
      <vt:lpstr>پيوند بين حيوانات و انسان   </vt:lpstr>
      <vt:lpstr>پيوند بين حيوانات و انسان     </vt:lpstr>
      <vt:lpstr>سایر علل مخالفت با پيوند بين حيوانات و انسان   </vt:lpstr>
      <vt:lpstr>پژوهش  در پيوند بين حيوانات و انسان   </vt:lpstr>
      <vt:lpstr>پژوهش  در پيوند بين حيوانات و انسان   </vt:lpstr>
      <vt:lpstr>  بخش پنجم  از کتاب پزشک و ملاحظات اخلاقی جلد اول  فصل 13  مـرگ مغزي</vt:lpstr>
      <vt:lpstr>معرفی کیس 1</vt:lpstr>
      <vt:lpstr>  معرفی کیس 1</vt:lpstr>
      <vt:lpstr>مرگ مغزي چيست؟   </vt:lpstr>
      <vt:lpstr>مرگ مغزي چيست؟   </vt:lpstr>
      <vt:lpstr>مرگ مغزي چيست؟   </vt:lpstr>
      <vt:lpstr>مرگ مغزي چيست؟   </vt:lpstr>
      <vt:lpstr>مرگ مغزي چيست؟   </vt:lpstr>
      <vt:lpstr>مرگ مغزي چيست؟   </vt:lpstr>
      <vt:lpstr>مرگ مغزي چيست؟   </vt:lpstr>
      <vt:lpstr>مرگ مغزي چيست؟   </vt:lpstr>
      <vt:lpstr>چرا مرگ مغزي داراي اهميت است؟</vt:lpstr>
      <vt:lpstr>   اخلاق: صورت بندي  اجتماعي   </vt:lpstr>
      <vt:lpstr>   اخلاق: صورت بندي  اجتماعي   </vt:lpstr>
      <vt:lpstr>اخلاق: صورت بندي اجتماعي </vt:lpstr>
      <vt:lpstr>اخلاق: صورت بندي پزشكي -  زيست شناختي   </vt:lpstr>
      <vt:lpstr>اخلاق: صورت بندي پزشكي -  زيست شناختي   </vt:lpstr>
      <vt:lpstr>اخلاق: صورت بندي پزشكي -  زيست شناختي   </vt:lpstr>
      <vt:lpstr>اخلاق: صورت بندي پزشكي -  زيست شناختي   </vt:lpstr>
      <vt:lpstr>اخلاق: صورت بندي پزشكي -  زيست شناختي   </vt:lpstr>
      <vt:lpstr>شخصانيت   </vt:lpstr>
      <vt:lpstr>شخصانيت   </vt:lpstr>
      <vt:lpstr>استدلال: عملكردهاي واجد تمامیت</vt:lpstr>
      <vt:lpstr>استدلال: عملكردهاي عاليتر مغزي</vt:lpstr>
      <vt:lpstr>استدلال: عملكردهاي عاليتر مغزي</vt:lpstr>
      <vt:lpstr>نگرانی از استدلال: عملكردهاي عاليتر مغزي</vt:lpstr>
      <vt:lpstr>نگرانی از استدلال: عملكردهاي عاليتر مغزي</vt:lpstr>
      <vt:lpstr>پيوند عضو از مرگ مغزي در معارف ما</vt:lpstr>
      <vt:lpstr>گوناگوني فرهنگي و ديني   </vt:lpstr>
      <vt:lpstr>اعتماد  </vt:lpstr>
      <vt:lpstr>اعتماد  </vt:lpstr>
      <vt:lpstr>قانون  </vt:lpstr>
      <vt:lpstr>قانون  </vt:lpstr>
      <vt:lpstr>قانون  </vt:lpstr>
      <vt:lpstr>قانون  </vt:lpstr>
      <vt:lpstr>سياست گذاري  </vt:lpstr>
      <vt:lpstr>سياست گذاري  </vt:lpstr>
      <vt:lpstr>سياست گذاري  </vt:lpstr>
      <vt:lpstr>چه رويكردي بايد در عمل بـه مـرگ مغزي داشته باشيم؟   </vt:lpstr>
      <vt:lpstr>چه رويكردي بايد در عمل بـه مـرگ مغزي داشته باشيم؟   </vt:lpstr>
      <vt:lpstr>معیار ها در معاینه بالینی مرگ مغزی</vt:lpstr>
      <vt:lpstr>معیار ها در معاینه بالینی مرگ مغزی  رفلکسهای ساقه ي مغز</vt:lpstr>
      <vt:lpstr>مستندات مرگ مغزی</vt:lpstr>
      <vt:lpstr>ناسازگاری با مرگ مغزی</vt:lpstr>
      <vt:lpstr>بازتابهای گمراه کننده</vt:lpstr>
      <vt:lpstr>  نشانه ي لازاروس (Lazarus sign)</vt:lpstr>
      <vt:lpstr>وضعیت های قابل برگشت</vt:lpstr>
      <vt:lpstr>تشخیص افتراقی</vt:lpstr>
      <vt:lpstr>معیار مرگ مغزی در آمریکا و بریتانیا</vt:lpstr>
      <vt:lpstr>ارزش معاینه بالینی</vt:lpstr>
      <vt:lpstr>آزمونهای کمکی</vt:lpstr>
      <vt:lpstr>پس تشخیص مرگ مغزی</vt:lpstr>
      <vt:lpstr>پس تشخیص مرگ مغزی</vt:lpstr>
      <vt:lpstr>دو استثنا برای منع قطع حمایت</vt:lpstr>
      <vt:lpstr>بحث موارد  </vt:lpstr>
      <vt:lpstr>بحث موارد  </vt:lpstr>
      <vt:lpstr>بحث موارد  </vt:lpstr>
      <vt:lpstr>بخش ششم  قوانین اهدای عضو در ایران</vt:lpstr>
      <vt:lpstr>قوانین اهدای عضو در ایران</vt:lpstr>
      <vt:lpstr>قانون پیوند اعضای بیماران فوت شده یا بیمارانی که مرگ مغزی آنان مسلم است.</vt:lpstr>
      <vt:lpstr>تبصرهای ماده واحده</vt:lpstr>
      <vt:lpstr>آیین نامه اجرایی قانون پیوند اعضای بیماران فوت شده یا بیمارانی که مرگ مغزی آنان مسلم است.</vt:lpstr>
      <vt:lpstr>آیین نامه اجرایی قانون پیوند اعضای بیماران فوت شده یا بیمارانی که مرگ مغزی آنان مسلم است.</vt:lpstr>
      <vt:lpstr>آیین نامه اجرایی قانون پیوند اعضای بیماران فوت شده یا بیمارانی که مرگ مغزی آنان مسلم است.</vt:lpstr>
      <vt:lpstr>آیین نامه اجرایی قانون پیوند اعضای بیماران فوت شده یا بیمارانی که مرگ مغزی آنان مسلم است.</vt:lpstr>
      <vt:lpstr>آیین نامه اجرایی قانون پیوند اعضای بیماران فوت شده یا بیمارانی که مرگ مغزی آنان مسلم است.</vt:lpstr>
      <vt:lpstr>آیین نامه اجرایی قانون پیوند اعضای بیماران فوت شده یا بیمارانی که مرگ مغزی آنان مسلم است.</vt:lpstr>
      <vt:lpstr>آیین نامه اجرایی قانون پیوند اعضای بیماران فوت شده یا بیمارانی که مرگ مغزی آنان مسلم است.</vt:lpstr>
      <vt:lpstr>آیین نامه اجرایی قانون پیوند اعضای بیماران فوت شده یا بیمارانی که مرگ مغزی آنان مسلم است.</vt:lpstr>
      <vt:lpstr>آیین نامه اجرایی قانون پیوند اعضای بیماران فوت شده یا بیمارانی که مرگ مغزی آنان مسلم است.</vt:lpstr>
      <vt:lpstr>اصلاح ‌آیین‌نامه اجرایی قانون پیوند اعضا</vt:lpstr>
      <vt:lpstr>فتوای مجاز بودن شرعی اهدای عضو از فرد مرگ مغزی</vt:lpstr>
      <vt:lpstr>حضرت آیت اله سید روح اله خمینی (ره)، بنیانگذار انقلاب اسلامی:</vt:lpstr>
      <vt:lpstr> حضرت آیت اله سید روح اله خمینی (ره)، بنیانگذار انقلاب اسلامی:</vt:lpstr>
      <vt:lpstr> حضرت آیت اله سید روح اله خمینی (ره)، بنیانگذار انقلاب اسلامی:</vt:lpstr>
      <vt:lpstr>حضرت آیت اله سیدعلی خامنه‌ای، رهبر معظم انقلاب:</vt:lpstr>
      <vt:lpstr>حضرت آیت اله سیدعلی خامنه‌ای، رهبر معظم انقلاب:</vt:lpstr>
      <vt:lpstr> بخش هفتم  پیوند اعضا در اطفال</vt:lpstr>
      <vt:lpstr>پیوند اعضا در اطفال</vt:lpstr>
      <vt:lpstr>پیوند اعضا در اطفال</vt:lpstr>
      <vt:lpstr>پیوند اعضا در اطفال</vt:lpstr>
      <vt:lpstr> بخش هشتم  پیوند اعضا از منظر فقه و حقوق</vt:lpstr>
      <vt:lpstr>پيوند اعضا در آيينه فقه و حقوق: چالش ها و ضرورتها </vt:lpstr>
      <vt:lpstr>مقدمه  </vt:lpstr>
      <vt:lpstr>مقدمه</vt:lpstr>
      <vt:lpstr>مقدمه</vt:lpstr>
      <vt:lpstr>الف ـ ماهيت حقوقي اهداي عضو  </vt:lpstr>
      <vt:lpstr>الف ـ ماهيت حقوقي اهداي عضو  </vt:lpstr>
      <vt:lpstr>الف ـ ماهيت حقوقي اهداي عضو  </vt:lpstr>
      <vt:lpstr>الف ـ ماهيت حقوقي اهداي عضو  </vt:lpstr>
      <vt:lpstr>الف ـ ماهيت حقوقي اهداي عضو  </vt:lpstr>
      <vt:lpstr>الف ـ ماهيت حقوقي اهداي عضو  </vt:lpstr>
      <vt:lpstr>الف ـ ماهيت حقوقي اهداي عضو  </vt:lpstr>
      <vt:lpstr>ب ـ شرايط پيوند عضو </vt:lpstr>
      <vt:lpstr>1ـ مرگ مغزي  </vt:lpstr>
      <vt:lpstr>1ـ مرگ مغزي  </vt:lpstr>
      <vt:lpstr>1ـ مرگ مغزي  </vt:lpstr>
      <vt:lpstr>1ـ مرگ مغزي  </vt:lpstr>
      <vt:lpstr>1ـ مرگ مغزي  </vt:lpstr>
      <vt:lpstr>1ـ مرگ مغزي </vt:lpstr>
      <vt:lpstr>1ـ1ـ شرايط تلقي مرگ مغزي :  </vt:lpstr>
      <vt:lpstr>1ـ2ـ بررسي هاي باليني لازم براي تشخيص مرگ مغزي عبارتند از:  </vt:lpstr>
      <vt:lpstr>آزمون هاي پاراكلينيك تكميلي</vt:lpstr>
      <vt:lpstr>آزمون هاي پاراكلينيك تكميلي</vt:lpstr>
      <vt:lpstr>پزشکان تشخیص دهنده:</vt:lpstr>
      <vt:lpstr>1ـ3ـ قوانين شكلي در لزوم تعيين مرگ مغزي  </vt:lpstr>
      <vt:lpstr>شرايط شكلي پيوند عبارتند از:  </vt:lpstr>
      <vt:lpstr>2ـ رضايت طرفين  </vt:lpstr>
      <vt:lpstr>ماده ۱۹۰ قانون مدنی:</vt:lpstr>
      <vt:lpstr>2ـ رضايت طرفين  </vt:lpstr>
      <vt:lpstr>2ـ1ـ وصيت فرد مبتلا به مرگ مغزي </vt:lpstr>
      <vt:lpstr>2ـ1ـ وصيت فرد مبتلا به مرگ مغزي </vt:lpstr>
      <vt:lpstr>2ـ1ـ وصيت فرد مبتلا به مرگ مغزي </vt:lpstr>
      <vt:lpstr>2ـ2ـ رضايت اولياي قانوني  </vt:lpstr>
      <vt:lpstr>2ـ2ـ رضايت اولياي قانوني  </vt:lpstr>
      <vt:lpstr>2ـ2ـ رضايت اولياي قانوني  </vt:lpstr>
      <vt:lpstr>2ـ2ـ رضايت اولياي قانوني  </vt:lpstr>
      <vt:lpstr>2ـ3ـ اهداء عضو بر اساس مصلحت  </vt:lpstr>
      <vt:lpstr>2ـ3ـ اهداء عضو بر اساس مصلحت  </vt:lpstr>
      <vt:lpstr>ج ـ پيوند عضو محكومين به قصاص يا حد </vt:lpstr>
      <vt:lpstr>1ـ پيوند در اعمال حد يا قصاص منجر به قطع عضو  </vt:lpstr>
      <vt:lpstr>دلایل منع از پيوند از محکومین</vt:lpstr>
      <vt:lpstr>دلایل موافقین با پيوند از محکومین</vt:lpstr>
      <vt:lpstr>دلایل موافقین با پيوند از محکومین</vt:lpstr>
      <vt:lpstr>»1. دليل خاصي بر بقاي اثر حد و قطع وجود ندارد.  </vt:lpstr>
      <vt:lpstr>»1. دليل خاصي بر بقاي اثر حد و قطع وجود ندارد.  </vt:lpstr>
      <vt:lpstr>مکارم شیرازی  </vt:lpstr>
      <vt:lpstr>2ـ پيوند در اعمال حد يا قصاص منجر به سلب حيات  </vt:lpstr>
      <vt:lpstr>2ـ پيوند در اعمال حد يا قصاص منجر به سلب حيات  </vt:lpstr>
      <vt:lpstr>2ـ پيوند در اعمال حد يا قصاص منجر به سلب حيات  </vt:lpstr>
      <vt:lpstr>استفتائات در خصوص اعمال مجازات محكومين به قصاص نفس و يا اعدام به نحوي كه امكان جداسازي اعضا آن ها با رضايت آنها جهت پيوند به بيماران نيازمند وجود داشته باشد </vt:lpstr>
      <vt:lpstr>پيشنهادات برای افزایش پیوند: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Behrouz Karkhanei</dc:creator>
  <cp:lastModifiedBy>Behrouz Karkhanei</cp:lastModifiedBy>
  <cp:revision>196</cp:revision>
  <cp:lastPrinted>2024-05-16T03:57:30Z</cp:lastPrinted>
  <dcterms:created xsi:type="dcterms:W3CDTF">2024-05-06T02:20:59Z</dcterms:created>
  <dcterms:modified xsi:type="dcterms:W3CDTF">2024-05-16T04:03:59Z</dcterms:modified>
</cp:coreProperties>
</file>